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4"/>
    <p:sldMasterId id="2147483828" r:id="rId5"/>
  </p:sldMasterIdLst>
  <p:notesMasterIdLst>
    <p:notesMasterId r:id="rId33"/>
  </p:notesMasterIdLst>
  <p:sldIdLst>
    <p:sldId id="333" r:id="rId6"/>
    <p:sldId id="320" r:id="rId7"/>
    <p:sldId id="331" r:id="rId8"/>
    <p:sldId id="332" r:id="rId9"/>
    <p:sldId id="326" r:id="rId10"/>
    <p:sldId id="327" r:id="rId11"/>
    <p:sldId id="306" r:id="rId12"/>
    <p:sldId id="261" r:id="rId13"/>
    <p:sldId id="260" r:id="rId14"/>
    <p:sldId id="279" r:id="rId15"/>
    <p:sldId id="283" r:id="rId16"/>
    <p:sldId id="262" r:id="rId17"/>
    <p:sldId id="312" r:id="rId18"/>
    <p:sldId id="336" r:id="rId19"/>
    <p:sldId id="265" r:id="rId20"/>
    <p:sldId id="298" r:id="rId21"/>
    <p:sldId id="266" r:id="rId22"/>
    <p:sldId id="268" r:id="rId23"/>
    <p:sldId id="277" r:id="rId24"/>
    <p:sldId id="281" r:id="rId25"/>
    <p:sldId id="300" r:id="rId26"/>
    <p:sldId id="329" r:id="rId27"/>
    <p:sldId id="337" r:id="rId28"/>
    <p:sldId id="338" r:id="rId29"/>
    <p:sldId id="321" r:id="rId30"/>
    <p:sldId id="323" r:id="rId31"/>
    <p:sldId id="313" r:id="rId32"/>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ssler, Agatha" initials="KA" lastIdx="5" clrIdx="0">
    <p:extLst>
      <p:ext uri="{19B8F6BF-5375-455C-9EA6-DF929625EA0E}">
        <p15:presenceInfo xmlns:p15="http://schemas.microsoft.com/office/powerpoint/2012/main" userId="S::agatha.kessler@vermont.gov::a8049925-3f04-4414-afe7-a8752dbd20b9" providerId="AD"/>
      </p:ext>
    </p:extLst>
  </p:cmAuthor>
  <p:cmAuthor id="2" name="St.James, Elizabeth" initials="SE" lastIdx="14" clrIdx="1">
    <p:extLst>
      <p:ext uri="{19B8F6BF-5375-455C-9EA6-DF929625EA0E}">
        <p15:presenceInfo xmlns:p15="http://schemas.microsoft.com/office/powerpoint/2012/main" userId="S::elizabeth.st.james@vermont.gov::31033e29-1e0f-438a-94a2-421d42c14596" providerId="AD"/>
      </p:ext>
    </p:extLst>
  </p:cmAuthor>
  <p:cmAuthor id="3" name="Gilman, Gabriel" initials="GG" lastIdx="2" clrIdx="2">
    <p:extLst>
      <p:ext uri="{19B8F6BF-5375-455C-9EA6-DF929625EA0E}">
        <p15:presenceInfo xmlns:p15="http://schemas.microsoft.com/office/powerpoint/2012/main" userId="S::gabriel.gilman@vermont.gov::af133e9e-838f-434f-8b90-9d7be22ab0e2" providerId="AD"/>
      </p:ext>
    </p:extLst>
  </p:cmAuthor>
  <p:cmAuthor id="4" name="Layman, Lauren" initials="LL" lastIdx="2" clrIdx="3">
    <p:extLst>
      <p:ext uri="{19B8F6BF-5375-455C-9EA6-DF929625EA0E}">
        <p15:presenceInfo xmlns:p15="http://schemas.microsoft.com/office/powerpoint/2012/main" userId="S::lauren.layman@vermont.gov::96954bed-674b-4869-822e-a2d385aef004" providerId="AD"/>
      </p:ext>
    </p:extLst>
  </p:cmAuthor>
  <p:cmAuthor id="5" name="Rotblatt, Jennifer" initials="RJ" lastIdx="1" clrIdx="4">
    <p:extLst>
      <p:ext uri="{19B8F6BF-5375-455C-9EA6-DF929625EA0E}">
        <p15:presenceInfo xmlns:p15="http://schemas.microsoft.com/office/powerpoint/2012/main" userId="S::jennifer.rotblatt@vermont.gov::75c57e43-0260-4e6b-909e-fa7f18e92695" providerId="AD"/>
      </p:ext>
    </p:extLst>
  </p:cmAuthor>
  <p:cmAuthor id="6" name="Hibbert, S. Lauren" initials="HL" lastIdx="1" clrIdx="5">
    <p:extLst>
      <p:ext uri="{19B8F6BF-5375-455C-9EA6-DF929625EA0E}">
        <p15:presenceInfo xmlns:p15="http://schemas.microsoft.com/office/powerpoint/2012/main" userId="S::lauren.hibbert@vermont.gov::bc3a160b-f523-4d31-a924-6228b5f641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nier, Tara" userId="ba97701e-4759-43ec-8c04-a21a9aa03bbf" providerId="ADAL" clId="{8667276C-B410-4033-923C-267189C805B1}"/>
    <pc:docChg chg="modSld">
      <pc:chgData name="Grenier, Tara" userId="ba97701e-4759-43ec-8c04-a21a9aa03bbf" providerId="ADAL" clId="{8667276C-B410-4033-923C-267189C805B1}" dt="2025-01-03T14:49:22.133" v="28" actId="20577"/>
      <pc:docMkLst>
        <pc:docMk/>
      </pc:docMkLst>
      <pc:sldChg chg="modSp mod">
        <pc:chgData name="Grenier, Tara" userId="ba97701e-4759-43ec-8c04-a21a9aa03bbf" providerId="ADAL" clId="{8667276C-B410-4033-923C-267189C805B1}" dt="2025-01-03T14:49:22.133" v="28" actId="20577"/>
        <pc:sldMkLst>
          <pc:docMk/>
          <pc:sldMk cId="109434304" sldId="323"/>
        </pc:sldMkLst>
        <pc:spChg chg="mod">
          <ac:chgData name="Grenier, Tara" userId="ba97701e-4759-43ec-8c04-a21a9aa03bbf" providerId="ADAL" clId="{8667276C-B410-4033-923C-267189C805B1}" dt="2025-01-03T14:49:22.133" v="28" actId="20577"/>
          <ac:spMkLst>
            <pc:docMk/>
            <pc:sldMk cId="109434304" sldId="323"/>
            <ac:spMk id="7" creationId="{00000000-0000-0000-0000-00000000000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E9CDB4-7EE7-4A54-BD6F-18E012BC0B3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D71F161-A9BD-431F-8C88-5D88F20CC70F}">
      <dgm:prSet/>
      <dgm:spPr/>
      <dgm:t>
        <a:bodyPr/>
        <a:lstStyle/>
        <a:p>
          <a:r>
            <a:rPr lang="en-US"/>
            <a:t>The Office of Professional Regulation (OPR) is a division of the Office of the Secretary of State. </a:t>
          </a:r>
        </a:p>
      </dgm:t>
    </dgm:pt>
    <dgm:pt modelId="{01571DD9-8876-46BE-9E87-CEDE9B2FBE09}" type="parTrans" cxnId="{B5C47379-7703-4456-9149-66CB9959DBA7}">
      <dgm:prSet/>
      <dgm:spPr/>
      <dgm:t>
        <a:bodyPr/>
        <a:lstStyle/>
        <a:p>
          <a:endParaRPr lang="en-US"/>
        </a:p>
      </dgm:t>
    </dgm:pt>
    <dgm:pt modelId="{8677FC7E-5A46-4763-BA73-CAF6DEF32716}" type="sibTrans" cxnId="{B5C47379-7703-4456-9149-66CB9959DBA7}">
      <dgm:prSet/>
      <dgm:spPr/>
      <dgm:t>
        <a:bodyPr/>
        <a:lstStyle/>
        <a:p>
          <a:endParaRPr lang="en-US"/>
        </a:p>
      </dgm:t>
    </dgm:pt>
    <dgm:pt modelId="{941A20A4-7B27-4B7A-A540-C6F65565BD36}">
      <dgm:prSet/>
      <dgm:spPr/>
      <dgm:t>
        <a:bodyPr/>
        <a:lstStyle/>
        <a:p>
          <a:r>
            <a:rPr lang="en-US" dirty="0"/>
            <a:t>OPR’s mission is to protect the public from incompetent or unethical practitioners through a system of licensure that assures a minimum barrier to enter a profession to practice competently. </a:t>
          </a:r>
        </a:p>
      </dgm:t>
    </dgm:pt>
    <dgm:pt modelId="{E5DD7176-173A-4129-9255-0530341DA872}" type="parTrans" cxnId="{C7FC3ACD-334D-4E1D-87D0-77F14D4B6553}">
      <dgm:prSet/>
      <dgm:spPr/>
      <dgm:t>
        <a:bodyPr/>
        <a:lstStyle/>
        <a:p>
          <a:endParaRPr lang="en-US"/>
        </a:p>
      </dgm:t>
    </dgm:pt>
    <dgm:pt modelId="{C0DD173C-C2D8-40F9-BEAB-E7E09CD99C2C}" type="sibTrans" cxnId="{C7FC3ACD-334D-4E1D-87D0-77F14D4B6553}">
      <dgm:prSet/>
      <dgm:spPr/>
      <dgm:t>
        <a:bodyPr/>
        <a:lstStyle/>
        <a:p>
          <a:endParaRPr lang="en-US"/>
        </a:p>
      </dgm:t>
    </dgm:pt>
    <dgm:pt modelId="{E2448810-0DE9-4A69-887D-212ED9321076}">
      <dgm:prSet/>
      <dgm:spPr/>
      <dgm:t>
        <a:bodyPr/>
        <a:lstStyle/>
        <a:p>
          <a:r>
            <a:rPr lang="en-US"/>
            <a:t>We achieve this by supporting boards and advisor groups that oversee licensure of 50 professions and approximately 82,000 licensees.</a:t>
          </a:r>
        </a:p>
      </dgm:t>
    </dgm:pt>
    <dgm:pt modelId="{D2B9344D-0F61-4424-965D-D5415571E3FE}" type="parTrans" cxnId="{880B2A40-A4F7-4E84-A858-903242DEBD7A}">
      <dgm:prSet/>
      <dgm:spPr/>
      <dgm:t>
        <a:bodyPr/>
        <a:lstStyle/>
        <a:p>
          <a:endParaRPr lang="en-US"/>
        </a:p>
      </dgm:t>
    </dgm:pt>
    <dgm:pt modelId="{8B615AC3-4D05-41D9-9A23-057F381FCCEB}" type="sibTrans" cxnId="{880B2A40-A4F7-4E84-A858-903242DEBD7A}">
      <dgm:prSet/>
      <dgm:spPr/>
      <dgm:t>
        <a:bodyPr/>
        <a:lstStyle/>
        <a:p>
          <a:endParaRPr lang="en-US"/>
        </a:p>
      </dgm:t>
    </dgm:pt>
    <dgm:pt modelId="{9A642CFF-974E-4F92-B65F-E4EA2A28A792}">
      <dgm:prSet/>
      <dgm:spPr/>
      <dgm:t>
        <a:bodyPr/>
        <a:lstStyle/>
        <a:p>
          <a:r>
            <a:rPr lang="en-US"/>
            <a:t>Serving on a professional board or as an advisor with licensed practitioners and members of the public is a rewarding opportunity. Your contributions help us provide an important service to your community.</a:t>
          </a:r>
        </a:p>
      </dgm:t>
    </dgm:pt>
    <dgm:pt modelId="{8F546EC4-8AEB-42EB-B292-8EA270E94C9E}" type="parTrans" cxnId="{A0ACA03E-8646-4D96-97DD-ECBA3A8562C2}">
      <dgm:prSet/>
      <dgm:spPr/>
      <dgm:t>
        <a:bodyPr/>
        <a:lstStyle/>
        <a:p>
          <a:endParaRPr lang="en-US"/>
        </a:p>
      </dgm:t>
    </dgm:pt>
    <dgm:pt modelId="{B19CAD2B-24EC-4F6B-B18A-E25F178CEEBC}" type="sibTrans" cxnId="{A0ACA03E-8646-4D96-97DD-ECBA3A8562C2}">
      <dgm:prSet/>
      <dgm:spPr/>
      <dgm:t>
        <a:bodyPr/>
        <a:lstStyle/>
        <a:p>
          <a:endParaRPr lang="en-US"/>
        </a:p>
      </dgm:t>
    </dgm:pt>
    <dgm:pt modelId="{9EBDCE76-4727-4E25-A585-FD93971EB1AD}" type="pres">
      <dgm:prSet presAssocID="{75E9CDB4-7EE7-4A54-BD6F-18E012BC0B32}" presName="root" presStyleCnt="0">
        <dgm:presLayoutVars>
          <dgm:dir/>
          <dgm:resizeHandles val="exact"/>
        </dgm:presLayoutVars>
      </dgm:prSet>
      <dgm:spPr/>
    </dgm:pt>
    <dgm:pt modelId="{A49AC19E-8254-45EF-B623-5FBEF87FBD33}" type="pres">
      <dgm:prSet presAssocID="{BD71F161-A9BD-431F-8C88-5D88F20CC70F}" presName="compNode" presStyleCnt="0"/>
      <dgm:spPr/>
    </dgm:pt>
    <dgm:pt modelId="{864896AA-7C27-4343-AB65-827CF1D903C8}" type="pres">
      <dgm:prSet presAssocID="{BD71F161-A9BD-431F-8C88-5D88F20CC70F}" presName="bgRect" presStyleLbl="bgShp" presStyleIdx="0" presStyleCnt="4"/>
      <dgm:spPr/>
    </dgm:pt>
    <dgm:pt modelId="{CEA1954C-9917-481E-9CD2-6BA97B3B6C6A}" type="pres">
      <dgm:prSet presAssocID="{BD71F161-A9BD-431F-8C88-5D88F20CC70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D3C631D5-6393-4A1D-BAB8-4FFD0495D96D}" type="pres">
      <dgm:prSet presAssocID="{BD71F161-A9BD-431F-8C88-5D88F20CC70F}" presName="spaceRect" presStyleCnt="0"/>
      <dgm:spPr/>
    </dgm:pt>
    <dgm:pt modelId="{4C07FFBC-59CA-457D-BD58-1937CE25B093}" type="pres">
      <dgm:prSet presAssocID="{BD71F161-A9BD-431F-8C88-5D88F20CC70F}" presName="parTx" presStyleLbl="revTx" presStyleIdx="0" presStyleCnt="4">
        <dgm:presLayoutVars>
          <dgm:chMax val="0"/>
          <dgm:chPref val="0"/>
        </dgm:presLayoutVars>
      </dgm:prSet>
      <dgm:spPr/>
    </dgm:pt>
    <dgm:pt modelId="{4AEF4568-752A-4BCA-8D0C-1B5E8FD8DBAC}" type="pres">
      <dgm:prSet presAssocID="{8677FC7E-5A46-4763-BA73-CAF6DEF32716}" presName="sibTrans" presStyleCnt="0"/>
      <dgm:spPr/>
    </dgm:pt>
    <dgm:pt modelId="{D25C375E-EFC7-43B8-9100-E291339008CC}" type="pres">
      <dgm:prSet presAssocID="{941A20A4-7B27-4B7A-A540-C6F65565BD36}" presName="compNode" presStyleCnt="0"/>
      <dgm:spPr/>
    </dgm:pt>
    <dgm:pt modelId="{EE62F6F7-81A7-4E13-A868-714EE1712E2C}" type="pres">
      <dgm:prSet presAssocID="{941A20A4-7B27-4B7A-A540-C6F65565BD36}" presName="bgRect" presStyleLbl="bgShp" presStyleIdx="1" presStyleCnt="4"/>
      <dgm:spPr/>
    </dgm:pt>
    <dgm:pt modelId="{04204789-0ACE-4DCB-AEE6-5D63E94C7DAB}" type="pres">
      <dgm:prSet presAssocID="{941A20A4-7B27-4B7A-A540-C6F65565BD3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B4BC5BF2-EFBA-49CA-ACEB-382979342A0A}" type="pres">
      <dgm:prSet presAssocID="{941A20A4-7B27-4B7A-A540-C6F65565BD36}" presName="spaceRect" presStyleCnt="0"/>
      <dgm:spPr/>
    </dgm:pt>
    <dgm:pt modelId="{1A56689D-F9D2-4B6E-8CEA-2F964F17DA65}" type="pres">
      <dgm:prSet presAssocID="{941A20A4-7B27-4B7A-A540-C6F65565BD36}" presName="parTx" presStyleLbl="revTx" presStyleIdx="1" presStyleCnt="4">
        <dgm:presLayoutVars>
          <dgm:chMax val="0"/>
          <dgm:chPref val="0"/>
        </dgm:presLayoutVars>
      </dgm:prSet>
      <dgm:spPr/>
    </dgm:pt>
    <dgm:pt modelId="{58E61309-CA8E-46F2-9A46-373FF0187E80}" type="pres">
      <dgm:prSet presAssocID="{C0DD173C-C2D8-40F9-BEAB-E7E09CD99C2C}" presName="sibTrans" presStyleCnt="0"/>
      <dgm:spPr/>
    </dgm:pt>
    <dgm:pt modelId="{A0AB24E7-A5AA-46A9-8A7A-EFD1F159F8ED}" type="pres">
      <dgm:prSet presAssocID="{E2448810-0DE9-4A69-887D-212ED9321076}" presName="compNode" presStyleCnt="0"/>
      <dgm:spPr/>
    </dgm:pt>
    <dgm:pt modelId="{B47091CF-7D4A-41C5-AFFB-18F538370781}" type="pres">
      <dgm:prSet presAssocID="{E2448810-0DE9-4A69-887D-212ED9321076}" presName="bgRect" presStyleLbl="bgShp" presStyleIdx="2" presStyleCnt="4"/>
      <dgm:spPr/>
    </dgm:pt>
    <dgm:pt modelId="{D108AA9E-0CFF-41F3-B625-7858D34F8126}" type="pres">
      <dgm:prSet presAssocID="{E2448810-0DE9-4A69-887D-212ED932107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820902F9-E6C9-47FA-A07F-B32C073DAA44}" type="pres">
      <dgm:prSet presAssocID="{E2448810-0DE9-4A69-887D-212ED9321076}" presName="spaceRect" presStyleCnt="0"/>
      <dgm:spPr/>
    </dgm:pt>
    <dgm:pt modelId="{4A84351F-FBB7-4925-B38F-00112943543B}" type="pres">
      <dgm:prSet presAssocID="{E2448810-0DE9-4A69-887D-212ED9321076}" presName="parTx" presStyleLbl="revTx" presStyleIdx="2" presStyleCnt="4">
        <dgm:presLayoutVars>
          <dgm:chMax val="0"/>
          <dgm:chPref val="0"/>
        </dgm:presLayoutVars>
      </dgm:prSet>
      <dgm:spPr/>
    </dgm:pt>
    <dgm:pt modelId="{2A546C41-3D3A-4A26-839E-98B1B0AA8B27}" type="pres">
      <dgm:prSet presAssocID="{8B615AC3-4D05-41D9-9A23-057F381FCCEB}" presName="sibTrans" presStyleCnt="0"/>
      <dgm:spPr/>
    </dgm:pt>
    <dgm:pt modelId="{B9D72C43-CF5D-4ABE-95FA-1674001D3608}" type="pres">
      <dgm:prSet presAssocID="{9A642CFF-974E-4F92-B65F-E4EA2A28A792}" presName="compNode" presStyleCnt="0"/>
      <dgm:spPr/>
    </dgm:pt>
    <dgm:pt modelId="{D8BB5977-D011-4330-980E-08BA6BF87A2A}" type="pres">
      <dgm:prSet presAssocID="{9A642CFF-974E-4F92-B65F-E4EA2A28A792}" presName="bgRect" presStyleLbl="bgShp" presStyleIdx="3" presStyleCnt="4"/>
      <dgm:spPr/>
    </dgm:pt>
    <dgm:pt modelId="{1CA666E5-64D2-4388-B555-9F2AB12530DF}" type="pres">
      <dgm:prSet presAssocID="{9A642CFF-974E-4F92-B65F-E4EA2A28A79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6B5BA322-450A-452C-A038-DAEADE182840}" type="pres">
      <dgm:prSet presAssocID="{9A642CFF-974E-4F92-B65F-E4EA2A28A792}" presName="spaceRect" presStyleCnt="0"/>
      <dgm:spPr/>
    </dgm:pt>
    <dgm:pt modelId="{7AB06ACE-B4F4-4058-9293-66D83DCA9F7A}" type="pres">
      <dgm:prSet presAssocID="{9A642CFF-974E-4F92-B65F-E4EA2A28A792}" presName="parTx" presStyleLbl="revTx" presStyleIdx="3" presStyleCnt="4">
        <dgm:presLayoutVars>
          <dgm:chMax val="0"/>
          <dgm:chPref val="0"/>
        </dgm:presLayoutVars>
      </dgm:prSet>
      <dgm:spPr/>
    </dgm:pt>
  </dgm:ptLst>
  <dgm:cxnLst>
    <dgm:cxn modelId="{80E49B14-7FD8-4909-8112-C8937C749EF3}" type="presOf" srcId="{9A642CFF-974E-4F92-B65F-E4EA2A28A792}" destId="{7AB06ACE-B4F4-4058-9293-66D83DCA9F7A}" srcOrd="0" destOrd="0" presId="urn:microsoft.com/office/officeart/2018/2/layout/IconVerticalSolidList"/>
    <dgm:cxn modelId="{A0ACA03E-8646-4D96-97DD-ECBA3A8562C2}" srcId="{75E9CDB4-7EE7-4A54-BD6F-18E012BC0B32}" destId="{9A642CFF-974E-4F92-B65F-E4EA2A28A792}" srcOrd="3" destOrd="0" parTransId="{8F546EC4-8AEB-42EB-B292-8EA270E94C9E}" sibTransId="{B19CAD2B-24EC-4F6B-B18A-E25F178CEEBC}"/>
    <dgm:cxn modelId="{880B2A40-A4F7-4E84-A858-903242DEBD7A}" srcId="{75E9CDB4-7EE7-4A54-BD6F-18E012BC0B32}" destId="{E2448810-0DE9-4A69-887D-212ED9321076}" srcOrd="2" destOrd="0" parTransId="{D2B9344D-0F61-4424-965D-D5415571E3FE}" sibTransId="{8B615AC3-4D05-41D9-9A23-057F381FCCEB}"/>
    <dgm:cxn modelId="{D4F56659-419F-46EA-8B79-B41A4B44D850}" type="presOf" srcId="{75E9CDB4-7EE7-4A54-BD6F-18E012BC0B32}" destId="{9EBDCE76-4727-4E25-A585-FD93971EB1AD}" srcOrd="0" destOrd="0" presId="urn:microsoft.com/office/officeart/2018/2/layout/IconVerticalSolidList"/>
    <dgm:cxn modelId="{B5C47379-7703-4456-9149-66CB9959DBA7}" srcId="{75E9CDB4-7EE7-4A54-BD6F-18E012BC0B32}" destId="{BD71F161-A9BD-431F-8C88-5D88F20CC70F}" srcOrd="0" destOrd="0" parTransId="{01571DD9-8876-46BE-9E87-CEDE9B2FBE09}" sibTransId="{8677FC7E-5A46-4763-BA73-CAF6DEF32716}"/>
    <dgm:cxn modelId="{899A9AB8-76D7-400F-855D-8324E292C259}" type="presOf" srcId="{BD71F161-A9BD-431F-8C88-5D88F20CC70F}" destId="{4C07FFBC-59CA-457D-BD58-1937CE25B093}" srcOrd="0" destOrd="0" presId="urn:microsoft.com/office/officeart/2018/2/layout/IconVerticalSolidList"/>
    <dgm:cxn modelId="{CBA773BE-1FB9-4468-80D4-03506D8F0925}" type="presOf" srcId="{E2448810-0DE9-4A69-887D-212ED9321076}" destId="{4A84351F-FBB7-4925-B38F-00112943543B}" srcOrd="0" destOrd="0" presId="urn:microsoft.com/office/officeart/2018/2/layout/IconVerticalSolidList"/>
    <dgm:cxn modelId="{C7FC3ACD-334D-4E1D-87D0-77F14D4B6553}" srcId="{75E9CDB4-7EE7-4A54-BD6F-18E012BC0B32}" destId="{941A20A4-7B27-4B7A-A540-C6F65565BD36}" srcOrd="1" destOrd="0" parTransId="{E5DD7176-173A-4129-9255-0530341DA872}" sibTransId="{C0DD173C-C2D8-40F9-BEAB-E7E09CD99C2C}"/>
    <dgm:cxn modelId="{926FC1F4-F8EF-4B16-95C3-3E7AC1FCB94E}" type="presOf" srcId="{941A20A4-7B27-4B7A-A540-C6F65565BD36}" destId="{1A56689D-F9D2-4B6E-8CEA-2F964F17DA65}" srcOrd="0" destOrd="0" presId="urn:microsoft.com/office/officeart/2018/2/layout/IconVerticalSolidList"/>
    <dgm:cxn modelId="{7AE08EB7-65BF-4C04-866C-D1309A4CE5B5}" type="presParOf" srcId="{9EBDCE76-4727-4E25-A585-FD93971EB1AD}" destId="{A49AC19E-8254-45EF-B623-5FBEF87FBD33}" srcOrd="0" destOrd="0" presId="urn:microsoft.com/office/officeart/2018/2/layout/IconVerticalSolidList"/>
    <dgm:cxn modelId="{B16F1FA8-9078-4D3B-94AF-153A3F4A0E0F}" type="presParOf" srcId="{A49AC19E-8254-45EF-B623-5FBEF87FBD33}" destId="{864896AA-7C27-4343-AB65-827CF1D903C8}" srcOrd="0" destOrd="0" presId="urn:microsoft.com/office/officeart/2018/2/layout/IconVerticalSolidList"/>
    <dgm:cxn modelId="{2BB74CC9-1206-46EB-82AF-81D971CF4E33}" type="presParOf" srcId="{A49AC19E-8254-45EF-B623-5FBEF87FBD33}" destId="{CEA1954C-9917-481E-9CD2-6BA97B3B6C6A}" srcOrd="1" destOrd="0" presId="urn:microsoft.com/office/officeart/2018/2/layout/IconVerticalSolidList"/>
    <dgm:cxn modelId="{1DD4B34D-AC1A-4C82-A85E-48BF8394CB9F}" type="presParOf" srcId="{A49AC19E-8254-45EF-B623-5FBEF87FBD33}" destId="{D3C631D5-6393-4A1D-BAB8-4FFD0495D96D}" srcOrd="2" destOrd="0" presId="urn:microsoft.com/office/officeart/2018/2/layout/IconVerticalSolidList"/>
    <dgm:cxn modelId="{D49E1875-6C05-45A6-9F04-3182C3D258ED}" type="presParOf" srcId="{A49AC19E-8254-45EF-B623-5FBEF87FBD33}" destId="{4C07FFBC-59CA-457D-BD58-1937CE25B093}" srcOrd="3" destOrd="0" presId="urn:microsoft.com/office/officeart/2018/2/layout/IconVerticalSolidList"/>
    <dgm:cxn modelId="{F4207410-6712-42D0-B8DE-CDA225582624}" type="presParOf" srcId="{9EBDCE76-4727-4E25-A585-FD93971EB1AD}" destId="{4AEF4568-752A-4BCA-8D0C-1B5E8FD8DBAC}" srcOrd="1" destOrd="0" presId="urn:microsoft.com/office/officeart/2018/2/layout/IconVerticalSolidList"/>
    <dgm:cxn modelId="{58C03D07-081B-412D-B908-D8A70F91AE9D}" type="presParOf" srcId="{9EBDCE76-4727-4E25-A585-FD93971EB1AD}" destId="{D25C375E-EFC7-43B8-9100-E291339008CC}" srcOrd="2" destOrd="0" presId="urn:microsoft.com/office/officeart/2018/2/layout/IconVerticalSolidList"/>
    <dgm:cxn modelId="{0C560B06-D151-4CCB-BD9A-6401DCDCCA83}" type="presParOf" srcId="{D25C375E-EFC7-43B8-9100-E291339008CC}" destId="{EE62F6F7-81A7-4E13-A868-714EE1712E2C}" srcOrd="0" destOrd="0" presId="urn:microsoft.com/office/officeart/2018/2/layout/IconVerticalSolidList"/>
    <dgm:cxn modelId="{3FB4DF53-CE46-4712-A3BC-2B52AC682D48}" type="presParOf" srcId="{D25C375E-EFC7-43B8-9100-E291339008CC}" destId="{04204789-0ACE-4DCB-AEE6-5D63E94C7DAB}" srcOrd="1" destOrd="0" presId="urn:microsoft.com/office/officeart/2018/2/layout/IconVerticalSolidList"/>
    <dgm:cxn modelId="{867A298C-6BB5-47B6-938F-92CC47CC2F55}" type="presParOf" srcId="{D25C375E-EFC7-43B8-9100-E291339008CC}" destId="{B4BC5BF2-EFBA-49CA-ACEB-382979342A0A}" srcOrd="2" destOrd="0" presId="urn:microsoft.com/office/officeart/2018/2/layout/IconVerticalSolidList"/>
    <dgm:cxn modelId="{39F90BCF-D26B-436F-A90D-2102BF1A58DC}" type="presParOf" srcId="{D25C375E-EFC7-43B8-9100-E291339008CC}" destId="{1A56689D-F9D2-4B6E-8CEA-2F964F17DA65}" srcOrd="3" destOrd="0" presId="urn:microsoft.com/office/officeart/2018/2/layout/IconVerticalSolidList"/>
    <dgm:cxn modelId="{BC1F7008-228E-4E21-8B16-FA59203FDAF3}" type="presParOf" srcId="{9EBDCE76-4727-4E25-A585-FD93971EB1AD}" destId="{58E61309-CA8E-46F2-9A46-373FF0187E80}" srcOrd="3" destOrd="0" presId="urn:microsoft.com/office/officeart/2018/2/layout/IconVerticalSolidList"/>
    <dgm:cxn modelId="{66F03E50-354E-4AC7-8B21-DF5AF079247A}" type="presParOf" srcId="{9EBDCE76-4727-4E25-A585-FD93971EB1AD}" destId="{A0AB24E7-A5AA-46A9-8A7A-EFD1F159F8ED}" srcOrd="4" destOrd="0" presId="urn:microsoft.com/office/officeart/2018/2/layout/IconVerticalSolidList"/>
    <dgm:cxn modelId="{68B119F7-3C4D-4DB4-B37D-9EF36A50C76B}" type="presParOf" srcId="{A0AB24E7-A5AA-46A9-8A7A-EFD1F159F8ED}" destId="{B47091CF-7D4A-41C5-AFFB-18F538370781}" srcOrd="0" destOrd="0" presId="urn:microsoft.com/office/officeart/2018/2/layout/IconVerticalSolidList"/>
    <dgm:cxn modelId="{7B134929-1671-45E9-AC0F-8C99A09E19F4}" type="presParOf" srcId="{A0AB24E7-A5AA-46A9-8A7A-EFD1F159F8ED}" destId="{D108AA9E-0CFF-41F3-B625-7858D34F8126}" srcOrd="1" destOrd="0" presId="urn:microsoft.com/office/officeart/2018/2/layout/IconVerticalSolidList"/>
    <dgm:cxn modelId="{1A1E5383-2FA7-4382-B3FA-C9E349941ADE}" type="presParOf" srcId="{A0AB24E7-A5AA-46A9-8A7A-EFD1F159F8ED}" destId="{820902F9-E6C9-47FA-A07F-B32C073DAA44}" srcOrd="2" destOrd="0" presId="urn:microsoft.com/office/officeart/2018/2/layout/IconVerticalSolidList"/>
    <dgm:cxn modelId="{1B8BD6F9-BD3C-4F13-969B-7ECD5B181EA3}" type="presParOf" srcId="{A0AB24E7-A5AA-46A9-8A7A-EFD1F159F8ED}" destId="{4A84351F-FBB7-4925-B38F-00112943543B}" srcOrd="3" destOrd="0" presId="urn:microsoft.com/office/officeart/2018/2/layout/IconVerticalSolidList"/>
    <dgm:cxn modelId="{6AEC4C76-64EC-48EC-B7EE-51A9119791AF}" type="presParOf" srcId="{9EBDCE76-4727-4E25-A585-FD93971EB1AD}" destId="{2A546C41-3D3A-4A26-839E-98B1B0AA8B27}" srcOrd="5" destOrd="0" presId="urn:microsoft.com/office/officeart/2018/2/layout/IconVerticalSolidList"/>
    <dgm:cxn modelId="{A85BB460-DE3D-4CAA-92D4-092D6AFCF429}" type="presParOf" srcId="{9EBDCE76-4727-4E25-A585-FD93971EB1AD}" destId="{B9D72C43-CF5D-4ABE-95FA-1674001D3608}" srcOrd="6" destOrd="0" presId="urn:microsoft.com/office/officeart/2018/2/layout/IconVerticalSolidList"/>
    <dgm:cxn modelId="{63E68161-6756-451E-B210-95CC7F258B73}" type="presParOf" srcId="{B9D72C43-CF5D-4ABE-95FA-1674001D3608}" destId="{D8BB5977-D011-4330-980E-08BA6BF87A2A}" srcOrd="0" destOrd="0" presId="urn:microsoft.com/office/officeart/2018/2/layout/IconVerticalSolidList"/>
    <dgm:cxn modelId="{310DA51E-82EC-4EC4-BB90-C5AECD052624}" type="presParOf" srcId="{B9D72C43-CF5D-4ABE-95FA-1674001D3608}" destId="{1CA666E5-64D2-4388-B555-9F2AB12530DF}" srcOrd="1" destOrd="0" presId="urn:microsoft.com/office/officeart/2018/2/layout/IconVerticalSolidList"/>
    <dgm:cxn modelId="{CFE7B7AA-5D83-4BDF-9C35-A9A0A48560B3}" type="presParOf" srcId="{B9D72C43-CF5D-4ABE-95FA-1674001D3608}" destId="{6B5BA322-450A-452C-A038-DAEADE182840}" srcOrd="2" destOrd="0" presId="urn:microsoft.com/office/officeart/2018/2/layout/IconVerticalSolidList"/>
    <dgm:cxn modelId="{938386C4-F886-4587-A249-AF03F9CBAACD}" type="presParOf" srcId="{B9D72C43-CF5D-4ABE-95FA-1674001D3608}" destId="{7AB06ACE-B4F4-4058-9293-66D83DCA9F7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21A214-209D-439D-A631-B7D018655E1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FB3B719-2A1D-4FFE-BD38-B7D1CCFD511D}">
      <dgm:prSet phldrT="[Text]"/>
      <dgm:spPr/>
      <dgm:t>
        <a:bodyPr/>
        <a:lstStyle/>
        <a:p>
          <a:r>
            <a:rPr lang="en-US"/>
            <a:t>Draft Rules*</a:t>
          </a:r>
        </a:p>
      </dgm:t>
    </dgm:pt>
    <dgm:pt modelId="{2EA10F1B-BF39-42CE-B866-2258423A4490}" type="parTrans" cxnId="{084E03EF-83A1-4269-966D-635175632C01}">
      <dgm:prSet/>
      <dgm:spPr/>
      <dgm:t>
        <a:bodyPr/>
        <a:lstStyle/>
        <a:p>
          <a:endParaRPr lang="en-US"/>
        </a:p>
      </dgm:t>
    </dgm:pt>
    <dgm:pt modelId="{8CE2A0DD-FE32-4FF8-A365-A259A1049057}" type="sibTrans" cxnId="{084E03EF-83A1-4269-966D-635175632C01}">
      <dgm:prSet/>
      <dgm:spPr/>
      <dgm:t>
        <a:bodyPr/>
        <a:lstStyle/>
        <a:p>
          <a:endParaRPr lang="en-US"/>
        </a:p>
      </dgm:t>
    </dgm:pt>
    <dgm:pt modelId="{5EB13900-694A-4DD9-B207-85D18CD30CA2}">
      <dgm:prSet phldrT="[Text]"/>
      <dgm:spPr/>
      <dgm:t>
        <a:bodyPr/>
        <a:lstStyle/>
        <a:p>
          <a:r>
            <a:rPr lang="en-US"/>
            <a:t>Pre-file with Interagency Committee on Administrative Rules (ICAR)</a:t>
          </a:r>
        </a:p>
      </dgm:t>
    </dgm:pt>
    <dgm:pt modelId="{22408F34-030F-4D79-BB8C-BD808DF32585}" type="parTrans" cxnId="{3CA5FF66-7E86-4CD3-9F05-BB744194C7AA}">
      <dgm:prSet/>
      <dgm:spPr/>
      <dgm:t>
        <a:bodyPr/>
        <a:lstStyle/>
        <a:p>
          <a:endParaRPr lang="en-US"/>
        </a:p>
      </dgm:t>
    </dgm:pt>
    <dgm:pt modelId="{8575FD8E-E878-4C0A-B9E0-5B69B1D4372F}" type="sibTrans" cxnId="{3CA5FF66-7E86-4CD3-9F05-BB744194C7AA}">
      <dgm:prSet/>
      <dgm:spPr/>
      <dgm:t>
        <a:bodyPr/>
        <a:lstStyle/>
        <a:p>
          <a:endParaRPr lang="en-US"/>
        </a:p>
      </dgm:t>
    </dgm:pt>
    <dgm:pt modelId="{3B44BD9B-6C19-4E5E-806F-64343D82F74E}">
      <dgm:prSet phldrT="[Text]"/>
      <dgm:spPr/>
      <dgm:t>
        <a:bodyPr/>
        <a:lstStyle/>
        <a:p>
          <a:r>
            <a:rPr lang="en-US"/>
            <a:t>Proposed Rule filing with Secretary of State (SOS)</a:t>
          </a:r>
        </a:p>
      </dgm:t>
    </dgm:pt>
    <dgm:pt modelId="{83A658CD-2D8A-4EAE-8854-C7FCA4551BB9}" type="parTrans" cxnId="{9A6B0AF8-D011-4FDF-8BD3-C00E6B50F59A}">
      <dgm:prSet/>
      <dgm:spPr/>
      <dgm:t>
        <a:bodyPr/>
        <a:lstStyle/>
        <a:p>
          <a:endParaRPr lang="en-US"/>
        </a:p>
      </dgm:t>
    </dgm:pt>
    <dgm:pt modelId="{A1B0DB7C-48C8-4FF7-AC28-9EF2E5076D29}" type="sibTrans" cxnId="{9A6B0AF8-D011-4FDF-8BD3-C00E6B50F59A}">
      <dgm:prSet/>
      <dgm:spPr/>
      <dgm:t>
        <a:bodyPr/>
        <a:lstStyle/>
        <a:p>
          <a:endParaRPr lang="en-US"/>
        </a:p>
      </dgm:t>
    </dgm:pt>
    <dgm:pt modelId="{0C2042AF-3CAC-4081-BB49-CDD1B22F3066}">
      <dgm:prSet phldrT="[Text]"/>
      <dgm:spPr/>
      <dgm:t>
        <a:bodyPr/>
        <a:lstStyle/>
        <a:p>
          <a:r>
            <a:rPr lang="en-US"/>
            <a:t>Public Hearing and Comment Period</a:t>
          </a:r>
        </a:p>
      </dgm:t>
    </dgm:pt>
    <dgm:pt modelId="{FF1E0E41-429B-48A8-8CA6-D63F2237A51D}" type="parTrans" cxnId="{DB92797A-CD04-42A8-BBDE-E3D48DD4290A}">
      <dgm:prSet/>
      <dgm:spPr/>
      <dgm:t>
        <a:bodyPr/>
        <a:lstStyle/>
        <a:p>
          <a:endParaRPr lang="en-US"/>
        </a:p>
      </dgm:t>
    </dgm:pt>
    <dgm:pt modelId="{93E437A8-06A9-472B-BBCE-C55AFA6BC5D4}" type="sibTrans" cxnId="{DB92797A-CD04-42A8-BBDE-E3D48DD4290A}">
      <dgm:prSet/>
      <dgm:spPr/>
      <dgm:t>
        <a:bodyPr/>
        <a:lstStyle/>
        <a:p>
          <a:endParaRPr lang="en-US"/>
        </a:p>
      </dgm:t>
    </dgm:pt>
    <dgm:pt modelId="{484EB83F-35BA-4238-924D-79DDBCCFEBBA}">
      <dgm:prSet phldrT="[Text]"/>
      <dgm:spPr/>
      <dgm:t>
        <a:bodyPr/>
        <a:lstStyle/>
        <a:p>
          <a:r>
            <a:rPr lang="en-US"/>
            <a:t>Final Proposed Rule filed with Legislative Committee on Administrative Rules (LCAR) and SOS</a:t>
          </a:r>
        </a:p>
      </dgm:t>
    </dgm:pt>
    <dgm:pt modelId="{992DEB5D-B2E3-4CF3-A0F0-6C9036050ADA}" type="parTrans" cxnId="{EE285B66-6713-4DA6-A908-464758BF40E4}">
      <dgm:prSet/>
      <dgm:spPr/>
      <dgm:t>
        <a:bodyPr/>
        <a:lstStyle/>
        <a:p>
          <a:endParaRPr lang="en-US"/>
        </a:p>
      </dgm:t>
    </dgm:pt>
    <dgm:pt modelId="{062F2445-5199-440E-9908-398731982938}" type="sibTrans" cxnId="{EE285B66-6713-4DA6-A908-464758BF40E4}">
      <dgm:prSet/>
      <dgm:spPr/>
      <dgm:t>
        <a:bodyPr/>
        <a:lstStyle/>
        <a:p>
          <a:endParaRPr lang="en-US"/>
        </a:p>
      </dgm:t>
    </dgm:pt>
    <dgm:pt modelId="{4623D53E-B1AF-4B5C-8DA5-A8495A3C86CC}">
      <dgm:prSet phldrT="[Text]"/>
      <dgm:spPr/>
      <dgm:t>
        <a:bodyPr/>
        <a:lstStyle/>
        <a:p>
          <a:r>
            <a:rPr lang="en-US"/>
            <a:t>LCAR Review</a:t>
          </a:r>
        </a:p>
      </dgm:t>
    </dgm:pt>
    <dgm:pt modelId="{CC1DCADA-B8C0-4545-B76D-4EE727D268E9}" type="parTrans" cxnId="{AC47B3C2-F181-46B8-BE74-39015EB82CAC}">
      <dgm:prSet/>
      <dgm:spPr/>
      <dgm:t>
        <a:bodyPr/>
        <a:lstStyle/>
        <a:p>
          <a:endParaRPr lang="en-US"/>
        </a:p>
      </dgm:t>
    </dgm:pt>
    <dgm:pt modelId="{5ADA331F-3909-478D-9170-333DBA489746}" type="sibTrans" cxnId="{AC47B3C2-F181-46B8-BE74-39015EB82CAC}">
      <dgm:prSet/>
      <dgm:spPr/>
      <dgm:t>
        <a:bodyPr/>
        <a:lstStyle/>
        <a:p>
          <a:endParaRPr lang="en-US"/>
        </a:p>
      </dgm:t>
    </dgm:pt>
    <dgm:pt modelId="{F71205A5-B1A9-4F7D-87DF-FC396B97DA8F}">
      <dgm:prSet phldrT="[Text]"/>
      <dgm:spPr/>
      <dgm:t>
        <a:bodyPr/>
        <a:lstStyle/>
        <a:p>
          <a:r>
            <a:rPr lang="en-US"/>
            <a:t>Adoption</a:t>
          </a:r>
        </a:p>
      </dgm:t>
    </dgm:pt>
    <dgm:pt modelId="{62DC7580-E4C9-40EB-AF2E-70FAFE104A7C}" type="parTrans" cxnId="{D047132D-4147-4A95-8C7B-15D99F24BDCC}">
      <dgm:prSet/>
      <dgm:spPr/>
      <dgm:t>
        <a:bodyPr/>
        <a:lstStyle/>
        <a:p>
          <a:endParaRPr lang="en-US"/>
        </a:p>
      </dgm:t>
    </dgm:pt>
    <dgm:pt modelId="{F8DF73F0-231F-4E97-BE0F-B1320335C28D}" type="sibTrans" cxnId="{D047132D-4147-4A95-8C7B-15D99F24BDCC}">
      <dgm:prSet/>
      <dgm:spPr/>
      <dgm:t>
        <a:bodyPr/>
        <a:lstStyle/>
        <a:p>
          <a:endParaRPr lang="en-US"/>
        </a:p>
      </dgm:t>
    </dgm:pt>
    <dgm:pt modelId="{E1389286-72C2-4857-B472-97EEF13AF870}">
      <dgm:prSet phldrT="[Text]"/>
      <dgm:spPr/>
      <dgm:t>
        <a:bodyPr/>
        <a:lstStyle/>
        <a:p>
          <a:r>
            <a:rPr lang="en-US"/>
            <a:t>Effective Date 45 days after adoption</a:t>
          </a:r>
        </a:p>
      </dgm:t>
    </dgm:pt>
    <dgm:pt modelId="{0F4C1129-9569-4838-A3C6-C7070B09414D}" type="parTrans" cxnId="{90AB18B7-3830-4907-8809-C2811CF97C38}">
      <dgm:prSet/>
      <dgm:spPr/>
      <dgm:t>
        <a:bodyPr/>
        <a:lstStyle/>
        <a:p>
          <a:endParaRPr lang="en-US"/>
        </a:p>
      </dgm:t>
    </dgm:pt>
    <dgm:pt modelId="{3959F55E-9145-4205-A351-089E29F2CBD9}" type="sibTrans" cxnId="{90AB18B7-3830-4907-8809-C2811CF97C38}">
      <dgm:prSet/>
      <dgm:spPr/>
      <dgm:t>
        <a:bodyPr/>
        <a:lstStyle/>
        <a:p>
          <a:endParaRPr lang="en-US"/>
        </a:p>
      </dgm:t>
    </dgm:pt>
    <dgm:pt modelId="{B6FDD290-F6C4-4FE7-BCBA-FED0442361A5}" type="pres">
      <dgm:prSet presAssocID="{CE21A214-209D-439D-A631-B7D018655E13}" presName="CompostProcess" presStyleCnt="0">
        <dgm:presLayoutVars>
          <dgm:dir/>
          <dgm:resizeHandles val="exact"/>
        </dgm:presLayoutVars>
      </dgm:prSet>
      <dgm:spPr/>
    </dgm:pt>
    <dgm:pt modelId="{77870AFE-DFB6-4FDD-AC2F-91CC1EF38CD4}" type="pres">
      <dgm:prSet presAssocID="{CE21A214-209D-439D-A631-B7D018655E13}" presName="arrow" presStyleLbl="bgShp" presStyleIdx="0" presStyleCnt="1"/>
      <dgm:spPr/>
    </dgm:pt>
    <dgm:pt modelId="{58C38143-DF87-48E7-B494-C79CBA6BC89E}" type="pres">
      <dgm:prSet presAssocID="{CE21A214-209D-439D-A631-B7D018655E13}" presName="linearProcess" presStyleCnt="0"/>
      <dgm:spPr/>
    </dgm:pt>
    <dgm:pt modelId="{A535D072-122C-4BCC-AA76-8605C64F925C}" type="pres">
      <dgm:prSet presAssocID="{DFB3B719-2A1D-4FFE-BD38-B7D1CCFD511D}" presName="textNode" presStyleLbl="node1" presStyleIdx="0" presStyleCnt="8">
        <dgm:presLayoutVars>
          <dgm:bulletEnabled val="1"/>
        </dgm:presLayoutVars>
      </dgm:prSet>
      <dgm:spPr/>
    </dgm:pt>
    <dgm:pt modelId="{F69913E7-AD8E-497F-BA1E-E8635E5BFE11}" type="pres">
      <dgm:prSet presAssocID="{8CE2A0DD-FE32-4FF8-A365-A259A1049057}" presName="sibTrans" presStyleCnt="0"/>
      <dgm:spPr/>
    </dgm:pt>
    <dgm:pt modelId="{2149A49B-CF0F-405F-BDC9-77AD4F2A6098}" type="pres">
      <dgm:prSet presAssocID="{5EB13900-694A-4DD9-B207-85D18CD30CA2}" presName="textNode" presStyleLbl="node1" presStyleIdx="1" presStyleCnt="8">
        <dgm:presLayoutVars>
          <dgm:bulletEnabled val="1"/>
        </dgm:presLayoutVars>
      </dgm:prSet>
      <dgm:spPr/>
    </dgm:pt>
    <dgm:pt modelId="{DDBB5431-7FDF-45C5-B067-975D858A2B1B}" type="pres">
      <dgm:prSet presAssocID="{8575FD8E-E878-4C0A-B9E0-5B69B1D4372F}" presName="sibTrans" presStyleCnt="0"/>
      <dgm:spPr/>
    </dgm:pt>
    <dgm:pt modelId="{AD0E8370-7C13-490C-BD86-769E72DED776}" type="pres">
      <dgm:prSet presAssocID="{3B44BD9B-6C19-4E5E-806F-64343D82F74E}" presName="textNode" presStyleLbl="node1" presStyleIdx="2" presStyleCnt="8">
        <dgm:presLayoutVars>
          <dgm:bulletEnabled val="1"/>
        </dgm:presLayoutVars>
      </dgm:prSet>
      <dgm:spPr/>
    </dgm:pt>
    <dgm:pt modelId="{53968CC1-5600-4EC3-B286-48B642542359}" type="pres">
      <dgm:prSet presAssocID="{A1B0DB7C-48C8-4FF7-AC28-9EF2E5076D29}" presName="sibTrans" presStyleCnt="0"/>
      <dgm:spPr/>
    </dgm:pt>
    <dgm:pt modelId="{0789A982-12FE-4382-91CC-3A513C49726B}" type="pres">
      <dgm:prSet presAssocID="{0C2042AF-3CAC-4081-BB49-CDD1B22F3066}" presName="textNode" presStyleLbl="node1" presStyleIdx="3" presStyleCnt="8">
        <dgm:presLayoutVars>
          <dgm:bulletEnabled val="1"/>
        </dgm:presLayoutVars>
      </dgm:prSet>
      <dgm:spPr/>
    </dgm:pt>
    <dgm:pt modelId="{6BFB160C-C1E8-45A8-980A-BABE033CC45E}" type="pres">
      <dgm:prSet presAssocID="{93E437A8-06A9-472B-BBCE-C55AFA6BC5D4}" presName="sibTrans" presStyleCnt="0"/>
      <dgm:spPr/>
    </dgm:pt>
    <dgm:pt modelId="{DD580879-1550-4823-BCD8-72A5572D61D9}" type="pres">
      <dgm:prSet presAssocID="{484EB83F-35BA-4238-924D-79DDBCCFEBBA}" presName="textNode" presStyleLbl="node1" presStyleIdx="4" presStyleCnt="8">
        <dgm:presLayoutVars>
          <dgm:bulletEnabled val="1"/>
        </dgm:presLayoutVars>
      </dgm:prSet>
      <dgm:spPr/>
    </dgm:pt>
    <dgm:pt modelId="{4B832CE7-38C1-4000-8AC4-0697307931E9}" type="pres">
      <dgm:prSet presAssocID="{062F2445-5199-440E-9908-398731982938}" presName="sibTrans" presStyleCnt="0"/>
      <dgm:spPr/>
    </dgm:pt>
    <dgm:pt modelId="{8F63DA20-0426-47CB-9457-CF6212AEBA7E}" type="pres">
      <dgm:prSet presAssocID="{4623D53E-B1AF-4B5C-8DA5-A8495A3C86CC}" presName="textNode" presStyleLbl="node1" presStyleIdx="5" presStyleCnt="8">
        <dgm:presLayoutVars>
          <dgm:bulletEnabled val="1"/>
        </dgm:presLayoutVars>
      </dgm:prSet>
      <dgm:spPr/>
    </dgm:pt>
    <dgm:pt modelId="{1FE0106D-AD04-4931-A716-13742B763E02}" type="pres">
      <dgm:prSet presAssocID="{5ADA331F-3909-478D-9170-333DBA489746}" presName="sibTrans" presStyleCnt="0"/>
      <dgm:spPr/>
    </dgm:pt>
    <dgm:pt modelId="{6EA4569E-0A1B-4BDD-B3BF-7EAF2C18F080}" type="pres">
      <dgm:prSet presAssocID="{F71205A5-B1A9-4F7D-87DF-FC396B97DA8F}" presName="textNode" presStyleLbl="node1" presStyleIdx="6" presStyleCnt="8">
        <dgm:presLayoutVars>
          <dgm:bulletEnabled val="1"/>
        </dgm:presLayoutVars>
      </dgm:prSet>
      <dgm:spPr/>
    </dgm:pt>
    <dgm:pt modelId="{F85D9D70-6B61-4A05-AECE-2286AC32FDF3}" type="pres">
      <dgm:prSet presAssocID="{F8DF73F0-231F-4E97-BE0F-B1320335C28D}" presName="sibTrans" presStyleCnt="0"/>
      <dgm:spPr/>
    </dgm:pt>
    <dgm:pt modelId="{92BFCE47-AF89-4424-8C4E-321207F3C02F}" type="pres">
      <dgm:prSet presAssocID="{E1389286-72C2-4857-B472-97EEF13AF870}" presName="textNode" presStyleLbl="node1" presStyleIdx="7" presStyleCnt="8">
        <dgm:presLayoutVars>
          <dgm:bulletEnabled val="1"/>
        </dgm:presLayoutVars>
      </dgm:prSet>
      <dgm:spPr/>
    </dgm:pt>
  </dgm:ptLst>
  <dgm:cxnLst>
    <dgm:cxn modelId="{79FA1800-9AEC-4CF2-BA83-46781CBB5FD1}" type="presOf" srcId="{F71205A5-B1A9-4F7D-87DF-FC396B97DA8F}" destId="{6EA4569E-0A1B-4BDD-B3BF-7EAF2C18F080}" srcOrd="0" destOrd="0" presId="urn:microsoft.com/office/officeart/2005/8/layout/hProcess9"/>
    <dgm:cxn modelId="{8C7ED111-C74F-4EDA-870B-6132F332E1A2}" type="presOf" srcId="{E1389286-72C2-4857-B472-97EEF13AF870}" destId="{92BFCE47-AF89-4424-8C4E-321207F3C02F}" srcOrd="0" destOrd="0" presId="urn:microsoft.com/office/officeart/2005/8/layout/hProcess9"/>
    <dgm:cxn modelId="{25A4B91E-EDBE-4BBB-B98D-8F13E3C6CC20}" type="presOf" srcId="{484EB83F-35BA-4238-924D-79DDBCCFEBBA}" destId="{DD580879-1550-4823-BCD8-72A5572D61D9}" srcOrd="0" destOrd="0" presId="urn:microsoft.com/office/officeart/2005/8/layout/hProcess9"/>
    <dgm:cxn modelId="{D047132D-4147-4A95-8C7B-15D99F24BDCC}" srcId="{CE21A214-209D-439D-A631-B7D018655E13}" destId="{F71205A5-B1A9-4F7D-87DF-FC396B97DA8F}" srcOrd="6" destOrd="0" parTransId="{62DC7580-E4C9-40EB-AF2E-70FAFE104A7C}" sibTransId="{F8DF73F0-231F-4E97-BE0F-B1320335C28D}"/>
    <dgm:cxn modelId="{EE285B66-6713-4DA6-A908-464758BF40E4}" srcId="{CE21A214-209D-439D-A631-B7D018655E13}" destId="{484EB83F-35BA-4238-924D-79DDBCCFEBBA}" srcOrd="4" destOrd="0" parTransId="{992DEB5D-B2E3-4CF3-A0F0-6C9036050ADA}" sibTransId="{062F2445-5199-440E-9908-398731982938}"/>
    <dgm:cxn modelId="{3CA5FF66-7E86-4CD3-9F05-BB744194C7AA}" srcId="{CE21A214-209D-439D-A631-B7D018655E13}" destId="{5EB13900-694A-4DD9-B207-85D18CD30CA2}" srcOrd="1" destOrd="0" parTransId="{22408F34-030F-4D79-BB8C-BD808DF32585}" sibTransId="{8575FD8E-E878-4C0A-B9E0-5B69B1D4372F}"/>
    <dgm:cxn modelId="{9EFC184C-4525-4B65-8F26-F1E02977BB95}" type="presOf" srcId="{3B44BD9B-6C19-4E5E-806F-64343D82F74E}" destId="{AD0E8370-7C13-490C-BD86-769E72DED776}" srcOrd="0" destOrd="0" presId="urn:microsoft.com/office/officeart/2005/8/layout/hProcess9"/>
    <dgm:cxn modelId="{DB92797A-CD04-42A8-BBDE-E3D48DD4290A}" srcId="{CE21A214-209D-439D-A631-B7D018655E13}" destId="{0C2042AF-3CAC-4081-BB49-CDD1B22F3066}" srcOrd="3" destOrd="0" parTransId="{FF1E0E41-429B-48A8-8CA6-D63F2237A51D}" sibTransId="{93E437A8-06A9-472B-BBCE-C55AFA6BC5D4}"/>
    <dgm:cxn modelId="{81BD3D8C-3341-4A41-9381-97EEB3FE1CF1}" type="presOf" srcId="{DFB3B719-2A1D-4FFE-BD38-B7D1CCFD511D}" destId="{A535D072-122C-4BCC-AA76-8605C64F925C}" srcOrd="0" destOrd="0" presId="urn:microsoft.com/office/officeart/2005/8/layout/hProcess9"/>
    <dgm:cxn modelId="{46116B8F-FBBF-4225-91B9-ED9FF2C8968B}" type="presOf" srcId="{5EB13900-694A-4DD9-B207-85D18CD30CA2}" destId="{2149A49B-CF0F-405F-BDC9-77AD4F2A6098}" srcOrd="0" destOrd="0" presId="urn:microsoft.com/office/officeart/2005/8/layout/hProcess9"/>
    <dgm:cxn modelId="{3F13FCB5-8148-4681-B077-22356DB83F72}" type="presOf" srcId="{0C2042AF-3CAC-4081-BB49-CDD1B22F3066}" destId="{0789A982-12FE-4382-91CC-3A513C49726B}" srcOrd="0" destOrd="0" presId="urn:microsoft.com/office/officeart/2005/8/layout/hProcess9"/>
    <dgm:cxn modelId="{90AB18B7-3830-4907-8809-C2811CF97C38}" srcId="{CE21A214-209D-439D-A631-B7D018655E13}" destId="{E1389286-72C2-4857-B472-97EEF13AF870}" srcOrd="7" destOrd="0" parTransId="{0F4C1129-9569-4838-A3C6-C7070B09414D}" sibTransId="{3959F55E-9145-4205-A351-089E29F2CBD9}"/>
    <dgm:cxn modelId="{97EC62C1-35FC-4311-B8DD-98231674935C}" type="presOf" srcId="{CE21A214-209D-439D-A631-B7D018655E13}" destId="{B6FDD290-F6C4-4FE7-BCBA-FED0442361A5}" srcOrd="0" destOrd="0" presId="urn:microsoft.com/office/officeart/2005/8/layout/hProcess9"/>
    <dgm:cxn modelId="{AC47B3C2-F181-46B8-BE74-39015EB82CAC}" srcId="{CE21A214-209D-439D-A631-B7D018655E13}" destId="{4623D53E-B1AF-4B5C-8DA5-A8495A3C86CC}" srcOrd="5" destOrd="0" parTransId="{CC1DCADA-B8C0-4545-B76D-4EE727D268E9}" sibTransId="{5ADA331F-3909-478D-9170-333DBA489746}"/>
    <dgm:cxn modelId="{084E03EF-83A1-4269-966D-635175632C01}" srcId="{CE21A214-209D-439D-A631-B7D018655E13}" destId="{DFB3B719-2A1D-4FFE-BD38-B7D1CCFD511D}" srcOrd="0" destOrd="0" parTransId="{2EA10F1B-BF39-42CE-B866-2258423A4490}" sibTransId="{8CE2A0DD-FE32-4FF8-A365-A259A1049057}"/>
    <dgm:cxn modelId="{9A6B0AF8-D011-4FDF-8BD3-C00E6B50F59A}" srcId="{CE21A214-209D-439D-A631-B7D018655E13}" destId="{3B44BD9B-6C19-4E5E-806F-64343D82F74E}" srcOrd="2" destOrd="0" parTransId="{83A658CD-2D8A-4EAE-8854-C7FCA4551BB9}" sibTransId="{A1B0DB7C-48C8-4FF7-AC28-9EF2E5076D29}"/>
    <dgm:cxn modelId="{282173F8-B536-4FF4-AF3D-3F115F3D20A1}" type="presOf" srcId="{4623D53E-B1AF-4B5C-8DA5-A8495A3C86CC}" destId="{8F63DA20-0426-47CB-9457-CF6212AEBA7E}" srcOrd="0" destOrd="0" presId="urn:microsoft.com/office/officeart/2005/8/layout/hProcess9"/>
    <dgm:cxn modelId="{A7D74E4D-7C6E-4E67-A509-CD0BFA1B61C1}" type="presParOf" srcId="{B6FDD290-F6C4-4FE7-BCBA-FED0442361A5}" destId="{77870AFE-DFB6-4FDD-AC2F-91CC1EF38CD4}" srcOrd="0" destOrd="0" presId="urn:microsoft.com/office/officeart/2005/8/layout/hProcess9"/>
    <dgm:cxn modelId="{22869BC9-2884-4C97-B0CC-B246F7B7F5AE}" type="presParOf" srcId="{B6FDD290-F6C4-4FE7-BCBA-FED0442361A5}" destId="{58C38143-DF87-48E7-B494-C79CBA6BC89E}" srcOrd="1" destOrd="0" presId="urn:microsoft.com/office/officeart/2005/8/layout/hProcess9"/>
    <dgm:cxn modelId="{0A267155-E263-4387-92F5-94F237B132DB}" type="presParOf" srcId="{58C38143-DF87-48E7-B494-C79CBA6BC89E}" destId="{A535D072-122C-4BCC-AA76-8605C64F925C}" srcOrd="0" destOrd="0" presId="urn:microsoft.com/office/officeart/2005/8/layout/hProcess9"/>
    <dgm:cxn modelId="{045AD2C6-254B-4C15-B852-081ABDDAB280}" type="presParOf" srcId="{58C38143-DF87-48E7-B494-C79CBA6BC89E}" destId="{F69913E7-AD8E-497F-BA1E-E8635E5BFE11}" srcOrd="1" destOrd="0" presId="urn:microsoft.com/office/officeart/2005/8/layout/hProcess9"/>
    <dgm:cxn modelId="{2914820E-5B41-4AB9-99AB-692853EF280D}" type="presParOf" srcId="{58C38143-DF87-48E7-B494-C79CBA6BC89E}" destId="{2149A49B-CF0F-405F-BDC9-77AD4F2A6098}" srcOrd="2" destOrd="0" presId="urn:microsoft.com/office/officeart/2005/8/layout/hProcess9"/>
    <dgm:cxn modelId="{699BFC45-DF80-4482-9920-F948F9C2020F}" type="presParOf" srcId="{58C38143-DF87-48E7-B494-C79CBA6BC89E}" destId="{DDBB5431-7FDF-45C5-B067-975D858A2B1B}" srcOrd="3" destOrd="0" presId="urn:microsoft.com/office/officeart/2005/8/layout/hProcess9"/>
    <dgm:cxn modelId="{F0922759-0AD1-4784-85CB-03A3886AAA34}" type="presParOf" srcId="{58C38143-DF87-48E7-B494-C79CBA6BC89E}" destId="{AD0E8370-7C13-490C-BD86-769E72DED776}" srcOrd="4" destOrd="0" presId="urn:microsoft.com/office/officeart/2005/8/layout/hProcess9"/>
    <dgm:cxn modelId="{1B5E4EB6-BA01-45F7-9BD6-F02C07B24297}" type="presParOf" srcId="{58C38143-DF87-48E7-B494-C79CBA6BC89E}" destId="{53968CC1-5600-4EC3-B286-48B642542359}" srcOrd="5" destOrd="0" presId="urn:microsoft.com/office/officeart/2005/8/layout/hProcess9"/>
    <dgm:cxn modelId="{B85E6994-5A34-4B61-B2F0-37C5D9F8201B}" type="presParOf" srcId="{58C38143-DF87-48E7-B494-C79CBA6BC89E}" destId="{0789A982-12FE-4382-91CC-3A513C49726B}" srcOrd="6" destOrd="0" presId="urn:microsoft.com/office/officeart/2005/8/layout/hProcess9"/>
    <dgm:cxn modelId="{885382E1-8D3D-44E3-A9E9-C9C0DF2F74F4}" type="presParOf" srcId="{58C38143-DF87-48E7-B494-C79CBA6BC89E}" destId="{6BFB160C-C1E8-45A8-980A-BABE033CC45E}" srcOrd="7" destOrd="0" presId="urn:microsoft.com/office/officeart/2005/8/layout/hProcess9"/>
    <dgm:cxn modelId="{1AA97836-87A5-40C4-A1B6-563F7C32DDDA}" type="presParOf" srcId="{58C38143-DF87-48E7-B494-C79CBA6BC89E}" destId="{DD580879-1550-4823-BCD8-72A5572D61D9}" srcOrd="8" destOrd="0" presId="urn:microsoft.com/office/officeart/2005/8/layout/hProcess9"/>
    <dgm:cxn modelId="{0E8D9A43-7238-455B-A1E2-93D838AB940E}" type="presParOf" srcId="{58C38143-DF87-48E7-B494-C79CBA6BC89E}" destId="{4B832CE7-38C1-4000-8AC4-0697307931E9}" srcOrd="9" destOrd="0" presId="urn:microsoft.com/office/officeart/2005/8/layout/hProcess9"/>
    <dgm:cxn modelId="{AB973EEC-271F-4F1D-9363-020485B12B4C}" type="presParOf" srcId="{58C38143-DF87-48E7-B494-C79CBA6BC89E}" destId="{8F63DA20-0426-47CB-9457-CF6212AEBA7E}" srcOrd="10" destOrd="0" presId="urn:microsoft.com/office/officeart/2005/8/layout/hProcess9"/>
    <dgm:cxn modelId="{638B2824-0DB8-438B-A2F5-93394BAA24F5}" type="presParOf" srcId="{58C38143-DF87-48E7-B494-C79CBA6BC89E}" destId="{1FE0106D-AD04-4931-A716-13742B763E02}" srcOrd="11" destOrd="0" presId="urn:microsoft.com/office/officeart/2005/8/layout/hProcess9"/>
    <dgm:cxn modelId="{E746BF6F-4F96-44A2-94AA-B235752EFE9D}" type="presParOf" srcId="{58C38143-DF87-48E7-B494-C79CBA6BC89E}" destId="{6EA4569E-0A1B-4BDD-B3BF-7EAF2C18F080}" srcOrd="12" destOrd="0" presId="urn:microsoft.com/office/officeart/2005/8/layout/hProcess9"/>
    <dgm:cxn modelId="{2F187D5B-3D14-4808-88D7-116622C6C80F}" type="presParOf" srcId="{58C38143-DF87-48E7-B494-C79CBA6BC89E}" destId="{F85D9D70-6B61-4A05-AECE-2286AC32FDF3}" srcOrd="13" destOrd="0" presId="urn:microsoft.com/office/officeart/2005/8/layout/hProcess9"/>
    <dgm:cxn modelId="{B55C4457-4235-4621-9881-56124276CA90}" type="presParOf" srcId="{58C38143-DF87-48E7-B494-C79CBA6BC89E}" destId="{92BFCE47-AF89-4424-8C4E-321207F3C02F}"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6BB9C2-1F7A-4E49-B48E-C0B622A90E7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pt>
    <dgm:pt modelId="{2F7E9BFA-BB60-43BC-920E-1408A4787FE9}">
      <dgm:prSet phldrT="[Text]"/>
      <dgm:spPr/>
      <dgm:t>
        <a:bodyPr/>
        <a:lstStyle/>
        <a:p>
          <a:pPr>
            <a:lnSpc>
              <a:spcPct val="100000"/>
            </a:lnSpc>
            <a:defRPr cap="all"/>
          </a:pPr>
          <a:r>
            <a:rPr lang="en-US"/>
            <a:t>Complaint is filed</a:t>
          </a:r>
        </a:p>
      </dgm:t>
    </dgm:pt>
    <dgm:pt modelId="{C49DF269-0203-4587-88BD-DF4541A0064C}" type="parTrans" cxnId="{68EBFE06-DB0F-4937-A8FE-F9A3F69AE592}">
      <dgm:prSet/>
      <dgm:spPr/>
      <dgm:t>
        <a:bodyPr/>
        <a:lstStyle/>
        <a:p>
          <a:endParaRPr lang="en-US"/>
        </a:p>
      </dgm:t>
    </dgm:pt>
    <dgm:pt modelId="{671B6B95-4FCC-41EB-A3BE-8821962A16C6}" type="sibTrans" cxnId="{68EBFE06-DB0F-4937-A8FE-F9A3F69AE592}">
      <dgm:prSet/>
      <dgm:spPr/>
      <dgm:t>
        <a:bodyPr/>
        <a:lstStyle/>
        <a:p>
          <a:endParaRPr lang="en-US"/>
        </a:p>
      </dgm:t>
    </dgm:pt>
    <dgm:pt modelId="{1A3BA0B4-FBF1-4359-BBC7-B1CF84FD0CCE}">
      <dgm:prSet phldrT="[Text]"/>
      <dgm:spPr/>
      <dgm:t>
        <a:bodyPr/>
        <a:lstStyle/>
        <a:p>
          <a:pPr>
            <a:lnSpc>
              <a:spcPct val="100000"/>
            </a:lnSpc>
            <a:defRPr cap="all"/>
          </a:pPr>
          <a:r>
            <a:rPr lang="en-US"/>
            <a:t>Screening</a:t>
          </a:r>
        </a:p>
      </dgm:t>
    </dgm:pt>
    <dgm:pt modelId="{659220E5-E49A-4167-938C-98DD9BC43897}" type="parTrans" cxnId="{506A6292-DE68-4510-B42B-51E682A02F70}">
      <dgm:prSet/>
      <dgm:spPr/>
      <dgm:t>
        <a:bodyPr/>
        <a:lstStyle/>
        <a:p>
          <a:endParaRPr lang="en-US"/>
        </a:p>
      </dgm:t>
    </dgm:pt>
    <dgm:pt modelId="{2114B2E2-20BC-4E81-8C00-BF456AF300FC}" type="sibTrans" cxnId="{506A6292-DE68-4510-B42B-51E682A02F70}">
      <dgm:prSet/>
      <dgm:spPr/>
      <dgm:t>
        <a:bodyPr/>
        <a:lstStyle/>
        <a:p>
          <a:endParaRPr lang="en-US"/>
        </a:p>
      </dgm:t>
    </dgm:pt>
    <dgm:pt modelId="{90EA3F64-650D-452F-89BD-304E5634C8D7}">
      <dgm:prSet phldrT="[Text]"/>
      <dgm:spPr/>
      <dgm:t>
        <a:bodyPr/>
        <a:lstStyle/>
        <a:p>
          <a:pPr>
            <a:lnSpc>
              <a:spcPct val="100000"/>
            </a:lnSpc>
            <a:defRPr cap="all"/>
          </a:pPr>
          <a:r>
            <a:rPr lang="en-US"/>
            <a:t>Investigation</a:t>
          </a:r>
        </a:p>
      </dgm:t>
    </dgm:pt>
    <dgm:pt modelId="{5F70008D-25A6-45A7-AD65-987AAFB5DAE3}" type="parTrans" cxnId="{7FA3A5D4-FDE3-4F12-89EB-49D352F0EF8F}">
      <dgm:prSet/>
      <dgm:spPr/>
      <dgm:t>
        <a:bodyPr/>
        <a:lstStyle/>
        <a:p>
          <a:endParaRPr lang="en-US"/>
        </a:p>
      </dgm:t>
    </dgm:pt>
    <dgm:pt modelId="{54B4777D-95B3-41D9-A21A-C10CE1FFD5F0}" type="sibTrans" cxnId="{7FA3A5D4-FDE3-4F12-89EB-49D352F0EF8F}">
      <dgm:prSet/>
      <dgm:spPr/>
      <dgm:t>
        <a:bodyPr/>
        <a:lstStyle/>
        <a:p>
          <a:endParaRPr lang="en-US"/>
        </a:p>
      </dgm:t>
    </dgm:pt>
    <dgm:pt modelId="{3F76B88B-4CBD-4FE2-A8E6-794E0F372612}">
      <dgm:prSet phldrT="[Text]"/>
      <dgm:spPr/>
      <dgm:t>
        <a:bodyPr/>
        <a:lstStyle/>
        <a:p>
          <a:pPr>
            <a:lnSpc>
              <a:spcPct val="100000"/>
            </a:lnSpc>
            <a:defRPr cap="all"/>
          </a:pPr>
          <a:r>
            <a:rPr lang="en-US"/>
            <a:t>Investigative Report </a:t>
          </a:r>
        </a:p>
      </dgm:t>
    </dgm:pt>
    <dgm:pt modelId="{16709480-12AE-4544-A402-988ADF487183}" type="parTrans" cxnId="{A7B76248-0AC0-4120-828B-C1AF6FFA4096}">
      <dgm:prSet/>
      <dgm:spPr/>
      <dgm:t>
        <a:bodyPr/>
        <a:lstStyle/>
        <a:p>
          <a:endParaRPr lang="en-US"/>
        </a:p>
      </dgm:t>
    </dgm:pt>
    <dgm:pt modelId="{62A8318D-316B-411B-80B4-540DC0DAE5E4}" type="sibTrans" cxnId="{A7B76248-0AC0-4120-828B-C1AF6FFA4096}">
      <dgm:prSet/>
      <dgm:spPr/>
      <dgm:t>
        <a:bodyPr/>
        <a:lstStyle/>
        <a:p>
          <a:endParaRPr lang="en-US"/>
        </a:p>
      </dgm:t>
    </dgm:pt>
    <dgm:pt modelId="{051F55AC-3C0B-4C6E-96D4-C2C3D56F87B9}" type="pres">
      <dgm:prSet presAssocID="{5F6BB9C2-1F7A-4E49-B48E-C0B622A90E7C}" presName="root" presStyleCnt="0">
        <dgm:presLayoutVars>
          <dgm:dir/>
          <dgm:resizeHandles val="exact"/>
        </dgm:presLayoutVars>
      </dgm:prSet>
      <dgm:spPr/>
    </dgm:pt>
    <dgm:pt modelId="{30479DC9-AA04-4652-82CF-A05897461602}" type="pres">
      <dgm:prSet presAssocID="{2F7E9BFA-BB60-43BC-920E-1408A4787FE9}" presName="compNode" presStyleCnt="0"/>
      <dgm:spPr/>
    </dgm:pt>
    <dgm:pt modelId="{5C6845E2-2573-4F72-9DD4-CEF2C2B4700E}" type="pres">
      <dgm:prSet presAssocID="{2F7E9BFA-BB60-43BC-920E-1408A4787FE9}" presName="iconBgRect" presStyleLbl="bgShp" presStyleIdx="0" presStyleCnt="4"/>
      <dgm:spPr/>
    </dgm:pt>
    <dgm:pt modelId="{CFE995B3-2863-405C-A2DF-57B99014A102}" type="pres">
      <dgm:prSet presAssocID="{2F7E9BFA-BB60-43BC-920E-1408A4787FE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D6A75180-ADF1-4396-A5AF-5E92A5C9115E}" type="pres">
      <dgm:prSet presAssocID="{2F7E9BFA-BB60-43BC-920E-1408A4787FE9}" presName="spaceRect" presStyleCnt="0"/>
      <dgm:spPr/>
    </dgm:pt>
    <dgm:pt modelId="{B71D3A96-76C0-4D0B-9489-393C2C4D59F9}" type="pres">
      <dgm:prSet presAssocID="{2F7E9BFA-BB60-43BC-920E-1408A4787FE9}" presName="textRect" presStyleLbl="revTx" presStyleIdx="0" presStyleCnt="4">
        <dgm:presLayoutVars>
          <dgm:chMax val="1"/>
          <dgm:chPref val="1"/>
        </dgm:presLayoutVars>
      </dgm:prSet>
      <dgm:spPr/>
    </dgm:pt>
    <dgm:pt modelId="{F51ECBDE-B210-4545-8A0B-295977B60411}" type="pres">
      <dgm:prSet presAssocID="{671B6B95-4FCC-41EB-A3BE-8821962A16C6}" presName="sibTrans" presStyleCnt="0"/>
      <dgm:spPr/>
    </dgm:pt>
    <dgm:pt modelId="{541FE298-F54D-4211-A300-89F417082523}" type="pres">
      <dgm:prSet presAssocID="{1A3BA0B4-FBF1-4359-BBC7-B1CF84FD0CCE}" presName="compNode" presStyleCnt="0"/>
      <dgm:spPr/>
    </dgm:pt>
    <dgm:pt modelId="{88C4057D-DE6F-4C1C-B842-BAF34E592211}" type="pres">
      <dgm:prSet presAssocID="{1A3BA0B4-FBF1-4359-BBC7-B1CF84FD0CCE}" presName="iconBgRect" presStyleLbl="bgShp" presStyleIdx="1" presStyleCnt="4"/>
      <dgm:spPr/>
    </dgm:pt>
    <dgm:pt modelId="{39868C16-D901-4D21-A1ED-AAABF1FA2878}" type="pres">
      <dgm:prSet presAssocID="{1A3BA0B4-FBF1-4359-BBC7-B1CF84FD0CC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48F576CE-E3D4-4A27-BE81-FB9FFD5BFF75}" type="pres">
      <dgm:prSet presAssocID="{1A3BA0B4-FBF1-4359-BBC7-B1CF84FD0CCE}" presName="spaceRect" presStyleCnt="0"/>
      <dgm:spPr/>
    </dgm:pt>
    <dgm:pt modelId="{0D1E9B95-90F4-4666-A9B1-0E129407CCF2}" type="pres">
      <dgm:prSet presAssocID="{1A3BA0B4-FBF1-4359-BBC7-B1CF84FD0CCE}" presName="textRect" presStyleLbl="revTx" presStyleIdx="1" presStyleCnt="4">
        <dgm:presLayoutVars>
          <dgm:chMax val="1"/>
          <dgm:chPref val="1"/>
        </dgm:presLayoutVars>
      </dgm:prSet>
      <dgm:spPr/>
    </dgm:pt>
    <dgm:pt modelId="{F2AB2B39-24E5-4B12-AFBA-759772AE42A7}" type="pres">
      <dgm:prSet presAssocID="{2114B2E2-20BC-4E81-8C00-BF456AF300FC}" presName="sibTrans" presStyleCnt="0"/>
      <dgm:spPr/>
    </dgm:pt>
    <dgm:pt modelId="{C410B92D-AC78-4A88-A09D-05F9762644CB}" type="pres">
      <dgm:prSet presAssocID="{90EA3F64-650D-452F-89BD-304E5634C8D7}" presName="compNode" presStyleCnt="0"/>
      <dgm:spPr/>
    </dgm:pt>
    <dgm:pt modelId="{008D7FB4-3BC0-43B9-A3AF-CFB4ED3700E7}" type="pres">
      <dgm:prSet presAssocID="{90EA3F64-650D-452F-89BD-304E5634C8D7}" presName="iconBgRect" presStyleLbl="bgShp" presStyleIdx="2" presStyleCnt="4"/>
      <dgm:spPr/>
    </dgm:pt>
    <dgm:pt modelId="{DB62D522-CF7D-45F5-ABED-8E0B9A94BD91}" type="pres">
      <dgm:prSet presAssocID="{90EA3F64-650D-452F-89BD-304E5634C8D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croscope"/>
        </a:ext>
      </dgm:extLst>
    </dgm:pt>
    <dgm:pt modelId="{31A3E0C9-1E50-4317-8361-7F3B1BA63050}" type="pres">
      <dgm:prSet presAssocID="{90EA3F64-650D-452F-89BD-304E5634C8D7}" presName="spaceRect" presStyleCnt="0"/>
      <dgm:spPr/>
    </dgm:pt>
    <dgm:pt modelId="{DC4CD4D7-35D0-4899-9165-DB722F357796}" type="pres">
      <dgm:prSet presAssocID="{90EA3F64-650D-452F-89BD-304E5634C8D7}" presName="textRect" presStyleLbl="revTx" presStyleIdx="2" presStyleCnt="4">
        <dgm:presLayoutVars>
          <dgm:chMax val="1"/>
          <dgm:chPref val="1"/>
        </dgm:presLayoutVars>
      </dgm:prSet>
      <dgm:spPr/>
    </dgm:pt>
    <dgm:pt modelId="{5DC6C533-5EAF-440D-809D-46D6919984A9}" type="pres">
      <dgm:prSet presAssocID="{54B4777D-95B3-41D9-A21A-C10CE1FFD5F0}" presName="sibTrans" presStyleCnt="0"/>
      <dgm:spPr/>
    </dgm:pt>
    <dgm:pt modelId="{826B6792-1621-46DD-91CA-F212DB3AA077}" type="pres">
      <dgm:prSet presAssocID="{3F76B88B-4CBD-4FE2-A8E6-794E0F372612}" presName="compNode" presStyleCnt="0"/>
      <dgm:spPr/>
    </dgm:pt>
    <dgm:pt modelId="{0906FAAC-7C02-41BF-AFCC-0C059B3B23C2}" type="pres">
      <dgm:prSet presAssocID="{3F76B88B-4CBD-4FE2-A8E6-794E0F372612}" presName="iconBgRect" presStyleLbl="bgShp" presStyleIdx="3" presStyleCnt="4"/>
      <dgm:spPr/>
    </dgm:pt>
    <dgm:pt modelId="{2EA3ECCB-FA02-4A45-81D3-A6EFB189DE7C}" type="pres">
      <dgm:prSet presAssocID="{3F76B88B-4CBD-4FE2-A8E6-794E0F37261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D1487C80-C7EA-4721-8AA0-7E13BC279FA8}" type="pres">
      <dgm:prSet presAssocID="{3F76B88B-4CBD-4FE2-A8E6-794E0F372612}" presName="spaceRect" presStyleCnt="0"/>
      <dgm:spPr/>
    </dgm:pt>
    <dgm:pt modelId="{1B372699-64D8-4F3A-9B08-F20CC66E1501}" type="pres">
      <dgm:prSet presAssocID="{3F76B88B-4CBD-4FE2-A8E6-794E0F372612}" presName="textRect" presStyleLbl="revTx" presStyleIdx="3" presStyleCnt="4">
        <dgm:presLayoutVars>
          <dgm:chMax val="1"/>
          <dgm:chPref val="1"/>
        </dgm:presLayoutVars>
      </dgm:prSet>
      <dgm:spPr/>
    </dgm:pt>
  </dgm:ptLst>
  <dgm:cxnLst>
    <dgm:cxn modelId="{68EBFE06-DB0F-4937-A8FE-F9A3F69AE592}" srcId="{5F6BB9C2-1F7A-4E49-B48E-C0B622A90E7C}" destId="{2F7E9BFA-BB60-43BC-920E-1408A4787FE9}" srcOrd="0" destOrd="0" parTransId="{C49DF269-0203-4587-88BD-DF4541A0064C}" sibTransId="{671B6B95-4FCC-41EB-A3BE-8821962A16C6}"/>
    <dgm:cxn modelId="{0817D53C-5DE8-43F9-A1E5-F4D8E4A30C30}" type="presOf" srcId="{3F76B88B-4CBD-4FE2-A8E6-794E0F372612}" destId="{1B372699-64D8-4F3A-9B08-F20CC66E1501}" srcOrd="0" destOrd="0" presId="urn:microsoft.com/office/officeart/2018/5/layout/IconCircleLabelList"/>
    <dgm:cxn modelId="{BA345E46-3AD8-49F6-BC4C-5178501F6C38}" type="presOf" srcId="{1A3BA0B4-FBF1-4359-BBC7-B1CF84FD0CCE}" destId="{0D1E9B95-90F4-4666-A9B1-0E129407CCF2}" srcOrd="0" destOrd="0" presId="urn:microsoft.com/office/officeart/2018/5/layout/IconCircleLabelList"/>
    <dgm:cxn modelId="{A7B76248-0AC0-4120-828B-C1AF6FFA4096}" srcId="{5F6BB9C2-1F7A-4E49-B48E-C0B622A90E7C}" destId="{3F76B88B-4CBD-4FE2-A8E6-794E0F372612}" srcOrd="3" destOrd="0" parTransId="{16709480-12AE-4544-A402-988ADF487183}" sibTransId="{62A8318D-316B-411B-80B4-540DC0DAE5E4}"/>
    <dgm:cxn modelId="{3927DC4B-1F94-456A-A533-3EACF07626CB}" type="presOf" srcId="{90EA3F64-650D-452F-89BD-304E5634C8D7}" destId="{DC4CD4D7-35D0-4899-9165-DB722F357796}" srcOrd="0" destOrd="0" presId="urn:microsoft.com/office/officeart/2018/5/layout/IconCircleLabelList"/>
    <dgm:cxn modelId="{506A6292-DE68-4510-B42B-51E682A02F70}" srcId="{5F6BB9C2-1F7A-4E49-B48E-C0B622A90E7C}" destId="{1A3BA0B4-FBF1-4359-BBC7-B1CF84FD0CCE}" srcOrd="1" destOrd="0" parTransId="{659220E5-E49A-4167-938C-98DD9BC43897}" sibTransId="{2114B2E2-20BC-4E81-8C00-BF456AF300FC}"/>
    <dgm:cxn modelId="{1DFDFA9F-2F0A-41BF-985E-63B3D71859D1}" type="presOf" srcId="{5F6BB9C2-1F7A-4E49-B48E-C0B622A90E7C}" destId="{051F55AC-3C0B-4C6E-96D4-C2C3D56F87B9}" srcOrd="0" destOrd="0" presId="urn:microsoft.com/office/officeart/2018/5/layout/IconCircleLabelList"/>
    <dgm:cxn modelId="{7FA3A5D4-FDE3-4F12-89EB-49D352F0EF8F}" srcId="{5F6BB9C2-1F7A-4E49-B48E-C0B622A90E7C}" destId="{90EA3F64-650D-452F-89BD-304E5634C8D7}" srcOrd="2" destOrd="0" parTransId="{5F70008D-25A6-45A7-AD65-987AAFB5DAE3}" sibTransId="{54B4777D-95B3-41D9-A21A-C10CE1FFD5F0}"/>
    <dgm:cxn modelId="{31240CD7-7890-4CE2-A9B8-C15CB8BD0D60}" type="presOf" srcId="{2F7E9BFA-BB60-43BC-920E-1408A4787FE9}" destId="{B71D3A96-76C0-4D0B-9489-393C2C4D59F9}" srcOrd="0" destOrd="0" presId="urn:microsoft.com/office/officeart/2018/5/layout/IconCircleLabelList"/>
    <dgm:cxn modelId="{97A135FC-A49D-47CC-95D7-3DABB574B6FB}" type="presParOf" srcId="{051F55AC-3C0B-4C6E-96D4-C2C3D56F87B9}" destId="{30479DC9-AA04-4652-82CF-A05897461602}" srcOrd="0" destOrd="0" presId="urn:microsoft.com/office/officeart/2018/5/layout/IconCircleLabelList"/>
    <dgm:cxn modelId="{B4B2EE93-5DDF-4B9F-B1EB-50426CAFE747}" type="presParOf" srcId="{30479DC9-AA04-4652-82CF-A05897461602}" destId="{5C6845E2-2573-4F72-9DD4-CEF2C2B4700E}" srcOrd="0" destOrd="0" presId="urn:microsoft.com/office/officeart/2018/5/layout/IconCircleLabelList"/>
    <dgm:cxn modelId="{DC52FC2F-630C-4DA8-8E69-6E7CA64F8ED3}" type="presParOf" srcId="{30479DC9-AA04-4652-82CF-A05897461602}" destId="{CFE995B3-2863-405C-A2DF-57B99014A102}" srcOrd="1" destOrd="0" presId="urn:microsoft.com/office/officeart/2018/5/layout/IconCircleLabelList"/>
    <dgm:cxn modelId="{C13D2881-3697-46C4-86BF-B9FA472FEEE8}" type="presParOf" srcId="{30479DC9-AA04-4652-82CF-A05897461602}" destId="{D6A75180-ADF1-4396-A5AF-5E92A5C9115E}" srcOrd="2" destOrd="0" presId="urn:microsoft.com/office/officeart/2018/5/layout/IconCircleLabelList"/>
    <dgm:cxn modelId="{A390437C-A21A-4AB0-A945-CCAB62DD76A0}" type="presParOf" srcId="{30479DC9-AA04-4652-82CF-A05897461602}" destId="{B71D3A96-76C0-4D0B-9489-393C2C4D59F9}" srcOrd="3" destOrd="0" presId="urn:microsoft.com/office/officeart/2018/5/layout/IconCircleLabelList"/>
    <dgm:cxn modelId="{4469B434-F062-41BB-A03E-E4ADF321B01D}" type="presParOf" srcId="{051F55AC-3C0B-4C6E-96D4-C2C3D56F87B9}" destId="{F51ECBDE-B210-4545-8A0B-295977B60411}" srcOrd="1" destOrd="0" presId="urn:microsoft.com/office/officeart/2018/5/layout/IconCircleLabelList"/>
    <dgm:cxn modelId="{812035BC-E21E-40CE-A347-C7366ECCCB6C}" type="presParOf" srcId="{051F55AC-3C0B-4C6E-96D4-C2C3D56F87B9}" destId="{541FE298-F54D-4211-A300-89F417082523}" srcOrd="2" destOrd="0" presId="urn:microsoft.com/office/officeart/2018/5/layout/IconCircleLabelList"/>
    <dgm:cxn modelId="{CE562B90-687D-465D-9D46-B02CBC96FBC1}" type="presParOf" srcId="{541FE298-F54D-4211-A300-89F417082523}" destId="{88C4057D-DE6F-4C1C-B842-BAF34E592211}" srcOrd="0" destOrd="0" presId="urn:microsoft.com/office/officeart/2018/5/layout/IconCircleLabelList"/>
    <dgm:cxn modelId="{0C8ACB97-9A49-4756-8BA1-E1F74A298A4B}" type="presParOf" srcId="{541FE298-F54D-4211-A300-89F417082523}" destId="{39868C16-D901-4D21-A1ED-AAABF1FA2878}" srcOrd="1" destOrd="0" presId="urn:microsoft.com/office/officeart/2018/5/layout/IconCircleLabelList"/>
    <dgm:cxn modelId="{F8AE421F-C984-4321-84DE-E5CB0CA73616}" type="presParOf" srcId="{541FE298-F54D-4211-A300-89F417082523}" destId="{48F576CE-E3D4-4A27-BE81-FB9FFD5BFF75}" srcOrd="2" destOrd="0" presId="urn:microsoft.com/office/officeart/2018/5/layout/IconCircleLabelList"/>
    <dgm:cxn modelId="{1FEB3020-8AD3-413B-910B-A12C546CAA8D}" type="presParOf" srcId="{541FE298-F54D-4211-A300-89F417082523}" destId="{0D1E9B95-90F4-4666-A9B1-0E129407CCF2}" srcOrd="3" destOrd="0" presId="urn:microsoft.com/office/officeart/2018/5/layout/IconCircleLabelList"/>
    <dgm:cxn modelId="{40A4DBDA-AF49-4D42-8E48-E9A3451400FB}" type="presParOf" srcId="{051F55AC-3C0B-4C6E-96D4-C2C3D56F87B9}" destId="{F2AB2B39-24E5-4B12-AFBA-759772AE42A7}" srcOrd="3" destOrd="0" presId="urn:microsoft.com/office/officeart/2018/5/layout/IconCircleLabelList"/>
    <dgm:cxn modelId="{D3E4E576-CD4B-4A49-A6D6-405D6425C3AC}" type="presParOf" srcId="{051F55AC-3C0B-4C6E-96D4-C2C3D56F87B9}" destId="{C410B92D-AC78-4A88-A09D-05F9762644CB}" srcOrd="4" destOrd="0" presId="urn:microsoft.com/office/officeart/2018/5/layout/IconCircleLabelList"/>
    <dgm:cxn modelId="{267CADD2-5DD8-4080-A3D7-E04A2A173896}" type="presParOf" srcId="{C410B92D-AC78-4A88-A09D-05F9762644CB}" destId="{008D7FB4-3BC0-43B9-A3AF-CFB4ED3700E7}" srcOrd="0" destOrd="0" presId="urn:microsoft.com/office/officeart/2018/5/layout/IconCircleLabelList"/>
    <dgm:cxn modelId="{F42782F1-D0D8-48A3-A1BB-C801447353E1}" type="presParOf" srcId="{C410B92D-AC78-4A88-A09D-05F9762644CB}" destId="{DB62D522-CF7D-45F5-ABED-8E0B9A94BD91}" srcOrd="1" destOrd="0" presId="urn:microsoft.com/office/officeart/2018/5/layout/IconCircleLabelList"/>
    <dgm:cxn modelId="{7423F500-B80B-4703-8FD2-BABE57B31500}" type="presParOf" srcId="{C410B92D-AC78-4A88-A09D-05F9762644CB}" destId="{31A3E0C9-1E50-4317-8361-7F3B1BA63050}" srcOrd="2" destOrd="0" presId="urn:microsoft.com/office/officeart/2018/5/layout/IconCircleLabelList"/>
    <dgm:cxn modelId="{94374A85-671B-4C14-AF07-27B37270A4C0}" type="presParOf" srcId="{C410B92D-AC78-4A88-A09D-05F9762644CB}" destId="{DC4CD4D7-35D0-4899-9165-DB722F357796}" srcOrd="3" destOrd="0" presId="urn:microsoft.com/office/officeart/2018/5/layout/IconCircleLabelList"/>
    <dgm:cxn modelId="{D5F3593D-52E0-4924-A6FB-23049B0D668D}" type="presParOf" srcId="{051F55AC-3C0B-4C6E-96D4-C2C3D56F87B9}" destId="{5DC6C533-5EAF-440D-809D-46D6919984A9}" srcOrd="5" destOrd="0" presId="urn:microsoft.com/office/officeart/2018/5/layout/IconCircleLabelList"/>
    <dgm:cxn modelId="{7D4D6486-4D33-4E5B-9706-B45BDA57395C}" type="presParOf" srcId="{051F55AC-3C0B-4C6E-96D4-C2C3D56F87B9}" destId="{826B6792-1621-46DD-91CA-F212DB3AA077}" srcOrd="6" destOrd="0" presId="urn:microsoft.com/office/officeart/2018/5/layout/IconCircleLabelList"/>
    <dgm:cxn modelId="{AD301CC7-9549-4D8A-9797-43FA3F369DDD}" type="presParOf" srcId="{826B6792-1621-46DD-91CA-F212DB3AA077}" destId="{0906FAAC-7C02-41BF-AFCC-0C059B3B23C2}" srcOrd="0" destOrd="0" presId="urn:microsoft.com/office/officeart/2018/5/layout/IconCircleLabelList"/>
    <dgm:cxn modelId="{64C3F2A3-59D1-417A-8607-7C62A9730B53}" type="presParOf" srcId="{826B6792-1621-46DD-91CA-F212DB3AA077}" destId="{2EA3ECCB-FA02-4A45-81D3-A6EFB189DE7C}" srcOrd="1" destOrd="0" presId="urn:microsoft.com/office/officeart/2018/5/layout/IconCircleLabelList"/>
    <dgm:cxn modelId="{99E8CBEA-0991-4B63-80D9-39CC22FEE26C}" type="presParOf" srcId="{826B6792-1621-46DD-91CA-F212DB3AA077}" destId="{D1487C80-C7EA-4721-8AA0-7E13BC279FA8}" srcOrd="2" destOrd="0" presId="urn:microsoft.com/office/officeart/2018/5/layout/IconCircleLabelList"/>
    <dgm:cxn modelId="{31B0C378-28EC-42D3-A995-DEB3CA455FF7}" type="presParOf" srcId="{826B6792-1621-46DD-91CA-F212DB3AA077}" destId="{1B372699-64D8-4F3A-9B08-F20CC66E150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6BB9C2-1F7A-4E49-B48E-C0B622A90E7C}" type="doc">
      <dgm:prSet loTypeId="urn:microsoft.com/office/officeart/2005/8/layout/hProcess9" loCatId="process" qsTypeId="urn:microsoft.com/office/officeart/2005/8/quickstyle/simple1" qsCatId="simple" csTypeId="urn:microsoft.com/office/officeart/2005/8/colors/accent1_2" csCatId="accent1" phldr="1"/>
      <dgm:spPr/>
    </dgm:pt>
    <dgm:pt modelId="{3802BF4E-5CED-47E9-9631-9D0BE133C01F}">
      <dgm:prSet phldrT="[Text]"/>
      <dgm:spPr>
        <a:solidFill>
          <a:srgbClr val="FFC000"/>
        </a:solidFill>
      </dgm:spPr>
      <dgm:t>
        <a:bodyPr/>
        <a:lstStyle/>
        <a:p>
          <a:r>
            <a:rPr lang="en-US" dirty="0"/>
            <a:t>I-Team</a:t>
          </a:r>
        </a:p>
        <a:p>
          <a:r>
            <a:rPr lang="en-US" dirty="0"/>
            <a:t>(if needed)</a:t>
          </a:r>
        </a:p>
      </dgm:t>
    </dgm:pt>
    <dgm:pt modelId="{FCC6724E-31EF-425C-8A44-F37FE2CDC36A}" type="parTrans" cxnId="{66B5CC35-66A5-4805-89C3-DEDC7D0DF0D4}">
      <dgm:prSet/>
      <dgm:spPr/>
      <dgm:t>
        <a:bodyPr/>
        <a:lstStyle/>
        <a:p>
          <a:endParaRPr lang="en-US"/>
        </a:p>
      </dgm:t>
    </dgm:pt>
    <dgm:pt modelId="{68305610-C8E1-403C-9063-09EA17E984C0}" type="sibTrans" cxnId="{66B5CC35-66A5-4805-89C3-DEDC7D0DF0D4}">
      <dgm:prSet/>
      <dgm:spPr/>
      <dgm:t>
        <a:bodyPr/>
        <a:lstStyle/>
        <a:p>
          <a:endParaRPr lang="en-US"/>
        </a:p>
      </dgm:t>
    </dgm:pt>
    <dgm:pt modelId="{3F76B88B-4CBD-4FE2-A8E6-794E0F372612}">
      <dgm:prSet phldrT="[Text]"/>
      <dgm:spPr/>
      <dgm:t>
        <a:bodyPr/>
        <a:lstStyle/>
        <a:p>
          <a:r>
            <a:rPr lang="en-US" dirty="0"/>
            <a:t>Hearing and Decision (by Board Members or ALO)</a:t>
          </a:r>
        </a:p>
      </dgm:t>
    </dgm:pt>
    <dgm:pt modelId="{16709480-12AE-4544-A402-988ADF487183}" type="parTrans" cxnId="{A7B76248-0AC0-4120-828B-C1AF6FFA4096}">
      <dgm:prSet/>
      <dgm:spPr/>
      <dgm:t>
        <a:bodyPr/>
        <a:lstStyle/>
        <a:p>
          <a:endParaRPr lang="en-US"/>
        </a:p>
      </dgm:t>
    </dgm:pt>
    <dgm:pt modelId="{62A8318D-316B-411B-80B4-540DC0DAE5E4}" type="sibTrans" cxnId="{A7B76248-0AC0-4120-828B-C1AF6FFA4096}">
      <dgm:prSet/>
      <dgm:spPr/>
      <dgm:t>
        <a:bodyPr/>
        <a:lstStyle/>
        <a:p>
          <a:endParaRPr lang="en-US"/>
        </a:p>
      </dgm:t>
    </dgm:pt>
    <dgm:pt modelId="{2F7E9BFA-BB60-43BC-920E-1408A4787FE9}">
      <dgm:prSet phldrT="[Text]"/>
      <dgm:spPr/>
      <dgm:t>
        <a:bodyPr/>
        <a:lstStyle/>
        <a:p>
          <a:r>
            <a:rPr lang="en-US" dirty="0"/>
            <a:t>Investigation Review</a:t>
          </a:r>
        </a:p>
      </dgm:t>
    </dgm:pt>
    <dgm:pt modelId="{671B6B95-4FCC-41EB-A3BE-8821962A16C6}" type="sibTrans" cxnId="{68EBFE06-DB0F-4937-A8FE-F9A3F69AE592}">
      <dgm:prSet/>
      <dgm:spPr/>
      <dgm:t>
        <a:bodyPr/>
        <a:lstStyle/>
        <a:p>
          <a:endParaRPr lang="en-US"/>
        </a:p>
      </dgm:t>
    </dgm:pt>
    <dgm:pt modelId="{C49DF269-0203-4587-88BD-DF4541A0064C}" type="parTrans" cxnId="{68EBFE06-DB0F-4937-A8FE-F9A3F69AE592}">
      <dgm:prSet/>
      <dgm:spPr/>
      <dgm:t>
        <a:bodyPr/>
        <a:lstStyle/>
        <a:p>
          <a:endParaRPr lang="en-US"/>
        </a:p>
      </dgm:t>
    </dgm:pt>
    <dgm:pt modelId="{1A3BA0B4-FBF1-4359-BBC7-B1CF84FD0CCE}">
      <dgm:prSet phldrT="[Text]"/>
      <dgm:spPr/>
      <dgm:t>
        <a:bodyPr/>
        <a:lstStyle/>
        <a:p>
          <a:r>
            <a:rPr lang="en-US" dirty="0"/>
            <a:t>Charges Filed/Case Closed</a:t>
          </a:r>
        </a:p>
      </dgm:t>
    </dgm:pt>
    <dgm:pt modelId="{2114B2E2-20BC-4E81-8C00-BF456AF300FC}" type="sibTrans" cxnId="{506A6292-DE68-4510-B42B-51E682A02F70}">
      <dgm:prSet/>
      <dgm:spPr/>
      <dgm:t>
        <a:bodyPr/>
        <a:lstStyle/>
        <a:p>
          <a:endParaRPr lang="en-US"/>
        </a:p>
      </dgm:t>
    </dgm:pt>
    <dgm:pt modelId="{659220E5-E49A-4167-938C-98DD9BC43897}" type="parTrans" cxnId="{506A6292-DE68-4510-B42B-51E682A02F70}">
      <dgm:prSet/>
      <dgm:spPr/>
      <dgm:t>
        <a:bodyPr/>
        <a:lstStyle/>
        <a:p>
          <a:endParaRPr lang="en-US"/>
        </a:p>
      </dgm:t>
    </dgm:pt>
    <dgm:pt modelId="{2D412CA2-EEF8-4F91-B82C-E392405DB50A}" type="pres">
      <dgm:prSet presAssocID="{5F6BB9C2-1F7A-4E49-B48E-C0B622A90E7C}" presName="CompostProcess" presStyleCnt="0">
        <dgm:presLayoutVars>
          <dgm:dir/>
          <dgm:resizeHandles val="exact"/>
        </dgm:presLayoutVars>
      </dgm:prSet>
      <dgm:spPr/>
    </dgm:pt>
    <dgm:pt modelId="{C3AD313F-6618-4A2D-B377-C1A49CE68C61}" type="pres">
      <dgm:prSet presAssocID="{5F6BB9C2-1F7A-4E49-B48E-C0B622A90E7C}" presName="arrow" presStyleLbl="bgShp" presStyleIdx="0" presStyleCnt="1"/>
      <dgm:spPr/>
    </dgm:pt>
    <dgm:pt modelId="{4D6F2BD2-5B5C-4A47-96FD-A5BBC3AB9775}" type="pres">
      <dgm:prSet presAssocID="{5F6BB9C2-1F7A-4E49-B48E-C0B622A90E7C}" presName="linearProcess" presStyleCnt="0"/>
      <dgm:spPr/>
    </dgm:pt>
    <dgm:pt modelId="{DE0E7D04-8B53-4237-9954-72F5A825A0D9}" type="pres">
      <dgm:prSet presAssocID="{2F7E9BFA-BB60-43BC-920E-1408A4787FE9}" presName="textNode" presStyleLbl="node1" presStyleIdx="0" presStyleCnt="4">
        <dgm:presLayoutVars>
          <dgm:bulletEnabled val="1"/>
        </dgm:presLayoutVars>
      </dgm:prSet>
      <dgm:spPr/>
    </dgm:pt>
    <dgm:pt modelId="{B81C50E4-5D77-4D71-8FCF-707F517C3B07}" type="pres">
      <dgm:prSet presAssocID="{671B6B95-4FCC-41EB-A3BE-8821962A16C6}" presName="sibTrans" presStyleCnt="0"/>
      <dgm:spPr/>
    </dgm:pt>
    <dgm:pt modelId="{B4F970A9-A622-413E-ACB5-43B680E059F5}" type="pres">
      <dgm:prSet presAssocID="{1A3BA0B4-FBF1-4359-BBC7-B1CF84FD0CCE}" presName="textNode" presStyleLbl="node1" presStyleIdx="1" presStyleCnt="4" custLinFactX="100000" custLinFactNeighborX="103952" custLinFactNeighborY="-6342">
        <dgm:presLayoutVars>
          <dgm:bulletEnabled val="1"/>
        </dgm:presLayoutVars>
      </dgm:prSet>
      <dgm:spPr/>
    </dgm:pt>
    <dgm:pt modelId="{4AFB0D4D-3789-4CC2-8D03-5AE82EECC393}" type="pres">
      <dgm:prSet presAssocID="{2114B2E2-20BC-4E81-8C00-BF456AF300FC}" presName="sibTrans" presStyleCnt="0"/>
      <dgm:spPr/>
    </dgm:pt>
    <dgm:pt modelId="{B48D962F-4D4B-4A1D-A7F0-01764C3F7308}" type="pres">
      <dgm:prSet presAssocID="{3802BF4E-5CED-47E9-9631-9D0BE133C01F}" presName="textNode" presStyleLbl="node1" presStyleIdx="2" presStyleCnt="4" custLinFactX="-99059" custLinFactNeighborX="-100000" custLinFactNeighborY="1749">
        <dgm:presLayoutVars>
          <dgm:bulletEnabled val="1"/>
        </dgm:presLayoutVars>
      </dgm:prSet>
      <dgm:spPr/>
    </dgm:pt>
    <dgm:pt modelId="{550BB5DF-CA11-40E9-96B9-7E3BF0BD0CD3}" type="pres">
      <dgm:prSet presAssocID="{68305610-C8E1-403C-9063-09EA17E984C0}" presName="sibTrans" presStyleCnt="0"/>
      <dgm:spPr/>
    </dgm:pt>
    <dgm:pt modelId="{288B8CCE-5881-43EC-96FC-9E8A6550C849}" type="pres">
      <dgm:prSet presAssocID="{3F76B88B-4CBD-4FE2-A8E6-794E0F372612}" presName="textNode" presStyleLbl="node1" presStyleIdx="3" presStyleCnt="4" custLinFactNeighborX="-64447" custLinFactNeighborY="-6087">
        <dgm:presLayoutVars>
          <dgm:bulletEnabled val="1"/>
        </dgm:presLayoutVars>
      </dgm:prSet>
      <dgm:spPr/>
    </dgm:pt>
  </dgm:ptLst>
  <dgm:cxnLst>
    <dgm:cxn modelId="{68EBFE06-DB0F-4937-A8FE-F9A3F69AE592}" srcId="{5F6BB9C2-1F7A-4E49-B48E-C0B622A90E7C}" destId="{2F7E9BFA-BB60-43BC-920E-1408A4787FE9}" srcOrd="0" destOrd="0" parTransId="{C49DF269-0203-4587-88BD-DF4541A0064C}" sibTransId="{671B6B95-4FCC-41EB-A3BE-8821962A16C6}"/>
    <dgm:cxn modelId="{E881F215-BEC4-4D05-8F03-678E8FE618CE}" type="presOf" srcId="{5F6BB9C2-1F7A-4E49-B48E-C0B622A90E7C}" destId="{2D412CA2-EEF8-4F91-B82C-E392405DB50A}" srcOrd="0" destOrd="0" presId="urn:microsoft.com/office/officeart/2005/8/layout/hProcess9"/>
    <dgm:cxn modelId="{66B5CC35-66A5-4805-89C3-DEDC7D0DF0D4}" srcId="{5F6BB9C2-1F7A-4E49-B48E-C0B622A90E7C}" destId="{3802BF4E-5CED-47E9-9631-9D0BE133C01F}" srcOrd="2" destOrd="0" parTransId="{FCC6724E-31EF-425C-8A44-F37FE2CDC36A}" sibTransId="{68305610-C8E1-403C-9063-09EA17E984C0}"/>
    <dgm:cxn modelId="{A878B440-AEA6-45F0-96DD-0D42B2D531AF}" type="presOf" srcId="{3F76B88B-4CBD-4FE2-A8E6-794E0F372612}" destId="{288B8CCE-5881-43EC-96FC-9E8A6550C849}" srcOrd="0" destOrd="0" presId="urn:microsoft.com/office/officeart/2005/8/layout/hProcess9"/>
    <dgm:cxn modelId="{A7B76248-0AC0-4120-828B-C1AF6FFA4096}" srcId="{5F6BB9C2-1F7A-4E49-B48E-C0B622A90E7C}" destId="{3F76B88B-4CBD-4FE2-A8E6-794E0F372612}" srcOrd="3" destOrd="0" parTransId="{16709480-12AE-4544-A402-988ADF487183}" sibTransId="{62A8318D-316B-411B-80B4-540DC0DAE5E4}"/>
    <dgm:cxn modelId="{506A6292-DE68-4510-B42B-51E682A02F70}" srcId="{5F6BB9C2-1F7A-4E49-B48E-C0B622A90E7C}" destId="{1A3BA0B4-FBF1-4359-BBC7-B1CF84FD0CCE}" srcOrd="1" destOrd="0" parTransId="{659220E5-E49A-4167-938C-98DD9BC43897}" sibTransId="{2114B2E2-20BC-4E81-8C00-BF456AF300FC}"/>
    <dgm:cxn modelId="{4F0A56AB-F110-4537-BA15-48382B6746E9}" type="presOf" srcId="{2F7E9BFA-BB60-43BC-920E-1408A4787FE9}" destId="{DE0E7D04-8B53-4237-9954-72F5A825A0D9}" srcOrd="0" destOrd="0" presId="urn:microsoft.com/office/officeart/2005/8/layout/hProcess9"/>
    <dgm:cxn modelId="{D7B317D2-13FC-43A5-803F-4B8DB3884AC5}" type="presOf" srcId="{3802BF4E-5CED-47E9-9631-9D0BE133C01F}" destId="{B48D962F-4D4B-4A1D-A7F0-01764C3F7308}" srcOrd="0" destOrd="0" presId="urn:microsoft.com/office/officeart/2005/8/layout/hProcess9"/>
    <dgm:cxn modelId="{C35DE5F7-AD37-4736-A7B9-0CC45661A7E6}" type="presOf" srcId="{1A3BA0B4-FBF1-4359-BBC7-B1CF84FD0CCE}" destId="{B4F970A9-A622-413E-ACB5-43B680E059F5}" srcOrd="0" destOrd="0" presId="urn:microsoft.com/office/officeart/2005/8/layout/hProcess9"/>
    <dgm:cxn modelId="{1BEBBF0F-C8F6-4DA3-9C19-D8D40B1C5871}" type="presParOf" srcId="{2D412CA2-EEF8-4F91-B82C-E392405DB50A}" destId="{C3AD313F-6618-4A2D-B377-C1A49CE68C61}" srcOrd="0" destOrd="0" presId="urn:microsoft.com/office/officeart/2005/8/layout/hProcess9"/>
    <dgm:cxn modelId="{EE367682-8528-49DB-8413-D0E889742F5B}" type="presParOf" srcId="{2D412CA2-EEF8-4F91-B82C-E392405DB50A}" destId="{4D6F2BD2-5B5C-4A47-96FD-A5BBC3AB9775}" srcOrd="1" destOrd="0" presId="urn:microsoft.com/office/officeart/2005/8/layout/hProcess9"/>
    <dgm:cxn modelId="{F0B3A305-B2F7-4154-83EB-270E36F338EB}" type="presParOf" srcId="{4D6F2BD2-5B5C-4A47-96FD-A5BBC3AB9775}" destId="{DE0E7D04-8B53-4237-9954-72F5A825A0D9}" srcOrd="0" destOrd="0" presId="urn:microsoft.com/office/officeart/2005/8/layout/hProcess9"/>
    <dgm:cxn modelId="{86E65862-AF8A-4E61-8F79-60C61DD86BCC}" type="presParOf" srcId="{4D6F2BD2-5B5C-4A47-96FD-A5BBC3AB9775}" destId="{B81C50E4-5D77-4D71-8FCF-707F517C3B07}" srcOrd="1" destOrd="0" presId="urn:microsoft.com/office/officeart/2005/8/layout/hProcess9"/>
    <dgm:cxn modelId="{AF535CFD-6158-427D-8343-2AC2F519CC44}" type="presParOf" srcId="{4D6F2BD2-5B5C-4A47-96FD-A5BBC3AB9775}" destId="{B4F970A9-A622-413E-ACB5-43B680E059F5}" srcOrd="2" destOrd="0" presId="urn:microsoft.com/office/officeart/2005/8/layout/hProcess9"/>
    <dgm:cxn modelId="{8841EB25-DCEE-41BC-9D47-F48582EBC7A4}" type="presParOf" srcId="{4D6F2BD2-5B5C-4A47-96FD-A5BBC3AB9775}" destId="{4AFB0D4D-3789-4CC2-8D03-5AE82EECC393}" srcOrd="3" destOrd="0" presId="urn:microsoft.com/office/officeart/2005/8/layout/hProcess9"/>
    <dgm:cxn modelId="{D166C0CF-F541-41DB-B687-CF023736064E}" type="presParOf" srcId="{4D6F2BD2-5B5C-4A47-96FD-A5BBC3AB9775}" destId="{B48D962F-4D4B-4A1D-A7F0-01764C3F7308}" srcOrd="4" destOrd="0" presId="urn:microsoft.com/office/officeart/2005/8/layout/hProcess9"/>
    <dgm:cxn modelId="{46F592AE-50DA-43B9-8ADB-57649723239E}" type="presParOf" srcId="{4D6F2BD2-5B5C-4A47-96FD-A5BBC3AB9775}" destId="{550BB5DF-CA11-40E9-96B9-7E3BF0BD0CD3}" srcOrd="5" destOrd="0" presId="urn:microsoft.com/office/officeart/2005/8/layout/hProcess9"/>
    <dgm:cxn modelId="{C5D6A0E0-D079-4A85-8186-A406177AE47A}" type="presParOf" srcId="{4D6F2BD2-5B5C-4A47-96FD-A5BBC3AB9775}" destId="{288B8CCE-5881-43EC-96FC-9E8A6550C84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896AA-7C27-4343-AB65-827CF1D903C8}">
      <dsp:nvSpPr>
        <dsp:cNvPr id="0" name=""/>
        <dsp:cNvSpPr/>
      </dsp:nvSpPr>
      <dsp:spPr>
        <a:xfrm>
          <a:off x="0" y="1571"/>
          <a:ext cx="10058399" cy="79640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A1954C-9917-481E-9CD2-6BA97B3B6C6A}">
      <dsp:nvSpPr>
        <dsp:cNvPr id="0" name=""/>
        <dsp:cNvSpPr/>
      </dsp:nvSpPr>
      <dsp:spPr>
        <a:xfrm>
          <a:off x="240913" y="180763"/>
          <a:ext cx="438024" cy="4380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07FFBC-59CA-457D-BD58-1937CE25B093}">
      <dsp:nvSpPr>
        <dsp:cNvPr id="0" name=""/>
        <dsp:cNvSpPr/>
      </dsp:nvSpPr>
      <dsp:spPr>
        <a:xfrm>
          <a:off x="919851" y="1571"/>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711200">
            <a:lnSpc>
              <a:spcPct val="90000"/>
            </a:lnSpc>
            <a:spcBef>
              <a:spcPct val="0"/>
            </a:spcBef>
            <a:spcAft>
              <a:spcPct val="35000"/>
            </a:spcAft>
            <a:buNone/>
          </a:pPr>
          <a:r>
            <a:rPr lang="en-US" sz="1600" kern="1200"/>
            <a:t>The Office of Professional Regulation (OPR) is a division of the Office of the Secretary of State. </a:t>
          </a:r>
        </a:p>
      </dsp:txBody>
      <dsp:txXfrm>
        <a:off x="919851" y="1571"/>
        <a:ext cx="9138548" cy="796407"/>
      </dsp:txXfrm>
    </dsp:sp>
    <dsp:sp modelId="{EE62F6F7-81A7-4E13-A868-714EE1712E2C}">
      <dsp:nvSpPr>
        <dsp:cNvPr id="0" name=""/>
        <dsp:cNvSpPr/>
      </dsp:nvSpPr>
      <dsp:spPr>
        <a:xfrm>
          <a:off x="0" y="997081"/>
          <a:ext cx="10058399" cy="79640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204789-0ACE-4DCB-AEE6-5D63E94C7DAB}">
      <dsp:nvSpPr>
        <dsp:cNvPr id="0" name=""/>
        <dsp:cNvSpPr/>
      </dsp:nvSpPr>
      <dsp:spPr>
        <a:xfrm>
          <a:off x="240913" y="1176272"/>
          <a:ext cx="438024" cy="4380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56689D-F9D2-4B6E-8CEA-2F964F17DA65}">
      <dsp:nvSpPr>
        <dsp:cNvPr id="0" name=""/>
        <dsp:cNvSpPr/>
      </dsp:nvSpPr>
      <dsp:spPr>
        <a:xfrm>
          <a:off x="919851" y="997081"/>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711200">
            <a:lnSpc>
              <a:spcPct val="90000"/>
            </a:lnSpc>
            <a:spcBef>
              <a:spcPct val="0"/>
            </a:spcBef>
            <a:spcAft>
              <a:spcPct val="35000"/>
            </a:spcAft>
            <a:buNone/>
          </a:pPr>
          <a:r>
            <a:rPr lang="en-US" sz="1600" kern="1200" dirty="0"/>
            <a:t>OPR’s mission is to protect the public from incompetent or unethical practitioners through a system of licensure that assures a minimum barrier to enter a profession to practice competently. </a:t>
          </a:r>
        </a:p>
      </dsp:txBody>
      <dsp:txXfrm>
        <a:off x="919851" y="997081"/>
        <a:ext cx="9138548" cy="796407"/>
      </dsp:txXfrm>
    </dsp:sp>
    <dsp:sp modelId="{B47091CF-7D4A-41C5-AFFB-18F538370781}">
      <dsp:nvSpPr>
        <dsp:cNvPr id="0" name=""/>
        <dsp:cNvSpPr/>
      </dsp:nvSpPr>
      <dsp:spPr>
        <a:xfrm>
          <a:off x="0" y="1992590"/>
          <a:ext cx="10058399" cy="79640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08AA9E-0CFF-41F3-B625-7858D34F8126}">
      <dsp:nvSpPr>
        <dsp:cNvPr id="0" name=""/>
        <dsp:cNvSpPr/>
      </dsp:nvSpPr>
      <dsp:spPr>
        <a:xfrm>
          <a:off x="240913" y="2171782"/>
          <a:ext cx="438024" cy="4380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84351F-FBB7-4925-B38F-00112943543B}">
      <dsp:nvSpPr>
        <dsp:cNvPr id="0" name=""/>
        <dsp:cNvSpPr/>
      </dsp:nvSpPr>
      <dsp:spPr>
        <a:xfrm>
          <a:off x="919851" y="1992590"/>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711200">
            <a:lnSpc>
              <a:spcPct val="90000"/>
            </a:lnSpc>
            <a:spcBef>
              <a:spcPct val="0"/>
            </a:spcBef>
            <a:spcAft>
              <a:spcPct val="35000"/>
            </a:spcAft>
            <a:buNone/>
          </a:pPr>
          <a:r>
            <a:rPr lang="en-US" sz="1600" kern="1200"/>
            <a:t>We achieve this by supporting boards and advisor groups that oversee licensure of 50 professions and approximately 82,000 licensees.</a:t>
          </a:r>
        </a:p>
      </dsp:txBody>
      <dsp:txXfrm>
        <a:off x="919851" y="1992590"/>
        <a:ext cx="9138548" cy="796407"/>
      </dsp:txXfrm>
    </dsp:sp>
    <dsp:sp modelId="{D8BB5977-D011-4330-980E-08BA6BF87A2A}">
      <dsp:nvSpPr>
        <dsp:cNvPr id="0" name=""/>
        <dsp:cNvSpPr/>
      </dsp:nvSpPr>
      <dsp:spPr>
        <a:xfrm>
          <a:off x="0" y="2988100"/>
          <a:ext cx="10058399" cy="79640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666E5-64D2-4388-B555-9F2AB12530DF}">
      <dsp:nvSpPr>
        <dsp:cNvPr id="0" name=""/>
        <dsp:cNvSpPr/>
      </dsp:nvSpPr>
      <dsp:spPr>
        <a:xfrm>
          <a:off x="240913" y="3167292"/>
          <a:ext cx="438024" cy="4380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B06ACE-B4F4-4058-9293-66D83DCA9F7A}">
      <dsp:nvSpPr>
        <dsp:cNvPr id="0" name=""/>
        <dsp:cNvSpPr/>
      </dsp:nvSpPr>
      <dsp:spPr>
        <a:xfrm>
          <a:off x="919851" y="2988100"/>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711200">
            <a:lnSpc>
              <a:spcPct val="90000"/>
            </a:lnSpc>
            <a:spcBef>
              <a:spcPct val="0"/>
            </a:spcBef>
            <a:spcAft>
              <a:spcPct val="35000"/>
            </a:spcAft>
            <a:buNone/>
          </a:pPr>
          <a:r>
            <a:rPr lang="en-US" sz="1600" kern="1200"/>
            <a:t>Serving on a professional board or as an advisor with licensed practitioners and members of the public is a rewarding opportunity. Your contributions help us provide an important service to your community.</a:t>
          </a:r>
        </a:p>
      </dsp:txBody>
      <dsp:txXfrm>
        <a:off x="919851" y="2988100"/>
        <a:ext cx="9138548" cy="7964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70AFE-DFB6-4FDD-AC2F-91CC1EF38CD4}">
      <dsp:nvSpPr>
        <dsp:cNvPr id="0" name=""/>
        <dsp:cNvSpPr/>
      </dsp:nvSpPr>
      <dsp:spPr>
        <a:xfrm>
          <a:off x="754379" y="0"/>
          <a:ext cx="8549640" cy="327437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35D072-122C-4BCC-AA76-8605C64F925C}">
      <dsp:nvSpPr>
        <dsp:cNvPr id="0" name=""/>
        <dsp:cNvSpPr/>
      </dsp:nvSpPr>
      <dsp:spPr>
        <a:xfrm>
          <a:off x="399" y="982313"/>
          <a:ext cx="1204503" cy="13097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Draft Rules*</a:t>
          </a:r>
        </a:p>
      </dsp:txBody>
      <dsp:txXfrm>
        <a:off x="59198" y="1041112"/>
        <a:ext cx="1086905" cy="1192152"/>
      </dsp:txXfrm>
    </dsp:sp>
    <dsp:sp modelId="{2149A49B-CF0F-405F-BDC9-77AD4F2A6098}">
      <dsp:nvSpPr>
        <dsp:cNvPr id="0" name=""/>
        <dsp:cNvSpPr/>
      </dsp:nvSpPr>
      <dsp:spPr>
        <a:xfrm>
          <a:off x="1265127" y="982313"/>
          <a:ext cx="1204503" cy="13097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Pre-file with Interagency Committee on Administrative Rules (ICAR)</a:t>
          </a:r>
        </a:p>
      </dsp:txBody>
      <dsp:txXfrm>
        <a:off x="1323926" y="1041112"/>
        <a:ext cx="1086905" cy="1192152"/>
      </dsp:txXfrm>
    </dsp:sp>
    <dsp:sp modelId="{AD0E8370-7C13-490C-BD86-769E72DED776}">
      <dsp:nvSpPr>
        <dsp:cNvPr id="0" name=""/>
        <dsp:cNvSpPr/>
      </dsp:nvSpPr>
      <dsp:spPr>
        <a:xfrm>
          <a:off x="2529855" y="982313"/>
          <a:ext cx="1204503" cy="13097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Proposed Rule filing with Secretary of State (SOS)</a:t>
          </a:r>
        </a:p>
      </dsp:txBody>
      <dsp:txXfrm>
        <a:off x="2588654" y="1041112"/>
        <a:ext cx="1086905" cy="1192152"/>
      </dsp:txXfrm>
    </dsp:sp>
    <dsp:sp modelId="{0789A982-12FE-4382-91CC-3A513C49726B}">
      <dsp:nvSpPr>
        <dsp:cNvPr id="0" name=""/>
        <dsp:cNvSpPr/>
      </dsp:nvSpPr>
      <dsp:spPr>
        <a:xfrm>
          <a:off x="3794584" y="982313"/>
          <a:ext cx="1204503" cy="13097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Public Hearing and Comment Period</a:t>
          </a:r>
        </a:p>
      </dsp:txBody>
      <dsp:txXfrm>
        <a:off x="3853383" y="1041112"/>
        <a:ext cx="1086905" cy="1192152"/>
      </dsp:txXfrm>
    </dsp:sp>
    <dsp:sp modelId="{DD580879-1550-4823-BCD8-72A5572D61D9}">
      <dsp:nvSpPr>
        <dsp:cNvPr id="0" name=""/>
        <dsp:cNvSpPr/>
      </dsp:nvSpPr>
      <dsp:spPr>
        <a:xfrm>
          <a:off x="5059312" y="982313"/>
          <a:ext cx="1204503" cy="13097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Final Proposed Rule filed with Legislative Committee on Administrative Rules (LCAR) and SOS</a:t>
          </a:r>
        </a:p>
      </dsp:txBody>
      <dsp:txXfrm>
        <a:off x="5118111" y="1041112"/>
        <a:ext cx="1086905" cy="1192152"/>
      </dsp:txXfrm>
    </dsp:sp>
    <dsp:sp modelId="{8F63DA20-0426-47CB-9457-CF6212AEBA7E}">
      <dsp:nvSpPr>
        <dsp:cNvPr id="0" name=""/>
        <dsp:cNvSpPr/>
      </dsp:nvSpPr>
      <dsp:spPr>
        <a:xfrm>
          <a:off x="6324040" y="982313"/>
          <a:ext cx="1204503" cy="13097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LCAR Review</a:t>
          </a:r>
        </a:p>
      </dsp:txBody>
      <dsp:txXfrm>
        <a:off x="6382839" y="1041112"/>
        <a:ext cx="1086905" cy="1192152"/>
      </dsp:txXfrm>
    </dsp:sp>
    <dsp:sp modelId="{6EA4569E-0A1B-4BDD-B3BF-7EAF2C18F080}">
      <dsp:nvSpPr>
        <dsp:cNvPr id="0" name=""/>
        <dsp:cNvSpPr/>
      </dsp:nvSpPr>
      <dsp:spPr>
        <a:xfrm>
          <a:off x="7588769" y="982313"/>
          <a:ext cx="1204503" cy="13097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Adoption</a:t>
          </a:r>
        </a:p>
      </dsp:txBody>
      <dsp:txXfrm>
        <a:off x="7647568" y="1041112"/>
        <a:ext cx="1086905" cy="1192152"/>
      </dsp:txXfrm>
    </dsp:sp>
    <dsp:sp modelId="{92BFCE47-AF89-4424-8C4E-321207F3C02F}">
      <dsp:nvSpPr>
        <dsp:cNvPr id="0" name=""/>
        <dsp:cNvSpPr/>
      </dsp:nvSpPr>
      <dsp:spPr>
        <a:xfrm>
          <a:off x="8853497" y="982313"/>
          <a:ext cx="1204503" cy="13097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Effective Date 45 days after adoption</a:t>
          </a:r>
        </a:p>
      </dsp:txBody>
      <dsp:txXfrm>
        <a:off x="8912296" y="1041112"/>
        <a:ext cx="1086905" cy="1192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845E2-2573-4F72-9DD4-CEF2C2B4700E}">
      <dsp:nvSpPr>
        <dsp:cNvPr id="0" name=""/>
        <dsp:cNvSpPr/>
      </dsp:nvSpPr>
      <dsp:spPr>
        <a:xfrm>
          <a:off x="774129" y="709809"/>
          <a:ext cx="1255425" cy="12554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E995B3-2863-405C-A2DF-57B99014A102}">
      <dsp:nvSpPr>
        <dsp:cNvPr id="0" name=""/>
        <dsp:cNvSpPr/>
      </dsp:nvSpPr>
      <dsp:spPr>
        <a:xfrm>
          <a:off x="1041679" y="977359"/>
          <a:ext cx="720326" cy="720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1D3A96-76C0-4D0B-9489-393C2C4D59F9}">
      <dsp:nvSpPr>
        <dsp:cNvPr id="0" name=""/>
        <dsp:cNvSpPr/>
      </dsp:nvSpPr>
      <dsp:spPr>
        <a:xfrm>
          <a:off x="372805"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Complaint is filed</a:t>
          </a:r>
        </a:p>
      </dsp:txBody>
      <dsp:txXfrm>
        <a:off x="372805" y="2356270"/>
        <a:ext cx="2058075" cy="720000"/>
      </dsp:txXfrm>
    </dsp:sp>
    <dsp:sp modelId="{88C4057D-DE6F-4C1C-B842-BAF34E592211}">
      <dsp:nvSpPr>
        <dsp:cNvPr id="0" name=""/>
        <dsp:cNvSpPr/>
      </dsp:nvSpPr>
      <dsp:spPr>
        <a:xfrm>
          <a:off x="3192368" y="709809"/>
          <a:ext cx="1255425" cy="12554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868C16-D901-4D21-A1ED-AAABF1FA2878}">
      <dsp:nvSpPr>
        <dsp:cNvPr id="0" name=""/>
        <dsp:cNvSpPr/>
      </dsp:nvSpPr>
      <dsp:spPr>
        <a:xfrm>
          <a:off x="3459917" y="977359"/>
          <a:ext cx="720326" cy="720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1E9B95-90F4-4666-A9B1-0E129407CCF2}">
      <dsp:nvSpPr>
        <dsp:cNvPr id="0" name=""/>
        <dsp:cNvSpPr/>
      </dsp:nvSpPr>
      <dsp:spPr>
        <a:xfrm>
          <a:off x="2791043"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Screening</a:t>
          </a:r>
        </a:p>
      </dsp:txBody>
      <dsp:txXfrm>
        <a:off x="2791043" y="2356270"/>
        <a:ext cx="2058075" cy="720000"/>
      </dsp:txXfrm>
    </dsp:sp>
    <dsp:sp modelId="{008D7FB4-3BC0-43B9-A3AF-CFB4ED3700E7}">
      <dsp:nvSpPr>
        <dsp:cNvPr id="0" name=""/>
        <dsp:cNvSpPr/>
      </dsp:nvSpPr>
      <dsp:spPr>
        <a:xfrm>
          <a:off x="5610606" y="709809"/>
          <a:ext cx="1255425" cy="12554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62D522-CF7D-45F5-ABED-8E0B9A94BD91}">
      <dsp:nvSpPr>
        <dsp:cNvPr id="0" name=""/>
        <dsp:cNvSpPr/>
      </dsp:nvSpPr>
      <dsp:spPr>
        <a:xfrm>
          <a:off x="5878155" y="977359"/>
          <a:ext cx="720326" cy="720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4CD4D7-35D0-4899-9165-DB722F357796}">
      <dsp:nvSpPr>
        <dsp:cNvPr id="0" name=""/>
        <dsp:cNvSpPr/>
      </dsp:nvSpPr>
      <dsp:spPr>
        <a:xfrm>
          <a:off x="5209281"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Investigation</a:t>
          </a:r>
        </a:p>
      </dsp:txBody>
      <dsp:txXfrm>
        <a:off x="5209281" y="2356270"/>
        <a:ext cx="2058075" cy="720000"/>
      </dsp:txXfrm>
    </dsp:sp>
    <dsp:sp modelId="{0906FAAC-7C02-41BF-AFCC-0C059B3B23C2}">
      <dsp:nvSpPr>
        <dsp:cNvPr id="0" name=""/>
        <dsp:cNvSpPr/>
      </dsp:nvSpPr>
      <dsp:spPr>
        <a:xfrm>
          <a:off x="8028844" y="709809"/>
          <a:ext cx="1255425" cy="125542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A3ECCB-FA02-4A45-81D3-A6EFB189DE7C}">
      <dsp:nvSpPr>
        <dsp:cNvPr id="0" name=""/>
        <dsp:cNvSpPr/>
      </dsp:nvSpPr>
      <dsp:spPr>
        <a:xfrm>
          <a:off x="8296394" y="977359"/>
          <a:ext cx="720326" cy="720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372699-64D8-4F3A-9B08-F20CC66E1501}">
      <dsp:nvSpPr>
        <dsp:cNvPr id="0" name=""/>
        <dsp:cNvSpPr/>
      </dsp:nvSpPr>
      <dsp:spPr>
        <a:xfrm>
          <a:off x="7627519"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Investigative Report </a:t>
          </a:r>
        </a:p>
      </dsp:txBody>
      <dsp:txXfrm>
        <a:off x="7627519" y="2356270"/>
        <a:ext cx="2058075"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D313F-6618-4A2D-B377-C1A49CE68C61}">
      <dsp:nvSpPr>
        <dsp:cNvPr id="0" name=""/>
        <dsp:cNvSpPr/>
      </dsp:nvSpPr>
      <dsp:spPr>
        <a:xfrm>
          <a:off x="758640" y="0"/>
          <a:ext cx="8597921" cy="201869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0E7D04-8B53-4237-9954-72F5A825A0D9}">
      <dsp:nvSpPr>
        <dsp:cNvPr id="0" name=""/>
        <dsp:cNvSpPr/>
      </dsp:nvSpPr>
      <dsp:spPr>
        <a:xfrm>
          <a:off x="4939" y="605608"/>
          <a:ext cx="2404089" cy="8074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Investigation Review</a:t>
          </a:r>
        </a:p>
      </dsp:txBody>
      <dsp:txXfrm>
        <a:off x="44357" y="645026"/>
        <a:ext cx="2325253" cy="728642"/>
      </dsp:txXfrm>
    </dsp:sp>
    <dsp:sp modelId="{B4F970A9-A622-413E-ACB5-43B680E059F5}">
      <dsp:nvSpPr>
        <dsp:cNvPr id="0" name=""/>
        <dsp:cNvSpPr/>
      </dsp:nvSpPr>
      <dsp:spPr>
        <a:xfrm>
          <a:off x="5145536" y="554398"/>
          <a:ext cx="2404089" cy="8074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Charges Filed/Case Closed</a:t>
          </a:r>
        </a:p>
      </dsp:txBody>
      <dsp:txXfrm>
        <a:off x="5184954" y="593816"/>
        <a:ext cx="2325253" cy="728642"/>
      </dsp:txXfrm>
    </dsp:sp>
    <dsp:sp modelId="{B48D962F-4D4B-4A1D-A7F0-01764C3F7308}">
      <dsp:nvSpPr>
        <dsp:cNvPr id="0" name=""/>
        <dsp:cNvSpPr/>
      </dsp:nvSpPr>
      <dsp:spPr>
        <a:xfrm>
          <a:off x="2594639" y="619731"/>
          <a:ext cx="2404089" cy="807478"/>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I-Team</a:t>
          </a:r>
        </a:p>
        <a:p>
          <a:pPr marL="0" lvl="0" indent="0" algn="ctr" defTabSz="755650">
            <a:lnSpc>
              <a:spcPct val="90000"/>
            </a:lnSpc>
            <a:spcBef>
              <a:spcPct val="0"/>
            </a:spcBef>
            <a:spcAft>
              <a:spcPct val="35000"/>
            </a:spcAft>
            <a:buNone/>
          </a:pPr>
          <a:r>
            <a:rPr lang="en-US" sz="1700" kern="1200" dirty="0"/>
            <a:t>(if needed)</a:t>
          </a:r>
        </a:p>
      </dsp:txBody>
      <dsp:txXfrm>
        <a:off x="2634057" y="659149"/>
        <a:ext cx="2325253" cy="728642"/>
      </dsp:txXfrm>
    </dsp:sp>
    <dsp:sp modelId="{288B8CCE-5881-43EC-96FC-9E8A6550C849}">
      <dsp:nvSpPr>
        <dsp:cNvPr id="0" name=""/>
        <dsp:cNvSpPr/>
      </dsp:nvSpPr>
      <dsp:spPr>
        <a:xfrm>
          <a:off x="7601132" y="556457"/>
          <a:ext cx="2404089" cy="8074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Hearing and Decision (by Board Members or ALO)</a:t>
          </a:r>
        </a:p>
      </dsp:txBody>
      <dsp:txXfrm>
        <a:off x="7640550" y="595875"/>
        <a:ext cx="2325253" cy="72864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7"/>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idx="1"/>
          </p:nvPr>
        </p:nvSpPr>
        <p:spPr>
          <a:xfrm>
            <a:off x="3936767" y="1"/>
            <a:ext cx="3011699" cy="463407"/>
          </a:xfrm>
          <a:prstGeom prst="rect">
            <a:avLst/>
          </a:prstGeom>
        </p:spPr>
        <p:txBody>
          <a:bodyPr vert="horz" lIns="92485" tIns="46243" rIns="92485" bIns="46243" rtlCol="0"/>
          <a:lstStyle>
            <a:lvl1pPr algn="r">
              <a:defRPr sz="1200"/>
            </a:lvl1pPr>
          </a:lstStyle>
          <a:p>
            <a:fld id="{DE66CE97-9F03-45D9-8412-470D101E9409}" type="datetimeFigureOut">
              <a:rPr lang="en-US" smtClean="0"/>
              <a:t>1/3/2025</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5" tIns="46243" rIns="92485" bIns="46243"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5" tIns="46243" rIns="92485"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5" tIns="46243" rIns="92485"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9"/>
            <a:ext cx="3011699" cy="463406"/>
          </a:xfrm>
          <a:prstGeom prst="rect">
            <a:avLst/>
          </a:prstGeom>
        </p:spPr>
        <p:txBody>
          <a:bodyPr vert="horz" lIns="92485" tIns="46243" rIns="92485" bIns="46243" rtlCol="0" anchor="b"/>
          <a:lstStyle>
            <a:lvl1pPr algn="r">
              <a:defRPr sz="1200"/>
            </a:lvl1pPr>
          </a:lstStyle>
          <a:p>
            <a:fld id="{DB5A5CE3-0E47-4DDD-90AD-E771CB5267E4}" type="slidenum">
              <a:rPr lang="en-US" smtClean="0"/>
              <a:t>‹#›</a:t>
            </a:fld>
            <a:endParaRPr lang="en-US"/>
          </a:p>
        </p:txBody>
      </p:sp>
    </p:spTree>
    <p:extLst>
      <p:ext uri="{BB962C8B-B14F-4D97-AF65-F5344CB8AC3E}">
        <p14:creationId xmlns:p14="http://schemas.microsoft.com/office/powerpoint/2010/main" val="137388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thank you for coming. </a:t>
            </a:r>
          </a:p>
        </p:txBody>
      </p:sp>
      <p:sp>
        <p:nvSpPr>
          <p:cNvPr id="4" name="Slide Number Placeholder 3"/>
          <p:cNvSpPr>
            <a:spLocks noGrp="1"/>
          </p:cNvSpPr>
          <p:nvPr>
            <p:ph type="sldNum" sz="quarter" idx="5"/>
          </p:nvPr>
        </p:nvSpPr>
        <p:spPr/>
        <p:txBody>
          <a:bodyPr/>
          <a:lstStyle/>
          <a:p>
            <a:fld id="{DB5A5CE3-0E47-4DDD-90AD-E771CB5267E4}" type="slidenum">
              <a:rPr lang="en-US" smtClean="0"/>
              <a:t>1</a:t>
            </a:fld>
            <a:endParaRPr lang="en-US"/>
          </a:p>
        </p:txBody>
      </p:sp>
    </p:spTree>
    <p:extLst>
      <p:ext uri="{BB962C8B-B14F-4D97-AF65-F5344CB8AC3E}">
        <p14:creationId xmlns:p14="http://schemas.microsoft.com/office/powerpoint/2010/main" val="1632550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on your own… </a:t>
            </a:r>
          </a:p>
        </p:txBody>
      </p:sp>
      <p:sp>
        <p:nvSpPr>
          <p:cNvPr id="4" name="Slide Number Placeholder 3"/>
          <p:cNvSpPr>
            <a:spLocks noGrp="1"/>
          </p:cNvSpPr>
          <p:nvPr>
            <p:ph type="sldNum" sz="quarter" idx="5"/>
          </p:nvPr>
        </p:nvSpPr>
        <p:spPr/>
        <p:txBody>
          <a:bodyPr/>
          <a:lstStyle/>
          <a:p>
            <a:fld id="{DB5A5CE3-0E47-4DDD-90AD-E771CB5267E4}" type="slidenum">
              <a:rPr lang="en-US" smtClean="0"/>
              <a:t>5</a:t>
            </a:fld>
            <a:endParaRPr lang="en-US"/>
          </a:p>
        </p:txBody>
      </p:sp>
    </p:spTree>
    <p:extLst>
      <p:ext uri="{BB962C8B-B14F-4D97-AF65-F5344CB8AC3E}">
        <p14:creationId xmlns:p14="http://schemas.microsoft.com/office/powerpoint/2010/main" val="1946500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OPR does is outlined in Statute and Administrative Rule. OPR and the professions we regulate are governed by title 3 and title 26. Title 3 covers all professions. Title 26 is profession-specific. </a:t>
            </a:r>
          </a:p>
        </p:txBody>
      </p:sp>
      <p:sp>
        <p:nvSpPr>
          <p:cNvPr id="4" name="Slide Number Placeholder 3"/>
          <p:cNvSpPr>
            <a:spLocks noGrp="1"/>
          </p:cNvSpPr>
          <p:nvPr>
            <p:ph type="sldNum" sz="quarter" idx="5"/>
          </p:nvPr>
        </p:nvSpPr>
        <p:spPr/>
        <p:txBody>
          <a:bodyPr/>
          <a:lstStyle/>
          <a:p>
            <a:fld id="{DB5A5CE3-0E47-4DDD-90AD-E771CB5267E4}" type="slidenum">
              <a:rPr lang="en-US" smtClean="0"/>
              <a:t>8</a:t>
            </a:fld>
            <a:endParaRPr lang="en-US"/>
          </a:p>
        </p:txBody>
      </p:sp>
    </p:spTree>
    <p:extLst>
      <p:ext uri="{BB962C8B-B14F-4D97-AF65-F5344CB8AC3E}">
        <p14:creationId xmlns:p14="http://schemas.microsoft.com/office/powerpoint/2010/main" val="227453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assembly creates OPR’s statutes. Some statutes give OPR rulemaking authority in certain areas. The SOS is the adopting authority for rules. </a:t>
            </a:r>
          </a:p>
        </p:txBody>
      </p:sp>
      <p:sp>
        <p:nvSpPr>
          <p:cNvPr id="4" name="Slide Number Placeholder 3"/>
          <p:cNvSpPr>
            <a:spLocks noGrp="1"/>
          </p:cNvSpPr>
          <p:nvPr>
            <p:ph type="sldNum" sz="quarter" idx="5"/>
          </p:nvPr>
        </p:nvSpPr>
        <p:spPr/>
        <p:txBody>
          <a:bodyPr/>
          <a:lstStyle/>
          <a:p>
            <a:fld id="{DB5A5CE3-0E47-4DDD-90AD-E771CB5267E4}" type="slidenum">
              <a:rPr lang="en-US" smtClean="0"/>
              <a:t>9</a:t>
            </a:fld>
            <a:endParaRPr lang="en-US"/>
          </a:p>
        </p:txBody>
      </p:sp>
    </p:spTree>
    <p:extLst>
      <p:ext uri="{BB962C8B-B14F-4D97-AF65-F5344CB8AC3E}">
        <p14:creationId xmlns:p14="http://schemas.microsoft.com/office/powerpoint/2010/main" val="4169214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timeline and process for rulemaking. Filing with ICAR starts an 8-month adoption deadline. A lot goes into rule pre-filing to ensure we have the best product possible. </a:t>
            </a:r>
          </a:p>
        </p:txBody>
      </p:sp>
      <p:sp>
        <p:nvSpPr>
          <p:cNvPr id="4" name="Slide Number Placeholder 3"/>
          <p:cNvSpPr>
            <a:spLocks noGrp="1"/>
          </p:cNvSpPr>
          <p:nvPr>
            <p:ph type="sldNum" sz="quarter" idx="5"/>
          </p:nvPr>
        </p:nvSpPr>
        <p:spPr/>
        <p:txBody>
          <a:bodyPr/>
          <a:lstStyle/>
          <a:p>
            <a:fld id="{DB5A5CE3-0E47-4DDD-90AD-E771CB5267E4}" type="slidenum">
              <a:rPr lang="en-US" smtClean="0"/>
              <a:t>10</a:t>
            </a:fld>
            <a:endParaRPr lang="en-US"/>
          </a:p>
        </p:txBody>
      </p:sp>
    </p:spTree>
    <p:extLst>
      <p:ext uri="{BB962C8B-B14F-4D97-AF65-F5344CB8AC3E}">
        <p14:creationId xmlns:p14="http://schemas.microsoft.com/office/powerpoint/2010/main" val="2794327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5A5CE3-0E47-4DDD-90AD-E771CB5267E4}" type="slidenum">
              <a:rPr lang="en-US" smtClean="0"/>
              <a:t>12</a:t>
            </a:fld>
            <a:endParaRPr lang="en-US"/>
          </a:p>
        </p:txBody>
      </p:sp>
    </p:spTree>
    <p:extLst>
      <p:ext uri="{BB962C8B-B14F-4D97-AF65-F5344CB8AC3E}">
        <p14:creationId xmlns:p14="http://schemas.microsoft.com/office/powerpoint/2010/main" val="34768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5A5CE3-0E47-4DDD-90AD-E771CB5267E4}" type="slidenum">
              <a:rPr lang="en-US" smtClean="0"/>
              <a:t>25</a:t>
            </a:fld>
            <a:endParaRPr lang="en-US"/>
          </a:p>
        </p:txBody>
      </p:sp>
    </p:spTree>
    <p:extLst>
      <p:ext uri="{BB962C8B-B14F-4D97-AF65-F5344CB8AC3E}">
        <p14:creationId xmlns:p14="http://schemas.microsoft.com/office/powerpoint/2010/main" val="2875320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F14E32AC-AB2D-4F71-858B-84149F034773}" type="datetime1">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E543-3E70-4F91-923E-2BF63A944F6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703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0BF443-1226-43F7-8A16-3F8664E779B0}" type="datetime1">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E543-3E70-4F91-923E-2BF63A944F61}" type="slidenum">
              <a:rPr lang="en-US" smtClean="0"/>
              <a:t>‹#›</a:t>
            </a:fld>
            <a:endParaRPr lang="en-US"/>
          </a:p>
        </p:txBody>
      </p:sp>
    </p:spTree>
    <p:extLst>
      <p:ext uri="{BB962C8B-B14F-4D97-AF65-F5344CB8AC3E}">
        <p14:creationId xmlns:p14="http://schemas.microsoft.com/office/powerpoint/2010/main" val="2186079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EF6844-04F8-4AC1-8B6E-549EA844E8AC}" type="datetime1">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E543-3E70-4F91-923E-2BF63A944F61}" type="slidenum">
              <a:rPr lang="en-US" smtClean="0"/>
              <a:t>‹#›</a:t>
            </a:fld>
            <a:endParaRPr lang="en-US"/>
          </a:p>
        </p:txBody>
      </p:sp>
    </p:spTree>
    <p:extLst>
      <p:ext uri="{BB962C8B-B14F-4D97-AF65-F5344CB8AC3E}">
        <p14:creationId xmlns:p14="http://schemas.microsoft.com/office/powerpoint/2010/main" val="4024633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4BF363DC-8CEF-4A3F-BE08-A289CFF1343D}" type="datetimeFigureOut">
              <a:rPr lang="en-US" smtClean="0"/>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40EFE7-5A46-4F36-8BB2-B9ADE94959DD}" type="slidenum">
              <a:rPr lang="en-US" smtClean="0"/>
              <a:t>‹#›</a:t>
            </a:fld>
            <a:endParaRPr lang="en-US"/>
          </a:p>
        </p:txBody>
      </p:sp>
    </p:spTree>
    <p:extLst>
      <p:ext uri="{BB962C8B-B14F-4D97-AF65-F5344CB8AC3E}">
        <p14:creationId xmlns:p14="http://schemas.microsoft.com/office/powerpoint/2010/main" val="4886484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F363DC-8CEF-4A3F-BE08-A289CFF1343D}" type="datetimeFigureOut">
              <a:rPr lang="en-US" smtClean="0"/>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40EFE7-5A46-4F36-8BB2-B9ADE94959DD}" type="slidenum">
              <a:rPr lang="en-US" smtClean="0"/>
              <a:t>‹#›</a:t>
            </a:fld>
            <a:endParaRPr lang="en-US"/>
          </a:p>
        </p:txBody>
      </p:sp>
    </p:spTree>
    <p:extLst>
      <p:ext uri="{BB962C8B-B14F-4D97-AF65-F5344CB8AC3E}">
        <p14:creationId xmlns:p14="http://schemas.microsoft.com/office/powerpoint/2010/main" val="2589130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4BF363DC-8CEF-4A3F-BE08-A289CFF1343D}" type="datetimeFigureOut">
              <a:rPr lang="en-US" smtClean="0"/>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40EFE7-5A46-4F36-8BB2-B9ADE94959DD}" type="slidenum">
              <a:rPr lang="en-US" smtClean="0"/>
              <a:t>‹#›</a:t>
            </a:fld>
            <a:endParaRPr lang="en-US"/>
          </a:p>
        </p:txBody>
      </p:sp>
    </p:spTree>
    <p:extLst>
      <p:ext uri="{BB962C8B-B14F-4D97-AF65-F5344CB8AC3E}">
        <p14:creationId xmlns:p14="http://schemas.microsoft.com/office/powerpoint/2010/main" val="69926680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4BF363DC-8CEF-4A3F-BE08-A289CFF1343D}" type="datetimeFigureOut">
              <a:rPr lang="en-US" smtClean="0"/>
              <a:t>1/3/2025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140EFE7-5A46-4F36-8BB2-B9ADE94959DD}" type="slidenum">
              <a:rPr lang="en-US" smtClean="0"/>
              <a:t>‹#›</a:t>
            </a:fld>
            <a:endParaRPr lang="en-US"/>
          </a:p>
        </p:txBody>
      </p:sp>
    </p:spTree>
    <p:extLst>
      <p:ext uri="{BB962C8B-B14F-4D97-AF65-F5344CB8AC3E}">
        <p14:creationId xmlns:p14="http://schemas.microsoft.com/office/powerpoint/2010/main" val="54360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BF363DC-8CEF-4A3F-BE08-A289CFF1343D}" type="datetimeFigureOut">
              <a:rPr lang="en-US" smtClean="0"/>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40EFE7-5A46-4F36-8BB2-B9ADE94959D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886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F363DC-8CEF-4A3F-BE08-A289CFF1343D}" type="datetimeFigureOut">
              <a:rPr lang="en-US" smtClean="0"/>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40EFE7-5A46-4F36-8BB2-B9ADE94959DD}" type="slidenum">
              <a:rPr lang="en-US" smtClean="0"/>
              <a:t>‹#›</a:t>
            </a:fld>
            <a:endParaRPr lang="en-US"/>
          </a:p>
        </p:txBody>
      </p:sp>
    </p:spTree>
    <p:extLst>
      <p:ext uri="{BB962C8B-B14F-4D97-AF65-F5344CB8AC3E}">
        <p14:creationId xmlns:p14="http://schemas.microsoft.com/office/powerpoint/2010/main" val="3309217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F363DC-8CEF-4A3F-BE08-A289CFF1343D}" type="datetimeFigureOut">
              <a:rPr lang="en-US" smtClean="0"/>
              <a:t>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40EFE7-5A46-4F36-8BB2-B9ADE94959DD}" type="slidenum">
              <a:rPr lang="en-US" smtClean="0"/>
              <a:t>‹#›</a:t>
            </a:fld>
            <a:endParaRPr lang="en-US"/>
          </a:p>
        </p:txBody>
      </p:sp>
    </p:spTree>
    <p:extLst>
      <p:ext uri="{BB962C8B-B14F-4D97-AF65-F5344CB8AC3E}">
        <p14:creationId xmlns:p14="http://schemas.microsoft.com/office/powerpoint/2010/main" val="3678246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4BF363DC-8CEF-4A3F-BE08-A289CFF1343D}" type="datetimeFigureOut">
              <a:rPr lang="en-US" smtClean="0"/>
              <a:t>1/3/2025</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2140EFE7-5A46-4F36-8BB2-B9ADE94959DD}" type="slidenum">
              <a:rPr lang="en-US" smtClean="0"/>
              <a:t>‹#›</a:t>
            </a:fld>
            <a:endParaRPr lang="en-US"/>
          </a:p>
        </p:txBody>
      </p:sp>
    </p:spTree>
    <p:extLst>
      <p:ext uri="{BB962C8B-B14F-4D97-AF65-F5344CB8AC3E}">
        <p14:creationId xmlns:p14="http://schemas.microsoft.com/office/powerpoint/2010/main" val="468547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5F262-906E-4F1F-87A6-9D263C9B26AD}" type="datetime1">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E543-3E70-4F91-923E-2BF63A944F61}" type="slidenum">
              <a:rPr lang="en-US" smtClean="0"/>
              <a:t>‹#›</a:t>
            </a:fld>
            <a:endParaRPr lang="en-US"/>
          </a:p>
        </p:txBody>
      </p:sp>
    </p:spTree>
    <p:extLst>
      <p:ext uri="{BB962C8B-B14F-4D97-AF65-F5344CB8AC3E}">
        <p14:creationId xmlns:p14="http://schemas.microsoft.com/office/powerpoint/2010/main" val="3946092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BF363DC-8CEF-4A3F-BE08-A289CFF1343D}" type="datetimeFigureOut">
              <a:rPr lang="en-US" smtClean="0"/>
              <a:t>1/3/2025</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2140EFE7-5A46-4F36-8BB2-B9ADE94959DD}" type="slidenum">
              <a:rPr lang="en-US" smtClean="0"/>
              <a:t>‹#›</a:t>
            </a:fld>
            <a:endParaRPr lang="en-US"/>
          </a:p>
        </p:txBody>
      </p:sp>
    </p:spTree>
    <p:extLst>
      <p:ext uri="{BB962C8B-B14F-4D97-AF65-F5344CB8AC3E}">
        <p14:creationId xmlns:p14="http://schemas.microsoft.com/office/powerpoint/2010/main" val="435156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F363DC-8CEF-4A3F-BE08-A289CFF1343D}"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0EFE7-5A46-4F36-8BB2-B9ADE94959DD}" type="slidenum">
              <a:rPr lang="en-US" smtClean="0"/>
              <a:t>‹#›</a:t>
            </a:fld>
            <a:endParaRPr lang="en-US"/>
          </a:p>
        </p:txBody>
      </p:sp>
    </p:spTree>
    <p:extLst>
      <p:ext uri="{BB962C8B-B14F-4D97-AF65-F5344CB8AC3E}">
        <p14:creationId xmlns:p14="http://schemas.microsoft.com/office/powerpoint/2010/main" val="2069130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F363DC-8CEF-4A3F-BE08-A289CFF1343D}"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0EFE7-5A46-4F36-8BB2-B9ADE94959DD}" type="slidenum">
              <a:rPr lang="en-US" smtClean="0"/>
              <a:t>‹#›</a:t>
            </a:fld>
            <a:endParaRPr lang="en-US"/>
          </a:p>
        </p:txBody>
      </p:sp>
    </p:spTree>
    <p:extLst>
      <p:ext uri="{BB962C8B-B14F-4D97-AF65-F5344CB8AC3E}">
        <p14:creationId xmlns:p14="http://schemas.microsoft.com/office/powerpoint/2010/main" val="116545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6F163E-B6F3-4816-945D-077C163A33A6}" type="datetime1">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E543-3E70-4F91-923E-2BF63A944F6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27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EAACE5-C831-488C-A36A-9FBCAA0DE9CC}" type="datetime1">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0E543-3E70-4F91-923E-2BF63A944F61}" type="slidenum">
              <a:rPr lang="en-US" smtClean="0"/>
              <a:t>‹#›</a:t>
            </a:fld>
            <a:endParaRPr lang="en-US"/>
          </a:p>
        </p:txBody>
      </p:sp>
    </p:spTree>
    <p:extLst>
      <p:ext uri="{BB962C8B-B14F-4D97-AF65-F5344CB8AC3E}">
        <p14:creationId xmlns:p14="http://schemas.microsoft.com/office/powerpoint/2010/main" val="306706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B5D25D-79AF-4A15-AC03-C184E5C6C02D}" type="datetime1">
              <a:rPr lang="en-US" smtClean="0"/>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F0E543-3E70-4F91-923E-2BF63A944F61}" type="slidenum">
              <a:rPr lang="en-US" smtClean="0"/>
              <a:t>‹#›</a:t>
            </a:fld>
            <a:endParaRPr lang="en-US"/>
          </a:p>
        </p:txBody>
      </p:sp>
    </p:spTree>
    <p:extLst>
      <p:ext uri="{BB962C8B-B14F-4D97-AF65-F5344CB8AC3E}">
        <p14:creationId xmlns:p14="http://schemas.microsoft.com/office/powerpoint/2010/main" val="200501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6D10EB-B3FC-4F2E-B320-D92840EB400B}" type="datetime1">
              <a:rPr lang="en-US" smtClean="0"/>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F0E543-3E70-4F91-923E-2BF63A944F61}" type="slidenum">
              <a:rPr lang="en-US" smtClean="0"/>
              <a:t>‹#›</a:t>
            </a:fld>
            <a:endParaRPr lang="en-US"/>
          </a:p>
        </p:txBody>
      </p:sp>
    </p:spTree>
    <p:extLst>
      <p:ext uri="{BB962C8B-B14F-4D97-AF65-F5344CB8AC3E}">
        <p14:creationId xmlns:p14="http://schemas.microsoft.com/office/powerpoint/2010/main" val="263781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D67C1AD-FC93-4044-A722-200B9F319F0B}" type="datetime1">
              <a:rPr lang="en-US" smtClean="0"/>
              <a:t>1/3/2025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7F0E543-3E70-4F91-923E-2BF63A944F61}" type="slidenum">
              <a:rPr lang="en-US" smtClean="0"/>
              <a:t>‹#›</a:t>
            </a:fld>
            <a:endParaRPr lang="en-US"/>
          </a:p>
        </p:txBody>
      </p:sp>
    </p:spTree>
    <p:extLst>
      <p:ext uri="{BB962C8B-B14F-4D97-AF65-F5344CB8AC3E}">
        <p14:creationId xmlns:p14="http://schemas.microsoft.com/office/powerpoint/2010/main" val="2947790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9247352-7A0E-4975-8EF9-40026520AFA8}" type="datetime1">
              <a:rPr lang="en-US" smtClean="0"/>
              <a:t>1/3/2025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7F0E543-3E70-4F91-923E-2BF63A944F61}" type="slidenum">
              <a:rPr lang="en-US" smtClean="0"/>
              <a:t>‹#›</a:t>
            </a:fld>
            <a:endParaRPr lang="en-US"/>
          </a:p>
        </p:txBody>
      </p:sp>
    </p:spTree>
    <p:extLst>
      <p:ext uri="{BB962C8B-B14F-4D97-AF65-F5344CB8AC3E}">
        <p14:creationId xmlns:p14="http://schemas.microsoft.com/office/powerpoint/2010/main" val="421739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641B3C-57FE-4324-B207-738EB39B027C}" type="datetime1">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0E543-3E70-4F91-923E-2BF63A944F61}" type="slidenum">
              <a:rPr lang="en-US" smtClean="0"/>
              <a:t>‹#›</a:t>
            </a:fld>
            <a:endParaRPr lang="en-US"/>
          </a:p>
        </p:txBody>
      </p:sp>
    </p:spTree>
    <p:extLst>
      <p:ext uri="{BB962C8B-B14F-4D97-AF65-F5344CB8AC3E}">
        <p14:creationId xmlns:p14="http://schemas.microsoft.com/office/powerpoint/2010/main" val="2625917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3A7AFF4-803E-44D2-B468-6D5A5B3C4EEC}" type="datetime1">
              <a:rPr lang="en-US" smtClean="0"/>
              <a:t>1/3/2025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7F0E543-3E70-4F91-923E-2BF63A944F6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74756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BF363DC-8CEF-4A3F-BE08-A289CFF1343D}" type="datetimeFigureOut">
              <a:rPr lang="en-US" smtClean="0"/>
              <a:t>1/3/2025</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140EFE7-5A46-4F36-8BB2-B9ADE94959DD}" type="slidenum">
              <a:rPr lang="en-US" smtClean="0"/>
              <a:t>‹#›</a:t>
            </a:fld>
            <a:endParaRPr lang="en-US"/>
          </a:p>
        </p:txBody>
      </p:sp>
    </p:spTree>
    <p:extLst>
      <p:ext uri="{BB962C8B-B14F-4D97-AF65-F5344CB8AC3E}">
        <p14:creationId xmlns:p14="http://schemas.microsoft.com/office/powerpoint/2010/main" val="327949984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pitemnein-epitomic.blogspot.com/2011/12/gods-test-in-ethical-arguments.htm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egislature.vermont.gov/statutes/section/01/005/0031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legislature.vermont.gov/statutes/section/01/005/00317" TargetMode="Externa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governor.vermont.gov/sites/scott/files/documents/EO%2019-17%20-%20Executive%20Code%20of%20Ethics.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egislature.vermont.gov/statutes/chapter/03/00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legislature.vermont.gov/statutes/title/2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8" name="Rectangle 17">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9" name="Title 8">
            <a:extLst>
              <a:ext uri="{FF2B5EF4-FFF2-40B4-BE49-F238E27FC236}">
                <a16:creationId xmlns:a16="http://schemas.microsoft.com/office/drawing/2014/main" id="{3BD4AF29-5660-41A9-8061-AA2FAF4C9A72}"/>
              </a:ext>
            </a:extLst>
          </p:cNvPr>
          <p:cNvSpPr>
            <a:spLocks noGrp="1"/>
          </p:cNvSpPr>
          <p:nvPr>
            <p:ph type="title"/>
          </p:nvPr>
        </p:nvSpPr>
        <p:spPr>
          <a:xfrm>
            <a:off x="404373" y="821993"/>
            <a:ext cx="3845549" cy="3212654"/>
          </a:xfrm>
          <a:noFill/>
          <a:ln>
            <a:solidFill>
              <a:schemeClr val="bg1"/>
            </a:solidFill>
          </a:ln>
        </p:spPr>
        <p:txBody>
          <a:bodyPr vert="horz" lIns="274320" tIns="182880" rIns="274320" bIns="182880" rtlCol="0" anchor="ctr" anchorCtr="1">
            <a:normAutofit/>
          </a:bodyPr>
          <a:lstStyle/>
          <a:p>
            <a:r>
              <a:rPr lang="en-US" sz="2800" b="1" dirty="0">
                <a:solidFill>
                  <a:schemeClr val="bg1"/>
                </a:solidFill>
              </a:rPr>
              <a:t>Office of Professional Regulation </a:t>
            </a:r>
            <a:br>
              <a:rPr lang="en-US" sz="2800" dirty="0">
                <a:solidFill>
                  <a:schemeClr val="bg1"/>
                </a:solidFill>
              </a:rPr>
            </a:br>
            <a:br>
              <a:rPr lang="en-US" sz="2800" dirty="0">
                <a:solidFill>
                  <a:schemeClr val="bg1"/>
                </a:solidFill>
              </a:rPr>
            </a:br>
            <a:br>
              <a:rPr lang="en-US" sz="2800" dirty="0">
                <a:solidFill>
                  <a:schemeClr val="bg1"/>
                </a:solidFill>
              </a:rPr>
            </a:br>
            <a:r>
              <a:rPr lang="en-US" sz="2800" dirty="0">
                <a:solidFill>
                  <a:schemeClr val="bg1"/>
                </a:solidFill>
              </a:rPr>
              <a:t>new member orientation</a:t>
            </a:r>
          </a:p>
        </p:txBody>
      </p:sp>
      <p:sp>
        <p:nvSpPr>
          <p:cNvPr id="3" name="Subtitle 2">
            <a:extLst>
              <a:ext uri="{FF2B5EF4-FFF2-40B4-BE49-F238E27FC236}">
                <a16:creationId xmlns:a16="http://schemas.microsoft.com/office/drawing/2014/main" id="{712897B8-A1C4-4D3C-B97E-A3F425AD3FE4}"/>
              </a:ext>
            </a:extLst>
          </p:cNvPr>
          <p:cNvSpPr>
            <a:spLocks noGrp="1"/>
          </p:cNvSpPr>
          <p:nvPr>
            <p:ph type="body" sz="half" idx="2"/>
          </p:nvPr>
        </p:nvSpPr>
        <p:spPr>
          <a:xfrm>
            <a:off x="619503" y="4315597"/>
            <a:ext cx="3415288" cy="1106147"/>
          </a:xfrm>
        </p:spPr>
        <p:txBody>
          <a:bodyPr vert="horz" lIns="91440" tIns="45720" rIns="91440" bIns="45720" rtlCol="0">
            <a:normAutofit/>
          </a:bodyPr>
          <a:lstStyle/>
          <a:p>
            <a:br>
              <a:rPr lang="en-US" sz="1600" b="1" kern="1200" dirty="0">
                <a:solidFill>
                  <a:schemeClr val="bg1"/>
                </a:solidFill>
                <a:latin typeface="+mn-lt"/>
                <a:ea typeface="+mn-ea"/>
                <a:cs typeface="+mn-cs"/>
              </a:rPr>
            </a:br>
            <a:endParaRPr lang="en-US" sz="1600" b="1" kern="1200" dirty="0">
              <a:solidFill>
                <a:schemeClr val="bg1"/>
              </a:solidFill>
              <a:latin typeface="+mn-lt"/>
              <a:ea typeface="+mn-ea"/>
              <a:cs typeface="+mn-cs"/>
            </a:endParaRPr>
          </a:p>
          <a:p>
            <a:endParaRPr lang="en-US" sz="1600" b="1" kern="1200" dirty="0">
              <a:solidFill>
                <a:schemeClr val="bg1"/>
              </a:solidFill>
              <a:latin typeface="+mn-lt"/>
              <a:ea typeface="+mn-ea"/>
              <a:cs typeface="+mn-cs"/>
            </a:endParaRPr>
          </a:p>
          <a:p>
            <a:endParaRPr lang="en-US" sz="1600" b="1" kern="1200" dirty="0">
              <a:solidFill>
                <a:schemeClr val="bg1"/>
              </a:solidFill>
              <a:latin typeface="+mn-lt"/>
              <a:ea typeface="+mn-ea"/>
              <a:cs typeface="+mn-cs"/>
            </a:endParaRPr>
          </a:p>
        </p:txBody>
      </p:sp>
      <p:pic>
        <p:nvPicPr>
          <p:cNvPr id="8" name="Picture 7" descr="Logo, company name&#10;&#10;Description automatically generated">
            <a:extLst>
              <a:ext uri="{FF2B5EF4-FFF2-40B4-BE49-F238E27FC236}">
                <a16:creationId xmlns:a16="http://schemas.microsoft.com/office/drawing/2014/main" id="{14ECB307-AB1E-4CE6-A8EE-77B6E8818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048" y="643467"/>
            <a:ext cx="5410199" cy="5410199"/>
          </a:xfrm>
          <a:prstGeom prst="rect">
            <a:avLst/>
          </a:prstGeom>
        </p:spPr>
      </p:pic>
      <p:sp>
        <p:nvSpPr>
          <p:cNvPr id="2" name="Subtitle 2">
            <a:extLst>
              <a:ext uri="{FF2B5EF4-FFF2-40B4-BE49-F238E27FC236}">
                <a16:creationId xmlns:a16="http://schemas.microsoft.com/office/drawing/2014/main" id="{BBD39067-460E-81D9-17EE-3756E187E16D}"/>
              </a:ext>
            </a:extLst>
          </p:cNvPr>
          <p:cNvSpPr txBox="1">
            <a:spLocks/>
          </p:cNvSpPr>
          <p:nvPr/>
        </p:nvSpPr>
        <p:spPr>
          <a:xfrm>
            <a:off x="595116" y="5508171"/>
            <a:ext cx="3415288" cy="849086"/>
          </a:xfrm>
          <a:prstGeom prst="rect">
            <a:avLst/>
          </a:prstGeom>
        </p:spPr>
        <p:txBody>
          <a:bodyPr vert="horz" lIns="91440" tIns="45720" rIns="91440" bIns="45720" rtlCol="0" anchor="t" anchorCtr="1">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500" kern="1200">
                <a:solidFill>
                  <a:srgbClr val="FFFFFF"/>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2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endParaRPr kumimoji="0" lang="en-US" sz="1600" b="1" i="0" u="none" strike="noStrike" kern="1200" cap="none" spc="0" normalizeH="0" baseline="0" noProof="0" dirty="0">
              <a:ln>
                <a:noFill/>
              </a:ln>
              <a:solidFill>
                <a:srgbClr val="FFFFFF"/>
              </a:solidFill>
              <a:effectLst/>
              <a:uLnTx/>
              <a:uFillTx/>
              <a:latin typeface="Gill Sans MT" panose="020B0502020104020203"/>
              <a:ea typeface="+mn-ea"/>
              <a:cs typeface="+mn-cs"/>
            </a:endParaRPr>
          </a:p>
          <a:p>
            <a:pPr marL="0" marR="0" lvl="0" indent="0" algn="ctr"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endParaRPr kumimoji="0" lang="en-US" sz="1600" b="1"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903868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C37D8-F2B4-45AB-986E-16751A54DAB1}"/>
              </a:ext>
            </a:extLst>
          </p:cNvPr>
          <p:cNvSpPr>
            <a:spLocks noGrp="1"/>
          </p:cNvSpPr>
          <p:nvPr>
            <p:ph type="title"/>
          </p:nvPr>
        </p:nvSpPr>
        <p:spPr/>
        <p:txBody>
          <a:bodyPr/>
          <a:lstStyle/>
          <a:p>
            <a:pPr algn="ctr"/>
            <a:r>
              <a:rPr lang="en-US" b="1" dirty="0"/>
              <a:t>Administrative Procedure Act</a:t>
            </a:r>
          </a:p>
        </p:txBody>
      </p:sp>
      <p:graphicFrame>
        <p:nvGraphicFramePr>
          <p:cNvPr id="4" name="Content Placeholder 3">
            <a:extLst>
              <a:ext uri="{FF2B5EF4-FFF2-40B4-BE49-F238E27FC236}">
                <a16:creationId xmlns:a16="http://schemas.microsoft.com/office/drawing/2014/main" id="{2A4E8527-2D08-47B5-AB36-6CCC52AC2F87}"/>
              </a:ext>
            </a:extLst>
          </p:cNvPr>
          <p:cNvGraphicFramePr>
            <a:graphicFrameLocks noGrp="1"/>
          </p:cNvGraphicFramePr>
          <p:nvPr>
            <p:ph idx="1"/>
            <p:extLst>
              <p:ext uri="{D42A27DB-BD31-4B8C-83A1-F6EECF244321}">
                <p14:modId xmlns:p14="http://schemas.microsoft.com/office/powerpoint/2010/main" val="1313771118"/>
              </p:ext>
            </p:extLst>
          </p:nvPr>
        </p:nvGraphicFramePr>
        <p:xfrm>
          <a:off x="1096963" y="1846263"/>
          <a:ext cx="10058400" cy="3274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a:extLst>
              <a:ext uri="{FF2B5EF4-FFF2-40B4-BE49-F238E27FC236}">
                <a16:creationId xmlns:a16="http://schemas.microsoft.com/office/drawing/2014/main" id="{430C4C00-EB61-4E44-A42C-5EFA6AA37926}"/>
              </a:ext>
            </a:extLst>
          </p:cNvPr>
          <p:cNvSpPr>
            <a:spLocks noGrp="1"/>
          </p:cNvSpPr>
          <p:nvPr>
            <p:ph type="sldNum" sz="quarter" idx="12"/>
          </p:nvPr>
        </p:nvSpPr>
        <p:spPr/>
        <p:txBody>
          <a:bodyPr/>
          <a:lstStyle/>
          <a:p>
            <a:fld id="{F7F0E543-3E70-4F91-923E-2BF63A944F61}" type="slidenum">
              <a:rPr lang="en-US" smtClean="0"/>
              <a:t>10</a:t>
            </a:fld>
            <a:endParaRPr lang="en-US"/>
          </a:p>
        </p:txBody>
      </p:sp>
      <p:sp>
        <p:nvSpPr>
          <p:cNvPr id="5" name="Arrow: Right 4">
            <a:extLst>
              <a:ext uri="{FF2B5EF4-FFF2-40B4-BE49-F238E27FC236}">
                <a16:creationId xmlns:a16="http://schemas.microsoft.com/office/drawing/2014/main" id="{28C5DF12-57DC-4048-A689-2B21CFD1C2E7}"/>
              </a:ext>
            </a:extLst>
          </p:cNvPr>
          <p:cNvSpPr/>
          <p:nvPr/>
        </p:nvSpPr>
        <p:spPr>
          <a:xfrm>
            <a:off x="2527955" y="4009404"/>
            <a:ext cx="7136090" cy="79185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8-month adoption deadline</a:t>
            </a:r>
          </a:p>
        </p:txBody>
      </p:sp>
      <p:sp>
        <p:nvSpPr>
          <p:cNvPr id="7" name="TextBox 6">
            <a:extLst>
              <a:ext uri="{FF2B5EF4-FFF2-40B4-BE49-F238E27FC236}">
                <a16:creationId xmlns:a16="http://schemas.microsoft.com/office/drawing/2014/main" id="{8469980F-59BA-4C69-9339-21001E250E59}"/>
              </a:ext>
            </a:extLst>
          </p:cNvPr>
          <p:cNvSpPr txBox="1"/>
          <p:nvPr/>
        </p:nvSpPr>
        <p:spPr>
          <a:xfrm>
            <a:off x="919163" y="5120640"/>
            <a:ext cx="10414000" cy="1200329"/>
          </a:xfrm>
          <a:prstGeom prst="rect">
            <a:avLst/>
          </a:prstGeom>
          <a:noFill/>
        </p:spPr>
        <p:txBody>
          <a:bodyPr wrap="square" rtlCol="0">
            <a:spAutoFit/>
          </a:bodyPr>
          <a:lstStyle/>
          <a:p>
            <a:r>
              <a:rPr lang="en-US"/>
              <a:t>*Draft Rules: OPR staff research and draft rules. Proposed rule text is discussed and voted on in open meetings.  Members of the public and outside parties always may comment and may participate more actively where appropriate.  The rulemaking process requires stakeholder engagement. This process can take months to years. </a:t>
            </a:r>
          </a:p>
        </p:txBody>
      </p:sp>
    </p:spTree>
    <p:extLst>
      <p:ext uri="{BB962C8B-B14F-4D97-AF65-F5344CB8AC3E}">
        <p14:creationId xmlns:p14="http://schemas.microsoft.com/office/powerpoint/2010/main" val="3220667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DDE61C-C9EF-4D7A-9F83-353CA8D1719B}"/>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7658" b="7342"/>
          <a:stretch/>
        </p:blipFill>
        <p:spPr>
          <a:xfrm>
            <a:off x="0" y="10"/>
            <a:ext cx="12191980" cy="6857990"/>
          </a:xfrm>
          <a:prstGeom prst="rect">
            <a:avLst/>
          </a:prstGeom>
        </p:spPr>
      </p:pic>
      <p:sp>
        <p:nvSpPr>
          <p:cNvPr id="2" name="Title 1">
            <a:extLst>
              <a:ext uri="{FF2B5EF4-FFF2-40B4-BE49-F238E27FC236}">
                <a16:creationId xmlns:a16="http://schemas.microsoft.com/office/drawing/2014/main" id="{E52327D0-425E-403C-BE27-2EB3774D7AFB}"/>
              </a:ext>
            </a:extLst>
          </p:cNvPr>
          <p:cNvSpPr>
            <a:spLocks noGrp="1"/>
          </p:cNvSpPr>
          <p:nvPr>
            <p:ph type="title"/>
          </p:nvPr>
        </p:nvSpPr>
        <p:spPr>
          <a:xfrm>
            <a:off x="1207658" y="1859280"/>
            <a:ext cx="10058400" cy="3566160"/>
          </a:xfrm>
        </p:spPr>
        <p:txBody>
          <a:bodyPr vert="horz" lIns="91440" tIns="45720" rIns="91440" bIns="45720" rtlCol="0" anchor="b">
            <a:normAutofit/>
          </a:bodyPr>
          <a:lstStyle/>
          <a:p>
            <a:r>
              <a:rPr lang="en-US" sz="8000">
                <a:solidFill>
                  <a:schemeClr val="tx1"/>
                </a:solidFill>
              </a:rPr>
              <a:t>The Open Meeting Law, Public Records Act, &amp; Executive Code of Ethics</a:t>
            </a:r>
          </a:p>
        </p:txBody>
      </p:sp>
      <p:sp>
        <p:nvSpPr>
          <p:cNvPr id="5" name="Slide Number Placeholder 4">
            <a:extLst>
              <a:ext uri="{FF2B5EF4-FFF2-40B4-BE49-F238E27FC236}">
                <a16:creationId xmlns:a16="http://schemas.microsoft.com/office/drawing/2014/main" id="{DF6547C5-C548-4E1C-A743-C15B92F16AAB}"/>
              </a:ext>
            </a:extLst>
          </p:cNvPr>
          <p:cNvSpPr>
            <a:spLocks noGrp="1"/>
          </p:cNvSpPr>
          <p:nvPr>
            <p:ph type="sldNum" sz="quarter" idx="12"/>
          </p:nvPr>
        </p:nvSpPr>
        <p:spPr/>
        <p:txBody>
          <a:bodyPr/>
          <a:lstStyle/>
          <a:p>
            <a:fld id="{F7F0E543-3E70-4F91-923E-2BF63A944F61}" type="slidenum">
              <a:rPr lang="en-US" smtClean="0"/>
              <a:t>11</a:t>
            </a:fld>
            <a:endParaRPr lang="en-US"/>
          </a:p>
        </p:txBody>
      </p:sp>
    </p:spTree>
    <p:extLst>
      <p:ext uri="{BB962C8B-B14F-4D97-AF65-F5344CB8AC3E}">
        <p14:creationId xmlns:p14="http://schemas.microsoft.com/office/powerpoint/2010/main" val="92224093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4399B-1306-4830-8DA7-5DE677757182}"/>
              </a:ext>
            </a:extLst>
          </p:cNvPr>
          <p:cNvSpPr>
            <a:spLocks noGrp="1"/>
          </p:cNvSpPr>
          <p:nvPr>
            <p:ph type="title"/>
          </p:nvPr>
        </p:nvSpPr>
        <p:spPr>
          <a:xfrm>
            <a:off x="1066800" y="263527"/>
            <a:ext cx="10058400" cy="1450757"/>
          </a:xfrm>
        </p:spPr>
        <p:txBody>
          <a:bodyPr/>
          <a:lstStyle/>
          <a:p>
            <a:r>
              <a:rPr lang="en-US" dirty="0"/>
              <a:t>Open Meeting Law: 1 V.S.A. §§ 310–314</a:t>
            </a:r>
            <a:endParaRPr lang="en-US" dirty="0">
              <a:solidFill>
                <a:srgbClr val="FF0000"/>
              </a:solidFill>
            </a:endParaRPr>
          </a:p>
        </p:txBody>
      </p:sp>
      <p:sp>
        <p:nvSpPr>
          <p:cNvPr id="3" name="Content Placeholder 2">
            <a:extLst>
              <a:ext uri="{FF2B5EF4-FFF2-40B4-BE49-F238E27FC236}">
                <a16:creationId xmlns:a16="http://schemas.microsoft.com/office/drawing/2014/main" id="{67E71826-75DA-4C37-AAEC-C9900FB0EA86}"/>
              </a:ext>
            </a:extLst>
          </p:cNvPr>
          <p:cNvSpPr>
            <a:spLocks noGrp="1"/>
          </p:cNvSpPr>
          <p:nvPr>
            <p:ph idx="1"/>
          </p:nvPr>
        </p:nvSpPr>
        <p:spPr>
          <a:xfrm>
            <a:off x="1097280" y="2507530"/>
            <a:ext cx="4907594" cy="3361563"/>
          </a:xfrm>
        </p:spPr>
        <p:txBody>
          <a:bodyPr>
            <a:normAutofit/>
          </a:bodyPr>
          <a:lstStyle/>
          <a:p>
            <a:pPr>
              <a:lnSpc>
                <a:spcPct val="100000"/>
              </a:lnSpc>
              <a:spcBef>
                <a:spcPts val="0"/>
              </a:spcBef>
              <a:spcAft>
                <a:spcPts val="0"/>
              </a:spcAft>
            </a:pPr>
            <a:r>
              <a:rPr lang="en-US" sz="1400" dirty="0"/>
              <a:t>Requires all meetings of public bodies to be open to the public at all times, unless a specific exception applies. The purpose of the law is to promote transparency, accountability, and better decision-making in government by:</a:t>
            </a:r>
          </a:p>
          <a:p>
            <a:pPr marL="457200" indent="-457200">
              <a:lnSpc>
                <a:spcPct val="100000"/>
              </a:lnSpc>
              <a:spcBef>
                <a:spcPts val="0"/>
              </a:spcBef>
              <a:spcAft>
                <a:spcPts val="0"/>
              </a:spcAft>
              <a:buFont typeface="+mj-lt"/>
              <a:buAutoNum type="arabicPeriod"/>
            </a:pPr>
            <a:r>
              <a:rPr lang="en-US" sz="1400" dirty="0"/>
              <a:t>Providing advance public notice of meetings, including meeting agendas;</a:t>
            </a:r>
          </a:p>
          <a:p>
            <a:pPr marL="457200" indent="-457200">
              <a:lnSpc>
                <a:spcPct val="100000"/>
              </a:lnSpc>
              <a:spcBef>
                <a:spcPts val="0"/>
              </a:spcBef>
              <a:spcAft>
                <a:spcPts val="0"/>
              </a:spcAft>
              <a:buFont typeface="+mj-lt"/>
              <a:buAutoNum type="arabicPeriod"/>
            </a:pPr>
            <a:r>
              <a:rPr lang="en-US" sz="1400" dirty="0"/>
              <a:t>Discussing all business and taking all actions in open meeting, unless an exception in statute applies;</a:t>
            </a:r>
          </a:p>
          <a:p>
            <a:pPr marL="457200" indent="-457200">
              <a:lnSpc>
                <a:spcPct val="100000"/>
              </a:lnSpc>
              <a:spcBef>
                <a:spcPts val="0"/>
              </a:spcBef>
              <a:spcAft>
                <a:spcPts val="0"/>
              </a:spcAft>
              <a:buFont typeface="+mj-lt"/>
              <a:buAutoNum type="arabicPeriod"/>
            </a:pPr>
            <a:r>
              <a:rPr lang="en-US" sz="1400" dirty="0"/>
              <a:t>Allowing members of the public to attend and participate in meetings; and</a:t>
            </a:r>
          </a:p>
          <a:p>
            <a:pPr marL="457200" indent="-457200">
              <a:lnSpc>
                <a:spcPct val="100000"/>
              </a:lnSpc>
              <a:spcBef>
                <a:spcPts val="0"/>
              </a:spcBef>
              <a:spcAft>
                <a:spcPts val="0"/>
              </a:spcAft>
              <a:buFont typeface="+mj-lt"/>
              <a:buAutoNum type="arabicPeriod"/>
            </a:pPr>
            <a:r>
              <a:rPr lang="en-US" sz="1400" dirty="0"/>
              <a:t>Posting meeting minutes that reflect the true business of the meeting.</a:t>
            </a:r>
          </a:p>
          <a:p>
            <a:pPr marL="457200" indent="-457200">
              <a:lnSpc>
                <a:spcPct val="100000"/>
              </a:lnSpc>
              <a:spcBef>
                <a:spcPts val="0"/>
              </a:spcBef>
              <a:spcAft>
                <a:spcPts val="0"/>
              </a:spcAft>
              <a:buFont typeface="+mj-lt"/>
              <a:buAutoNum type="arabicPeriod"/>
            </a:pPr>
            <a:endParaRPr lang="en-US" sz="1400" dirty="0"/>
          </a:p>
          <a:p>
            <a:pPr marL="0" indent="0">
              <a:lnSpc>
                <a:spcPct val="100000"/>
              </a:lnSpc>
              <a:spcBef>
                <a:spcPts val="0"/>
              </a:spcBef>
              <a:spcAft>
                <a:spcPts val="0"/>
              </a:spcAft>
              <a:buNone/>
            </a:pPr>
            <a:endParaRPr lang="en-US" sz="1400" dirty="0"/>
          </a:p>
          <a:p>
            <a:pPr marL="0" indent="0">
              <a:lnSpc>
                <a:spcPct val="100000"/>
              </a:lnSpc>
              <a:spcBef>
                <a:spcPts val="0"/>
              </a:spcBef>
              <a:spcAft>
                <a:spcPts val="0"/>
              </a:spcAft>
              <a:buNone/>
            </a:pPr>
            <a:r>
              <a:rPr lang="en-US" sz="1400" dirty="0">
                <a:hlinkClick r:id="rId3"/>
              </a:rPr>
              <a:t>https://legislature.vermont.gov/statutes/section/01/005/00310</a:t>
            </a:r>
            <a:endParaRPr lang="en-US" sz="1400" dirty="0"/>
          </a:p>
          <a:p>
            <a:endParaRPr lang="en-US" sz="1400" dirty="0"/>
          </a:p>
        </p:txBody>
      </p:sp>
      <p:sp>
        <p:nvSpPr>
          <p:cNvPr id="10" name="Slide Number Placeholder 9">
            <a:extLst>
              <a:ext uri="{FF2B5EF4-FFF2-40B4-BE49-F238E27FC236}">
                <a16:creationId xmlns:a16="http://schemas.microsoft.com/office/drawing/2014/main" id="{FA9CBA6C-C9BE-4D34-A4A5-0E9E74423B67}"/>
              </a:ext>
            </a:extLst>
          </p:cNvPr>
          <p:cNvSpPr>
            <a:spLocks noGrp="1"/>
          </p:cNvSpPr>
          <p:nvPr>
            <p:ph type="sldNum" sz="quarter" idx="12"/>
          </p:nvPr>
        </p:nvSpPr>
        <p:spPr/>
        <p:txBody>
          <a:bodyPr/>
          <a:lstStyle/>
          <a:p>
            <a:fld id="{F7F0E543-3E70-4F91-923E-2BF63A944F61}" type="slidenum">
              <a:rPr lang="en-US" smtClean="0"/>
              <a:t>12</a:t>
            </a:fld>
            <a:endParaRPr lang="en-US"/>
          </a:p>
        </p:txBody>
      </p:sp>
      <p:sp>
        <p:nvSpPr>
          <p:cNvPr id="5" name="Content Placeholder 2">
            <a:extLst>
              <a:ext uri="{FF2B5EF4-FFF2-40B4-BE49-F238E27FC236}">
                <a16:creationId xmlns:a16="http://schemas.microsoft.com/office/drawing/2014/main" id="{56E95CF2-9F3D-47F0-84BD-1FF4A5C06E27}"/>
              </a:ext>
            </a:extLst>
          </p:cNvPr>
          <p:cNvSpPr txBox="1">
            <a:spLocks/>
          </p:cNvSpPr>
          <p:nvPr/>
        </p:nvSpPr>
        <p:spPr>
          <a:xfrm>
            <a:off x="6141565" y="2507530"/>
            <a:ext cx="4907594" cy="336156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buFont typeface="+mj-lt"/>
              <a:buAutoNum type="arabicPeriod"/>
            </a:pPr>
            <a:r>
              <a:rPr lang="en-US" sz="1400" dirty="0"/>
              <a:t>Agendas must be posted before a public meeting. OPR standard is to notice predictable business seven days before a meeting. Enforcement matters can be added until the meeting.</a:t>
            </a:r>
          </a:p>
          <a:p>
            <a:pPr marL="342900" indent="-342900">
              <a:buFont typeface="+mj-lt"/>
              <a:buAutoNum type="arabicPeriod"/>
            </a:pPr>
            <a:r>
              <a:rPr lang="en-US" sz="1400" dirty="0"/>
              <a:t>A quorum of board members cannot discuss board business outside of an open meeting (no “reply all” email chains or “serial” meetings). </a:t>
            </a:r>
          </a:p>
          <a:p>
            <a:pPr marL="342900" indent="-342900">
              <a:buFont typeface="+mj-lt"/>
              <a:buAutoNum type="arabicPeriod"/>
            </a:pPr>
            <a:r>
              <a:rPr lang="en-US" sz="1400" dirty="0"/>
              <a:t>Materials are available to the public.</a:t>
            </a:r>
          </a:p>
          <a:p>
            <a:pPr marL="342900" indent="-342900">
              <a:buFont typeface="+mj-lt"/>
              <a:buAutoNum type="arabicPeriod"/>
            </a:pPr>
            <a:r>
              <a:rPr lang="en-US" sz="1400" dirty="0"/>
              <a:t>Minutes stand as the official record of ordinary (non-disciplinary) business.  This should be a concise and accurate statement of voted business (not a transcript).  </a:t>
            </a:r>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endParaRPr lang="en-US" sz="1400" dirty="0"/>
          </a:p>
          <a:p>
            <a:endParaRPr lang="en-US" sz="1400" dirty="0"/>
          </a:p>
        </p:txBody>
      </p:sp>
      <p:sp>
        <p:nvSpPr>
          <p:cNvPr id="6" name="Rectangle: Rounded Corners 5">
            <a:extLst>
              <a:ext uri="{FF2B5EF4-FFF2-40B4-BE49-F238E27FC236}">
                <a16:creationId xmlns:a16="http://schemas.microsoft.com/office/drawing/2014/main" id="{DF4E7A5C-6400-44E9-9F66-396AA7D88DFC}"/>
              </a:ext>
            </a:extLst>
          </p:cNvPr>
          <p:cNvSpPr/>
          <p:nvPr/>
        </p:nvSpPr>
        <p:spPr>
          <a:xfrm>
            <a:off x="1253765" y="1923068"/>
            <a:ext cx="4637988" cy="452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 Law</a:t>
            </a:r>
          </a:p>
        </p:txBody>
      </p:sp>
      <p:sp>
        <p:nvSpPr>
          <p:cNvPr id="7" name="Rectangle: Rounded Corners 6">
            <a:extLst>
              <a:ext uri="{FF2B5EF4-FFF2-40B4-BE49-F238E27FC236}">
                <a16:creationId xmlns:a16="http://schemas.microsoft.com/office/drawing/2014/main" id="{3D7AE6EB-0025-4124-9C9D-65B2047E2935}"/>
              </a:ext>
            </a:extLst>
          </p:cNvPr>
          <p:cNvSpPr/>
          <p:nvPr/>
        </p:nvSpPr>
        <p:spPr>
          <a:xfrm>
            <a:off x="6141565" y="1923067"/>
            <a:ext cx="4637988" cy="452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this means  </a:t>
            </a:r>
          </a:p>
        </p:txBody>
      </p:sp>
      <p:pic>
        <p:nvPicPr>
          <p:cNvPr id="9" name="Graphic 8" descr="Meeting">
            <a:extLst>
              <a:ext uri="{FF2B5EF4-FFF2-40B4-BE49-F238E27FC236}">
                <a16:creationId xmlns:a16="http://schemas.microsoft.com/office/drawing/2014/main" id="{B4A016CE-E6CB-4C4B-923A-66713AF7C9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91800" y="5061986"/>
            <a:ext cx="1532486" cy="1532486"/>
          </a:xfrm>
          <a:prstGeom prst="rect">
            <a:avLst/>
          </a:prstGeom>
        </p:spPr>
      </p:pic>
    </p:spTree>
    <p:extLst>
      <p:ext uri="{BB962C8B-B14F-4D97-AF65-F5344CB8AC3E}">
        <p14:creationId xmlns:p14="http://schemas.microsoft.com/office/powerpoint/2010/main" val="4274297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9BA134F-37B6-498A-B46D-040B86E5D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BFE3F30-11E0-4842-8523-7222538C8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044399B-1306-4830-8DA7-5DE677757182}"/>
              </a:ext>
            </a:extLst>
          </p:cNvPr>
          <p:cNvSpPr>
            <a:spLocks noGrp="1"/>
          </p:cNvSpPr>
          <p:nvPr>
            <p:ph type="title"/>
          </p:nvPr>
        </p:nvSpPr>
        <p:spPr>
          <a:xfrm>
            <a:off x="1097280" y="516835"/>
            <a:ext cx="5977937" cy="1666501"/>
          </a:xfrm>
        </p:spPr>
        <p:txBody>
          <a:bodyPr>
            <a:normAutofit/>
          </a:bodyPr>
          <a:lstStyle/>
          <a:p>
            <a:r>
              <a:rPr lang="en-US" sz="4000">
                <a:solidFill>
                  <a:srgbClr val="FFFFFF"/>
                </a:solidFill>
              </a:rPr>
              <a:t>Open Meeting Law: For Advisors</a:t>
            </a:r>
          </a:p>
        </p:txBody>
      </p:sp>
      <p:sp>
        <p:nvSpPr>
          <p:cNvPr id="3" name="Content Placeholder 2">
            <a:extLst>
              <a:ext uri="{FF2B5EF4-FFF2-40B4-BE49-F238E27FC236}">
                <a16:creationId xmlns:a16="http://schemas.microsoft.com/office/drawing/2014/main" id="{67E71826-75DA-4C37-AAEC-C9900FB0EA86}"/>
              </a:ext>
            </a:extLst>
          </p:cNvPr>
          <p:cNvSpPr>
            <a:spLocks noGrp="1"/>
          </p:cNvSpPr>
          <p:nvPr>
            <p:ph idx="1"/>
          </p:nvPr>
        </p:nvSpPr>
        <p:spPr>
          <a:xfrm>
            <a:off x="1097279" y="2236304"/>
            <a:ext cx="5977938" cy="3652667"/>
          </a:xfrm>
        </p:spPr>
        <p:txBody>
          <a:bodyPr>
            <a:normAutofit/>
          </a:bodyPr>
          <a:lstStyle/>
          <a:p>
            <a:pPr marL="384048" lvl="2" indent="0">
              <a:buNone/>
            </a:pPr>
            <a:r>
              <a:rPr lang="en-US" sz="1800" dirty="0">
                <a:solidFill>
                  <a:srgbClr val="FFFFFF"/>
                </a:solidFill>
              </a:rPr>
              <a:t>The Director is the official state actor for advisor professions which means advisors are not a public body and Open Meeting Law does not apply. </a:t>
            </a:r>
          </a:p>
          <a:p>
            <a:pPr marL="384048" lvl="2" indent="0">
              <a:buNone/>
            </a:pPr>
            <a:endParaRPr lang="en-US" sz="1800" dirty="0">
              <a:solidFill>
                <a:srgbClr val="FFFFFF"/>
              </a:solidFill>
            </a:endParaRPr>
          </a:p>
          <a:p>
            <a:pPr marL="384048" lvl="2" indent="0">
              <a:buNone/>
            </a:pPr>
            <a:r>
              <a:rPr lang="en-US" sz="1800" dirty="0">
                <a:solidFill>
                  <a:srgbClr val="FFFFFF"/>
                </a:solidFill>
              </a:rPr>
              <a:t>There are no quorum issues. </a:t>
            </a:r>
          </a:p>
          <a:p>
            <a:pPr marL="384048" lvl="2" indent="0">
              <a:buNone/>
            </a:pPr>
            <a:endParaRPr lang="en-US" sz="1800" dirty="0">
              <a:solidFill>
                <a:srgbClr val="FFFFFF"/>
              </a:solidFill>
            </a:endParaRPr>
          </a:p>
          <a:p>
            <a:pPr marL="384048" lvl="2" indent="0">
              <a:buNone/>
            </a:pPr>
            <a:r>
              <a:rPr lang="en-US" sz="1800" dirty="0">
                <a:solidFill>
                  <a:srgbClr val="FFFFFF"/>
                </a:solidFill>
              </a:rPr>
              <a:t>OPR does hold 1-2 public meetings as a standard for advisor professions. Additional meetings are as needed to advise the Director on policy and profession-related matters.  </a:t>
            </a:r>
          </a:p>
          <a:p>
            <a:pPr marL="384048" lvl="2" indent="0">
              <a:buNone/>
            </a:pPr>
            <a:endParaRPr lang="en-US" sz="1800" dirty="0">
              <a:solidFill>
                <a:srgbClr val="FFFFFF"/>
              </a:solidFill>
            </a:endParaRPr>
          </a:p>
          <a:p>
            <a:pPr marL="384048" lvl="2" indent="0">
              <a:buNone/>
            </a:pPr>
            <a:r>
              <a:rPr lang="en-US" sz="1800" dirty="0">
                <a:solidFill>
                  <a:srgbClr val="FFFFFF"/>
                </a:solidFill>
              </a:rPr>
              <a:t>Code of Ethics and Public Records Act are still applicable.</a:t>
            </a:r>
          </a:p>
          <a:p>
            <a:endParaRPr lang="en-US" sz="1800" dirty="0">
              <a:solidFill>
                <a:srgbClr val="FFFFFF"/>
              </a:solidFill>
            </a:endParaRPr>
          </a:p>
        </p:txBody>
      </p:sp>
      <p:sp>
        <p:nvSpPr>
          <p:cNvPr id="18" name="Rectangle 17">
            <a:extLst>
              <a:ext uri="{FF2B5EF4-FFF2-40B4-BE49-F238E27FC236}">
                <a16:creationId xmlns:a16="http://schemas.microsoft.com/office/drawing/2014/main" id="{3BC04142-131F-4352-8F66-1B161AF72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Graphic 8" descr="Meeting">
            <a:extLst>
              <a:ext uri="{FF2B5EF4-FFF2-40B4-BE49-F238E27FC236}">
                <a16:creationId xmlns:a16="http://schemas.microsoft.com/office/drawing/2014/main" id="{B4A016CE-E6CB-4C4B-923A-66713AF7C9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51982" y="1770977"/>
            <a:ext cx="3294253" cy="3294253"/>
          </a:xfrm>
          <a:prstGeom prst="rect">
            <a:avLst/>
          </a:prstGeom>
        </p:spPr>
      </p:pic>
      <p:sp>
        <p:nvSpPr>
          <p:cNvPr id="6" name="Slide Number Placeholder 5">
            <a:extLst>
              <a:ext uri="{FF2B5EF4-FFF2-40B4-BE49-F238E27FC236}">
                <a16:creationId xmlns:a16="http://schemas.microsoft.com/office/drawing/2014/main" id="{079B69D3-EBD0-426C-AD3D-3FC7500B0D67}"/>
              </a:ext>
            </a:extLst>
          </p:cNvPr>
          <p:cNvSpPr>
            <a:spLocks noGrp="1"/>
          </p:cNvSpPr>
          <p:nvPr>
            <p:ph type="sldNum" sz="quarter" idx="12"/>
          </p:nvPr>
        </p:nvSpPr>
        <p:spPr>
          <a:xfrm>
            <a:off x="9900458" y="6459785"/>
            <a:ext cx="1312025" cy="365125"/>
          </a:xfrm>
        </p:spPr>
        <p:txBody>
          <a:bodyPr>
            <a:normAutofit/>
          </a:bodyPr>
          <a:lstStyle/>
          <a:p>
            <a:pPr>
              <a:spcAft>
                <a:spcPts val="600"/>
              </a:spcAft>
            </a:pPr>
            <a:fld id="{F7F0E543-3E70-4F91-923E-2BF63A944F61}" type="slidenum">
              <a:rPr lang="en-US">
                <a:solidFill>
                  <a:schemeClr val="tx2"/>
                </a:solidFill>
              </a:rPr>
              <a:pPr>
                <a:spcAft>
                  <a:spcPts val="600"/>
                </a:spcAft>
              </a:pPr>
              <a:t>13</a:t>
            </a:fld>
            <a:endParaRPr lang="en-US">
              <a:solidFill>
                <a:schemeClr val="tx2"/>
              </a:solidFill>
            </a:endParaRPr>
          </a:p>
        </p:txBody>
      </p:sp>
    </p:spTree>
    <p:extLst>
      <p:ext uri="{BB962C8B-B14F-4D97-AF65-F5344CB8AC3E}">
        <p14:creationId xmlns:p14="http://schemas.microsoft.com/office/powerpoint/2010/main" val="3409890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9BA134F-37B6-498A-B46D-040B86E5D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BFE3F30-11E0-4842-8523-7222538C8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2A120B1-E6DB-71A4-3EA1-472F34CCE49E}"/>
              </a:ext>
            </a:extLst>
          </p:cNvPr>
          <p:cNvSpPr>
            <a:spLocks noGrp="1"/>
          </p:cNvSpPr>
          <p:nvPr>
            <p:ph type="title"/>
          </p:nvPr>
        </p:nvSpPr>
        <p:spPr>
          <a:xfrm>
            <a:off x="1097280" y="516835"/>
            <a:ext cx="5977937" cy="1666501"/>
          </a:xfrm>
        </p:spPr>
        <p:txBody>
          <a:bodyPr>
            <a:normAutofit/>
          </a:bodyPr>
          <a:lstStyle/>
          <a:p>
            <a:r>
              <a:rPr lang="en-US" sz="4000" dirty="0">
                <a:solidFill>
                  <a:srgbClr val="FFFFFF"/>
                </a:solidFill>
              </a:rPr>
              <a:t>Bottom line…. </a:t>
            </a:r>
          </a:p>
        </p:txBody>
      </p:sp>
      <p:sp>
        <p:nvSpPr>
          <p:cNvPr id="3" name="Content Placeholder 2">
            <a:extLst>
              <a:ext uri="{FF2B5EF4-FFF2-40B4-BE49-F238E27FC236}">
                <a16:creationId xmlns:a16="http://schemas.microsoft.com/office/drawing/2014/main" id="{866A486C-5084-06B1-4CB9-6169C2A8FD0E}"/>
              </a:ext>
            </a:extLst>
          </p:cNvPr>
          <p:cNvSpPr>
            <a:spLocks noGrp="1"/>
          </p:cNvSpPr>
          <p:nvPr>
            <p:ph idx="1"/>
          </p:nvPr>
        </p:nvSpPr>
        <p:spPr>
          <a:xfrm>
            <a:off x="1097279" y="2236304"/>
            <a:ext cx="5977938" cy="3652667"/>
          </a:xfrm>
        </p:spPr>
        <p:txBody>
          <a:bodyPr>
            <a:normAutofit/>
          </a:bodyPr>
          <a:lstStyle/>
          <a:p>
            <a:r>
              <a:rPr lang="en-US" sz="1500">
                <a:solidFill>
                  <a:srgbClr val="FFFFFF"/>
                </a:solidFill>
              </a:rPr>
              <a:t>Communicating outside of an open meeting undermines the purpose of the law and exposes personal communications to records requests.  </a:t>
            </a:r>
          </a:p>
          <a:p>
            <a:pPr marL="0" indent="0">
              <a:buNone/>
            </a:pPr>
            <a:r>
              <a:rPr lang="en-US" sz="1500">
                <a:solidFill>
                  <a:srgbClr val="FFFFFF"/>
                </a:solidFill>
              </a:rPr>
              <a:t>We have a process for handling internal and external communications, such as:</a:t>
            </a:r>
          </a:p>
          <a:p>
            <a:pPr marL="457200" indent="-457200">
              <a:buFont typeface="Wingdings" panose="05000000000000000000" pitchFamily="2" charset="2"/>
              <a:buChar char="§"/>
            </a:pPr>
            <a:r>
              <a:rPr lang="en-US" sz="1500">
                <a:solidFill>
                  <a:srgbClr val="FFFFFF"/>
                </a:solidFill>
              </a:rPr>
              <a:t>Licensing Questions &amp; Complaints</a:t>
            </a:r>
          </a:p>
          <a:p>
            <a:pPr marL="457200" indent="-457200">
              <a:buFont typeface="Wingdings" panose="05000000000000000000" pitchFamily="2" charset="2"/>
              <a:buChar char="§"/>
            </a:pPr>
            <a:r>
              <a:rPr lang="en-US" sz="1500">
                <a:solidFill>
                  <a:srgbClr val="FFFFFF"/>
                </a:solidFill>
              </a:rPr>
              <a:t>Media and Public Inquiries</a:t>
            </a:r>
          </a:p>
          <a:p>
            <a:pPr marL="457200" indent="-457200">
              <a:buFont typeface="Wingdings" panose="05000000000000000000" pitchFamily="2" charset="2"/>
              <a:buChar char="§"/>
            </a:pPr>
            <a:r>
              <a:rPr lang="en-US" sz="1500">
                <a:solidFill>
                  <a:srgbClr val="FFFFFF"/>
                </a:solidFill>
              </a:rPr>
              <a:t>Associations, Conferences, Lobbyists, Legislators</a:t>
            </a:r>
          </a:p>
          <a:p>
            <a:pPr marL="457200" indent="-457200">
              <a:buFont typeface="Wingdings" panose="05000000000000000000" pitchFamily="2" charset="2"/>
              <a:buChar char="§"/>
            </a:pPr>
            <a:r>
              <a:rPr lang="en-US" sz="1500">
                <a:solidFill>
                  <a:srgbClr val="FFFFFF"/>
                </a:solidFill>
              </a:rPr>
              <a:t>Speaking (or not) for the Board or Advisor Group</a:t>
            </a:r>
          </a:p>
          <a:p>
            <a:endParaRPr lang="en-US" sz="1500">
              <a:solidFill>
                <a:srgbClr val="FFFFFF"/>
              </a:solidFill>
            </a:endParaRPr>
          </a:p>
          <a:p>
            <a:r>
              <a:rPr lang="en-US" sz="1500">
                <a:solidFill>
                  <a:srgbClr val="FFFFFF"/>
                </a:solidFill>
              </a:rPr>
              <a:t>If you are not sure about a communication, please contact the Office. </a:t>
            </a:r>
          </a:p>
          <a:p>
            <a:endParaRPr lang="en-US" sz="1500">
              <a:solidFill>
                <a:srgbClr val="FFFFFF"/>
              </a:solidFill>
            </a:endParaRPr>
          </a:p>
        </p:txBody>
      </p:sp>
      <p:sp>
        <p:nvSpPr>
          <p:cNvPr id="28" name="Rectangle 27">
            <a:extLst>
              <a:ext uri="{FF2B5EF4-FFF2-40B4-BE49-F238E27FC236}">
                <a16:creationId xmlns:a16="http://schemas.microsoft.com/office/drawing/2014/main" id="{3BC04142-131F-4352-8F66-1B161AF72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 name="Graphic 7" descr="Subtitles">
            <a:extLst>
              <a:ext uri="{FF2B5EF4-FFF2-40B4-BE49-F238E27FC236}">
                <a16:creationId xmlns:a16="http://schemas.microsoft.com/office/drawing/2014/main" id="{A4AEB26E-9583-42D3-FBD8-A91FCD0558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51982" y="1770977"/>
            <a:ext cx="3294253" cy="3294253"/>
          </a:xfrm>
          <a:prstGeom prst="rect">
            <a:avLst/>
          </a:prstGeom>
        </p:spPr>
      </p:pic>
      <p:sp>
        <p:nvSpPr>
          <p:cNvPr id="4" name="Slide Number Placeholder 3">
            <a:extLst>
              <a:ext uri="{FF2B5EF4-FFF2-40B4-BE49-F238E27FC236}">
                <a16:creationId xmlns:a16="http://schemas.microsoft.com/office/drawing/2014/main" id="{2CFAD7FC-2F55-629D-A5F2-FCB45CAD896D}"/>
              </a:ext>
            </a:extLst>
          </p:cNvPr>
          <p:cNvSpPr>
            <a:spLocks noGrp="1"/>
          </p:cNvSpPr>
          <p:nvPr>
            <p:ph type="sldNum" sz="quarter" idx="12"/>
          </p:nvPr>
        </p:nvSpPr>
        <p:spPr>
          <a:xfrm>
            <a:off x="9900458" y="6459785"/>
            <a:ext cx="1312025" cy="365125"/>
          </a:xfrm>
        </p:spPr>
        <p:txBody>
          <a:bodyPr>
            <a:normAutofit/>
          </a:bodyPr>
          <a:lstStyle/>
          <a:p>
            <a:pPr>
              <a:spcAft>
                <a:spcPts val="600"/>
              </a:spcAft>
            </a:pPr>
            <a:fld id="{F7F0E543-3E70-4F91-923E-2BF63A944F61}" type="slidenum">
              <a:rPr lang="en-US" smtClean="0">
                <a:solidFill>
                  <a:schemeClr val="tx2"/>
                </a:solidFill>
              </a:rPr>
              <a:pPr>
                <a:spcAft>
                  <a:spcPts val="600"/>
                </a:spcAft>
              </a:pPr>
              <a:t>14</a:t>
            </a:fld>
            <a:endParaRPr lang="en-US">
              <a:solidFill>
                <a:schemeClr val="tx2"/>
              </a:solidFill>
            </a:endParaRPr>
          </a:p>
        </p:txBody>
      </p:sp>
    </p:spTree>
    <p:extLst>
      <p:ext uri="{BB962C8B-B14F-4D97-AF65-F5344CB8AC3E}">
        <p14:creationId xmlns:p14="http://schemas.microsoft.com/office/powerpoint/2010/main" val="3315499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4399B-1306-4830-8DA7-5DE677757182}"/>
              </a:ext>
            </a:extLst>
          </p:cNvPr>
          <p:cNvSpPr>
            <a:spLocks noGrp="1"/>
          </p:cNvSpPr>
          <p:nvPr>
            <p:ph type="title"/>
          </p:nvPr>
        </p:nvSpPr>
        <p:spPr>
          <a:xfrm>
            <a:off x="1066800" y="263527"/>
            <a:ext cx="10058400" cy="1450757"/>
          </a:xfrm>
        </p:spPr>
        <p:txBody>
          <a:bodyPr/>
          <a:lstStyle/>
          <a:p>
            <a:r>
              <a:rPr lang="en-US" dirty="0"/>
              <a:t>Public Records Act: 1 V.S.A. §§ 317</a:t>
            </a:r>
            <a:endParaRPr lang="en-US" dirty="0">
              <a:solidFill>
                <a:srgbClr val="FF0000"/>
              </a:solidFill>
            </a:endParaRPr>
          </a:p>
        </p:txBody>
      </p:sp>
      <p:sp>
        <p:nvSpPr>
          <p:cNvPr id="3" name="Content Placeholder 2">
            <a:extLst>
              <a:ext uri="{FF2B5EF4-FFF2-40B4-BE49-F238E27FC236}">
                <a16:creationId xmlns:a16="http://schemas.microsoft.com/office/drawing/2014/main" id="{67E71826-75DA-4C37-AAEC-C9900FB0EA86}"/>
              </a:ext>
            </a:extLst>
          </p:cNvPr>
          <p:cNvSpPr>
            <a:spLocks noGrp="1"/>
          </p:cNvSpPr>
          <p:nvPr>
            <p:ph idx="1"/>
          </p:nvPr>
        </p:nvSpPr>
        <p:spPr>
          <a:xfrm>
            <a:off x="1253764" y="2584338"/>
            <a:ext cx="4751109" cy="3284755"/>
          </a:xfrm>
        </p:spPr>
        <p:txBody>
          <a:bodyPr>
            <a:normAutofit/>
          </a:bodyPr>
          <a:lstStyle/>
          <a:p>
            <a:r>
              <a:rPr lang="en-US" sz="1400" dirty="0"/>
              <a:t>Any person has the right to request a public record from government agencies, including Boards. The definition of a “public record” is very broad: “any written or recorded information, regardless of physical form or characteristics, which is produced or acquired in the course of public agency business.” 1 V.S.A. § 317(b).</a:t>
            </a:r>
          </a:p>
          <a:p>
            <a:endParaRPr lang="en-US" sz="1400" dirty="0"/>
          </a:p>
          <a:p>
            <a:endParaRPr lang="en-US" sz="1400" dirty="0"/>
          </a:p>
          <a:p>
            <a:endParaRPr lang="en-US" sz="1400" dirty="0"/>
          </a:p>
          <a:p>
            <a:endParaRPr lang="en-US" sz="1400" dirty="0"/>
          </a:p>
          <a:p>
            <a:r>
              <a:rPr lang="en-US" sz="1400" dirty="0">
                <a:hlinkClick r:id="rId2"/>
              </a:rPr>
              <a:t>https://legislature.vermont.gov/statutes/section/01/005/00317</a:t>
            </a:r>
            <a:endParaRPr lang="en-US" sz="1400" dirty="0"/>
          </a:p>
          <a:p>
            <a:endParaRPr lang="en-US" sz="1400" dirty="0"/>
          </a:p>
        </p:txBody>
      </p:sp>
      <p:sp>
        <p:nvSpPr>
          <p:cNvPr id="10" name="Slide Number Placeholder 9">
            <a:extLst>
              <a:ext uri="{FF2B5EF4-FFF2-40B4-BE49-F238E27FC236}">
                <a16:creationId xmlns:a16="http://schemas.microsoft.com/office/drawing/2014/main" id="{359985A4-588D-407A-961A-4F225A6DC233}"/>
              </a:ext>
            </a:extLst>
          </p:cNvPr>
          <p:cNvSpPr>
            <a:spLocks noGrp="1"/>
          </p:cNvSpPr>
          <p:nvPr>
            <p:ph type="sldNum" sz="quarter" idx="12"/>
          </p:nvPr>
        </p:nvSpPr>
        <p:spPr/>
        <p:txBody>
          <a:bodyPr/>
          <a:lstStyle/>
          <a:p>
            <a:fld id="{F7F0E543-3E70-4F91-923E-2BF63A944F61}" type="slidenum">
              <a:rPr lang="en-US" smtClean="0"/>
              <a:t>15</a:t>
            </a:fld>
            <a:endParaRPr lang="en-US"/>
          </a:p>
        </p:txBody>
      </p:sp>
      <p:sp>
        <p:nvSpPr>
          <p:cNvPr id="5" name="Content Placeholder 2">
            <a:extLst>
              <a:ext uri="{FF2B5EF4-FFF2-40B4-BE49-F238E27FC236}">
                <a16:creationId xmlns:a16="http://schemas.microsoft.com/office/drawing/2014/main" id="{56E95CF2-9F3D-47F0-84BD-1FF4A5C06E27}"/>
              </a:ext>
            </a:extLst>
          </p:cNvPr>
          <p:cNvSpPr txBox="1">
            <a:spLocks/>
          </p:cNvSpPr>
          <p:nvPr/>
        </p:nvSpPr>
        <p:spPr>
          <a:xfrm>
            <a:off x="6141565" y="2584338"/>
            <a:ext cx="4907594" cy="3657436"/>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30188" indent="-230188">
              <a:buFont typeface="Wingdings" panose="05000000000000000000" pitchFamily="2" charset="2"/>
              <a:buChar char="Ø"/>
            </a:pPr>
            <a:r>
              <a:rPr lang="en-US" sz="1400" dirty="0">
                <a:cs typeface="Calibri"/>
              </a:rPr>
              <a:t>Meeting materials are public: agendas, minutes, drafts, handouts, disciplinary records, etc. </a:t>
            </a:r>
          </a:p>
          <a:p>
            <a:pPr marL="230188" indent="-230188">
              <a:buFont typeface="Wingdings" panose="05000000000000000000" pitchFamily="2" charset="2"/>
              <a:buChar char="Ø"/>
            </a:pPr>
            <a:r>
              <a:rPr lang="en-US" sz="1400" dirty="0"/>
              <a:t>While there may be legal exceptions, it should be assumed that all business related to OPR is a public record.</a:t>
            </a:r>
          </a:p>
          <a:p>
            <a:pPr marL="230188" indent="-230188">
              <a:buFont typeface="Wingdings" panose="05000000000000000000" pitchFamily="2" charset="2"/>
              <a:buChar char="Ø"/>
            </a:pPr>
            <a:r>
              <a:rPr lang="en-US" sz="1400" dirty="0"/>
              <a:t>Emails, calls, and texts concerning board/advisor business are public records, even if sent or received from personal email. This has important implications for members’ personal privacy.  Best practice is to copy the licensing administrator on emails related to board/advisor business, so those records live on a State server independent of your personal account. </a:t>
            </a:r>
          </a:p>
          <a:p>
            <a:pPr marL="0" indent="0">
              <a:buNone/>
            </a:pPr>
            <a:endParaRPr lang="en-US" sz="1400" dirty="0"/>
          </a:p>
          <a:p>
            <a:pPr marL="0" indent="0">
              <a:buNone/>
            </a:pPr>
            <a:endParaRPr lang="en-US" sz="1400" dirty="0">
              <a:solidFill>
                <a:schemeClr val="tx1"/>
              </a:solidFill>
            </a:endParaRPr>
          </a:p>
          <a:p>
            <a:endParaRPr lang="en-US" sz="1400" dirty="0"/>
          </a:p>
          <a:p>
            <a:endParaRPr lang="en-US" sz="1400" dirty="0"/>
          </a:p>
        </p:txBody>
      </p:sp>
      <p:sp>
        <p:nvSpPr>
          <p:cNvPr id="6" name="Rectangle: Rounded Corners 5">
            <a:extLst>
              <a:ext uri="{FF2B5EF4-FFF2-40B4-BE49-F238E27FC236}">
                <a16:creationId xmlns:a16="http://schemas.microsoft.com/office/drawing/2014/main" id="{75CDB1FC-475C-4BC5-A35F-E8ECE7DFD78B}"/>
              </a:ext>
            </a:extLst>
          </p:cNvPr>
          <p:cNvSpPr/>
          <p:nvPr/>
        </p:nvSpPr>
        <p:spPr>
          <a:xfrm>
            <a:off x="1253765" y="1923068"/>
            <a:ext cx="4637988" cy="452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 Law</a:t>
            </a:r>
          </a:p>
        </p:txBody>
      </p:sp>
      <p:sp>
        <p:nvSpPr>
          <p:cNvPr id="7" name="Rectangle: Rounded Corners 6">
            <a:extLst>
              <a:ext uri="{FF2B5EF4-FFF2-40B4-BE49-F238E27FC236}">
                <a16:creationId xmlns:a16="http://schemas.microsoft.com/office/drawing/2014/main" id="{715CEA6D-E8B2-417F-903E-CE8A455FBE54}"/>
              </a:ext>
            </a:extLst>
          </p:cNvPr>
          <p:cNvSpPr/>
          <p:nvPr/>
        </p:nvSpPr>
        <p:spPr>
          <a:xfrm>
            <a:off x="6096000" y="1923067"/>
            <a:ext cx="4637988" cy="452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What this means for the Board/Advisor</a:t>
            </a:r>
          </a:p>
        </p:txBody>
      </p:sp>
      <p:pic>
        <p:nvPicPr>
          <p:cNvPr id="8" name="Graphic 7" descr="Document">
            <a:extLst>
              <a:ext uri="{FF2B5EF4-FFF2-40B4-BE49-F238E27FC236}">
                <a16:creationId xmlns:a16="http://schemas.microsoft.com/office/drawing/2014/main" id="{3D447C95-F87E-4024-9CA7-8F4ABDE6BF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72759" y="3617590"/>
            <a:ext cx="1590932" cy="1590932"/>
          </a:xfrm>
          <a:prstGeom prst="rect">
            <a:avLst/>
          </a:prstGeom>
        </p:spPr>
      </p:pic>
    </p:spTree>
    <p:extLst>
      <p:ext uri="{BB962C8B-B14F-4D97-AF65-F5344CB8AC3E}">
        <p14:creationId xmlns:p14="http://schemas.microsoft.com/office/powerpoint/2010/main" val="2260995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9BA134F-37B6-498A-B46D-040B86E5D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BFE3F30-11E0-4842-8523-7222538C8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rgbClr val="421D4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6BEA7B8-D109-4CDD-AFAF-4853D6298504}"/>
              </a:ext>
            </a:extLst>
          </p:cNvPr>
          <p:cNvSpPr>
            <a:spLocks noGrp="1"/>
          </p:cNvSpPr>
          <p:nvPr>
            <p:ph type="title"/>
          </p:nvPr>
        </p:nvSpPr>
        <p:spPr>
          <a:xfrm>
            <a:off x="1097280" y="516835"/>
            <a:ext cx="5977937" cy="1666501"/>
          </a:xfrm>
        </p:spPr>
        <p:txBody>
          <a:bodyPr>
            <a:normAutofit/>
          </a:bodyPr>
          <a:lstStyle/>
          <a:p>
            <a:r>
              <a:rPr lang="en-US" sz="4000">
                <a:solidFill>
                  <a:srgbClr val="FFFFFF"/>
                </a:solidFill>
              </a:rPr>
              <a:t>Executive Code of Ethics</a:t>
            </a:r>
          </a:p>
        </p:txBody>
      </p:sp>
      <p:sp>
        <p:nvSpPr>
          <p:cNvPr id="3" name="Content Placeholder 2">
            <a:extLst>
              <a:ext uri="{FF2B5EF4-FFF2-40B4-BE49-F238E27FC236}">
                <a16:creationId xmlns:a16="http://schemas.microsoft.com/office/drawing/2014/main" id="{67D2B12E-A614-4C86-ADAE-846A7E96B43E}"/>
              </a:ext>
            </a:extLst>
          </p:cNvPr>
          <p:cNvSpPr>
            <a:spLocks noGrp="1"/>
          </p:cNvSpPr>
          <p:nvPr>
            <p:ph idx="1"/>
          </p:nvPr>
        </p:nvSpPr>
        <p:spPr>
          <a:xfrm>
            <a:off x="1097279" y="2236304"/>
            <a:ext cx="5977938" cy="3652667"/>
          </a:xfrm>
        </p:spPr>
        <p:txBody>
          <a:bodyPr>
            <a:normAutofit/>
          </a:bodyPr>
          <a:lstStyle/>
          <a:p>
            <a:pPr marL="461963" indent="-461963">
              <a:buFont typeface="Wingdings" panose="05000000000000000000" pitchFamily="2" charset="2"/>
              <a:buChar char="§"/>
            </a:pPr>
            <a:r>
              <a:rPr lang="en-US" sz="1800">
                <a:solidFill>
                  <a:srgbClr val="FFFFFF"/>
                </a:solidFill>
              </a:rPr>
              <a:t>Decisions should be impartial and based on merits of the matter</a:t>
            </a:r>
          </a:p>
          <a:p>
            <a:pPr marL="461963" indent="-461963">
              <a:buFont typeface="Wingdings" panose="05000000000000000000" pitchFamily="2" charset="2"/>
              <a:buChar char="§"/>
            </a:pPr>
            <a:r>
              <a:rPr lang="en-US" sz="1800">
                <a:solidFill>
                  <a:srgbClr val="FFFFFF"/>
                </a:solidFill>
              </a:rPr>
              <a:t>Civil and respectful tone in the public discourse</a:t>
            </a:r>
          </a:p>
          <a:p>
            <a:pPr marL="461963" indent="-461963">
              <a:buFont typeface="Wingdings" panose="05000000000000000000" pitchFamily="2" charset="2"/>
              <a:buChar char="§"/>
            </a:pPr>
            <a:r>
              <a:rPr lang="en-US" sz="1800">
                <a:solidFill>
                  <a:srgbClr val="FFFFFF"/>
                </a:solidFill>
              </a:rPr>
              <a:t>Treat each other, employees, staff, volunteers and the public with dignity, respect, empathy and courtesy</a:t>
            </a:r>
          </a:p>
          <a:p>
            <a:pPr marL="461963" indent="-461963">
              <a:buFont typeface="Wingdings" panose="05000000000000000000" pitchFamily="2" charset="2"/>
              <a:buChar char="§"/>
            </a:pPr>
            <a:r>
              <a:rPr lang="en-US" sz="1800">
                <a:solidFill>
                  <a:srgbClr val="FFFFFF"/>
                </a:solidFill>
              </a:rPr>
              <a:t>Avoid and identify conflicts of interest</a:t>
            </a:r>
          </a:p>
          <a:p>
            <a:pPr marL="461963" indent="-461963">
              <a:buFont typeface="Wingdings" panose="05000000000000000000" pitchFamily="2" charset="2"/>
              <a:buChar char="§"/>
            </a:pPr>
            <a:endParaRPr lang="en-US" sz="1800">
              <a:solidFill>
                <a:srgbClr val="FFFFFF"/>
              </a:solidFill>
            </a:endParaRPr>
          </a:p>
          <a:p>
            <a:pPr marL="0" indent="0">
              <a:buNone/>
            </a:pPr>
            <a:endParaRPr lang="en-US" sz="1800">
              <a:solidFill>
                <a:srgbClr val="FFFFFF"/>
              </a:solidFill>
            </a:endParaRPr>
          </a:p>
          <a:p>
            <a:pPr marL="0" indent="0">
              <a:buNone/>
            </a:pPr>
            <a:r>
              <a:rPr lang="en-US" sz="1800">
                <a:solidFill>
                  <a:srgbClr val="FFFFFF"/>
                </a:solidFill>
                <a:hlinkClick r:id="rId2"/>
              </a:rPr>
              <a:t>EO 19-17 - Executive Code of Ethics.pdf (vermont.gov)</a:t>
            </a:r>
            <a:endParaRPr lang="en-US" sz="1800">
              <a:solidFill>
                <a:srgbClr val="FFFFFF"/>
              </a:solidFill>
            </a:endParaRPr>
          </a:p>
        </p:txBody>
      </p:sp>
      <p:sp>
        <p:nvSpPr>
          <p:cNvPr id="16" name="Rectangle 15">
            <a:extLst>
              <a:ext uri="{FF2B5EF4-FFF2-40B4-BE49-F238E27FC236}">
                <a16:creationId xmlns:a16="http://schemas.microsoft.com/office/drawing/2014/main" id="{3BC04142-131F-4352-8F66-1B161AF72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rgbClr val="8FF0F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89E089B4-D46E-44E6-A36F-C796FFF6EA83}"/>
              </a:ext>
            </a:extLst>
          </p:cNvPr>
          <p:cNvPicPr>
            <a:picLocks noChangeAspect="1"/>
          </p:cNvPicPr>
          <p:nvPr/>
        </p:nvPicPr>
        <p:blipFill rotWithShape="1">
          <a:blip r:embed="rId3"/>
          <a:srcRect r="1243" b="1"/>
          <a:stretch/>
        </p:blipFill>
        <p:spPr>
          <a:xfrm>
            <a:off x="8251982" y="1230458"/>
            <a:ext cx="3294253" cy="4375292"/>
          </a:xfrm>
          <a:prstGeom prst="rect">
            <a:avLst/>
          </a:prstGeom>
        </p:spPr>
      </p:pic>
      <p:sp>
        <p:nvSpPr>
          <p:cNvPr id="7" name="Slide Number Placeholder 6">
            <a:extLst>
              <a:ext uri="{FF2B5EF4-FFF2-40B4-BE49-F238E27FC236}">
                <a16:creationId xmlns:a16="http://schemas.microsoft.com/office/drawing/2014/main" id="{A4E4A0D5-A169-43DA-AB1C-3AFFE255ED25}"/>
              </a:ext>
            </a:extLst>
          </p:cNvPr>
          <p:cNvSpPr>
            <a:spLocks noGrp="1"/>
          </p:cNvSpPr>
          <p:nvPr>
            <p:ph type="sldNum" sz="quarter" idx="12"/>
          </p:nvPr>
        </p:nvSpPr>
        <p:spPr>
          <a:xfrm>
            <a:off x="9900458" y="6459785"/>
            <a:ext cx="1312025" cy="365125"/>
          </a:xfrm>
        </p:spPr>
        <p:txBody>
          <a:bodyPr>
            <a:normAutofit/>
          </a:bodyPr>
          <a:lstStyle/>
          <a:p>
            <a:pPr>
              <a:spcAft>
                <a:spcPts val="600"/>
              </a:spcAft>
            </a:pPr>
            <a:fld id="{F7F0E543-3E70-4F91-923E-2BF63A944F61}" type="slidenum">
              <a:rPr lang="en-US">
                <a:solidFill>
                  <a:schemeClr val="tx2"/>
                </a:solidFill>
              </a:rPr>
              <a:pPr>
                <a:spcAft>
                  <a:spcPts val="600"/>
                </a:spcAft>
              </a:pPr>
              <a:t>16</a:t>
            </a:fld>
            <a:endParaRPr lang="en-US">
              <a:solidFill>
                <a:schemeClr val="tx2"/>
              </a:solidFill>
            </a:endParaRPr>
          </a:p>
        </p:txBody>
      </p:sp>
    </p:spTree>
    <p:extLst>
      <p:ext uri="{BB962C8B-B14F-4D97-AF65-F5344CB8AC3E}">
        <p14:creationId xmlns:p14="http://schemas.microsoft.com/office/powerpoint/2010/main" val="3973756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92EC86E-02FF-4048-9E5E-CCF45F46BA95}"/>
              </a:ext>
            </a:extLst>
          </p:cNvPr>
          <p:cNvPicPr>
            <a:picLocks noChangeAspect="1"/>
          </p:cNvPicPr>
          <p:nvPr/>
        </p:nvPicPr>
        <p:blipFill rotWithShape="1">
          <a:blip r:embed="rId2">
            <a:alphaModFix amt="35000"/>
          </a:blip>
          <a:srcRect t="8404" b="4387"/>
          <a:stretch/>
        </p:blipFill>
        <p:spPr>
          <a:xfrm>
            <a:off x="20" y="10"/>
            <a:ext cx="12191980" cy="6857990"/>
          </a:xfrm>
          <a:prstGeom prst="rect">
            <a:avLst/>
          </a:prstGeom>
        </p:spPr>
      </p:pic>
      <p:sp>
        <p:nvSpPr>
          <p:cNvPr id="2" name="Title 1">
            <a:extLst>
              <a:ext uri="{FF2B5EF4-FFF2-40B4-BE49-F238E27FC236}">
                <a16:creationId xmlns:a16="http://schemas.microsoft.com/office/drawing/2014/main" id="{E52327D0-425E-403C-BE27-2EB3774D7AFB}"/>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chemeClr val="tx1"/>
                </a:solidFill>
              </a:rPr>
              <a:t>Meetings</a:t>
            </a:r>
          </a:p>
        </p:txBody>
      </p:sp>
      <p:sp>
        <p:nvSpPr>
          <p:cNvPr id="5" name="Slide Number Placeholder 4">
            <a:extLst>
              <a:ext uri="{FF2B5EF4-FFF2-40B4-BE49-F238E27FC236}">
                <a16:creationId xmlns:a16="http://schemas.microsoft.com/office/drawing/2014/main" id="{75CB36D3-39AD-414C-9579-D88E3A627C67}"/>
              </a:ext>
            </a:extLst>
          </p:cNvPr>
          <p:cNvSpPr>
            <a:spLocks noGrp="1"/>
          </p:cNvSpPr>
          <p:nvPr>
            <p:ph type="sldNum" sz="quarter" idx="12"/>
          </p:nvPr>
        </p:nvSpPr>
        <p:spPr/>
        <p:txBody>
          <a:bodyPr/>
          <a:lstStyle/>
          <a:p>
            <a:fld id="{F7F0E543-3E70-4F91-923E-2BF63A944F61}" type="slidenum">
              <a:rPr lang="en-US" smtClean="0"/>
              <a:t>17</a:t>
            </a:fld>
            <a:endParaRPr lang="en-US"/>
          </a:p>
        </p:txBody>
      </p:sp>
    </p:spTree>
    <p:extLst>
      <p:ext uri="{BB962C8B-B14F-4D97-AF65-F5344CB8AC3E}">
        <p14:creationId xmlns:p14="http://schemas.microsoft.com/office/powerpoint/2010/main" val="374120113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F0F10-12F4-4B3B-8C30-93F096890926}"/>
              </a:ext>
            </a:extLst>
          </p:cNvPr>
          <p:cNvSpPr>
            <a:spLocks noGrp="1"/>
          </p:cNvSpPr>
          <p:nvPr>
            <p:ph type="title"/>
          </p:nvPr>
        </p:nvSpPr>
        <p:spPr>
          <a:xfrm>
            <a:off x="5550293" y="343402"/>
            <a:ext cx="6204385" cy="1450757"/>
          </a:xfrm>
        </p:spPr>
        <p:txBody>
          <a:bodyPr>
            <a:normAutofit/>
          </a:bodyPr>
          <a:lstStyle/>
          <a:p>
            <a:r>
              <a:rPr lang="en-US" dirty="0"/>
              <a:t>Robert’s Rules of Order</a:t>
            </a:r>
          </a:p>
        </p:txBody>
      </p:sp>
      <p:sp>
        <p:nvSpPr>
          <p:cNvPr id="3" name="Content Placeholder 2">
            <a:extLst>
              <a:ext uri="{FF2B5EF4-FFF2-40B4-BE49-F238E27FC236}">
                <a16:creationId xmlns:a16="http://schemas.microsoft.com/office/drawing/2014/main" id="{EC966BBF-20D8-4B31-8BB1-8581B8779C77}"/>
              </a:ext>
            </a:extLst>
          </p:cNvPr>
          <p:cNvSpPr>
            <a:spLocks noGrp="1"/>
          </p:cNvSpPr>
          <p:nvPr>
            <p:ph idx="1"/>
          </p:nvPr>
        </p:nvSpPr>
        <p:spPr>
          <a:xfrm>
            <a:off x="5815335" y="2198914"/>
            <a:ext cx="5127172" cy="3670180"/>
          </a:xfrm>
        </p:spPr>
        <p:txBody>
          <a:bodyPr>
            <a:normAutofit/>
          </a:bodyPr>
          <a:lstStyle/>
          <a:p>
            <a:r>
              <a:rPr lang="en-US" b="1" dirty="0"/>
              <a:t>Robert's Rules of Order </a:t>
            </a:r>
            <a:r>
              <a:rPr lang="en-US" dirty="0"/>
              <a:t>are the most widely recognized source of parliamentary rules for fair, efficient, democratic, and orderly meetings.   </a:t>
            </a:r>
          </a:p>
          <a:p>
            <a:r>
              <a:rPr lang="en-US" dirty="0"/>
              <a:t>Boards may settle on the degree of procedural formality appropriate to their work.  Consistency matters, and some degree of formality is necessary to operate effectively and generate accurate minutes.  </a:t>
            </a:r>
          </a:p>
          <a:p>
            <a:r>
              <a:rPr lang="en-US" dirty="0"/>
              <a:t>OPR counsel will provide procedural guidance as necessary.  </a:t>
            </a:r>
            <a:r>
              <a:rPr lang="en-US" i="1" dirty="0"/>
              <a:t> </a:t>
            </a:r>
          </a:p>
        </p:txBody>
      </p:sp>
      <p:sp>
        <p:nvSpPr>
          <p:cNvPr id="7" name="Slide Number Placeholder 6">
            <a:extLst>
              <a:ext uri="{FF2B5EF4-FFF2-40B4-BE49-F238E27FC236}">
                <a16:creationId xmlns:a16="http://schemas.microsoft.com/office/drawing/2014/main" id="{1405E312-7021-4105-990A-0459EB2845D9}"/>
              </a:ext>
            </a:extLst>
          </p:cNvPr>
          <p:cNvSpPr>
            <a:spLocks noGrp="1"/>
          </p:cNvSpPr>
          <p:nvPr>
            <p:ph type="sldNum" sz="quarter" idx="12"/>
          </p:nvPr>
        </p:nvSpPr>
        <p:spPr/>
        <p:txBody>
          <a:bodyPr/>
          <a:lstStyle/>
          <a:p>
            <a:fld id="{F7F0E543-3E70-4F91-923E-2BF63A944F61}" type="slidenum">
              <a:rPr lang="en-US" smtClean="0"/>
              <a:t>18</a:t>
            </a:fld>
            <a:endParaRPr lang="en-US"/>
          </a:p>
        </p:txBody>
      </p:sp>
      <p:pic>
        <p:nvPicPr>
          <p:cNvPr id="4" name="Picture 3">
            <a:extLst>
              <a:ext uri="{FF2B5EF4-FFF2-40B4-BE49-F238E27FC236}">
                <a16:creationId xmlns:a16="http://schemas.microsoft.com/office/drawing/2014/main" id="{2B72BB84-A700-4175-B569-8517585673B4}"/>
              </a:ext>
            </a:extLst>
          </p:cNvPr>
          <p:cNvPicPr>
            <a:picLocks noChangeAspect="1"/>
          </p:cNvPicPr>
          <p:nvPr/>
        </p:nvPicPr>
        <p:blipFill rotWithShape="1">
          <a:blip r:embed="rId2"/>
          <a:srcRect l="6771" r="11390"/>
          <a:stretch/>
        </p:blipFill>
        <p:spPr>
          <a:xfrm>
            <a:off x="1393442" y="645106"/>
            <a:ext cx="3951127" cy="5247747"/>
          </a:xfrm>
          <a:prstGeom prst="rect">
            <a:avLst/>
          </a:prstGeom>
        </p:spPr>
      </p:pic>
    </p:spTree>
    <p:extLst>
      <p:ext uri="{BB962C8B-B14F-4D97-AF65-F5344CB8AC3E}">
        <p14:creationId xmlns:p14="http://schemas.microsoft.com/office/powerpoint/2010/main" val="3471254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49607-14D6-4DB3-B236-A415E3E0BE00}"/>
              </a:ext>
            </a:extLst>
          </p:cNvPr>
          <p:cNvSpPr>
            <a:spLocks noGrp="1"/>
          </p:cNvSpPr>
          <p:nvPr>
            <p:ph type="title"/>
          </p:nvPr>
        </p:nvSpPr>
        <p:spPr/>
        <p:txBody>
          <a:bodyPr/>
          <a:lstStyle/>
          <a:p>
            <a:r>
              <a:rPr lang="en-US"/>
              <a:t>Remote Meetings Best Practices</a:t>
            </a:r>
          </a:p>
        </p:txBody>
      </p:sp>
      <p:graphicFrame>
        <p:nvGraphicFramePr>
          <p:cNvPr id="4" name="Content Placeholder 3">
            <a:extLst>
              <a:ext uri="{FF2B5EF4-FFF2-40B4-BE49-F238E27FC236}">
                <a16:creationId xmlns:a16="http://schemas.microsoft.com/office/drawing/2014/main" id="{415FB0A0-0653-497D-93E9-A9C57169D1E9}"/>
              </a:ext>
            </a:extLst>
          </p:cNvPr>
          <p:cNvGraphicFramePr>
            <a:graphicFrameLocks noGrp="1"/>
          </p:cNvGraphicFramePr>
          <p:nvPr>
            <p:ph idx="1"/>
            <p:extLst>
              <p:ext uri="{D42A27DB-BD31-4B8C-83A1-F6EECF244321}">
                <p14:modId xmlns:p14="http://schemas.microsoft.com/office/powerpoint/2010/main" val="2117674385"/>
              </p:ext>
            </p:extLst>
          </p:nvPr>
        </p:nvGraphicFramePr>
        <p:xfrm>
          <a:off x="1097280" y="1737360"/>
          <a:ext cx="10158550" cy="4577715"/>
        </p:xfrm>
        <a:graphic>
          <a:graphicData uri="http://schemas.openxmlformats.org/drawingml/2006/table">
            <a:tbl>
              <a:tblPr firstRow="1" firstCol="1" bandRow="1">
                <a:tableStyleId>{72833802-FEF1-4C79-8D5D-14CF1EAF98D9}</a:tableStyleId>
              </a:tblPr>
              <a:tblGrid>
                <a:gridCol w="2531745">
                  <a:extLst>
                    <a:ext uri="{9D8B030D-6E8A-4147-A177-3AD203B41FA5}">
                      <a16:colId xmlns:a16="http://schemas.microsoft.com/office/drawing/2014/main" val="1452703816"/>
                    </a:ext>
                  </a:extLst>
                </a:gridCol>
                <a:gridCol w="7626805">
                  <a:extLst>
                    <a:ext uri="{9D8B030D-6E8A-4147-A177-3AD203B41FA5}">
                      <a16:colId xmlns:a16="http://schemas.microsoft.com/office/drawing/2014/main" val="689514219"/>
                    </a:ext>
                  </a:extLst>
                </a:gridCol>
              </a:tblGrid>
              <a:tr h="179943">
                <a:tc>
                  <a:txBody>
                    <a:bodyPr/>
                    <a:lstStyle/>
                    <a:p>
                      <a:pPr marL="0" marR="0">
                        <a:lnSpc>
                          <a:spcPct val="107000"/>
                        </a:lnSpc>
                        <a:spcBef>
                          <a:spcPts val="0"/>
                        </a:spcBef>
                        <a:spcAft>
                          <a:spcPts val="0"/>
                        </a:spcAft>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02" marR="38802" marT="0" marB="0"/>
                </a:tc>
                <a:tc>
                  <a:txBody>
                    <a:bodyPr/>
                    <a:lstStyle/>
                    <a:p>
                      <a:pPr marL="0" marR="0">
                        <a:lnSpc>
                          <a:spcPct val="107000"/>
                        </a:lnSpc>
                        <a:spcBef>
                          <a:spcPts val="0"/>
                        </a:spcBef>
                        <a:spcAft>
                          <a:spcPts val="0"/>
                        </a:spcAft>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02" marR="38802" marT="0" marB="0"/>
                </a:tc>
                <a:extLst>
                  <a:ext uri="{0D108BD9-81ED-4DB2-BD59-A6C34878D82A}">
                    <a16:rowId xmlns:a16="http://schemas.microsoft.com/office/drawing/2014/main" val="1813837956"/>
                  </a:ext>
                </a:extLst>
              </a:tr>
              <a:tr h="556445">
                <a:tc>
                  <a:txBody>
                    <a:bodyPr/>
                    <a:lstStyle/>
                    <a:p>
                      <a:pPr marL="0" marR="0" algn="r">
                        <a:lnSpc>
                          <a:spcPct val="107000"/>
                        </a:lnSpc>
                        <a:spcBef>
                          <a:spcPts val="0"/>
                        </a:spcBef>
                        <a:spcAft>
                          <a:spcPts val="0"/>
                        </a:spcAft>
                      </a:pPr>
                      <a:r>
                        <a:rPr lang="en-US" sz="1400">
                          <a:effectLst/>
                        </a:rPr>
                        <a:t>Room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802" marR="38802" marT="0" marB="0"/>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1100">
                          <a:effectLst/>
                        </a:rPr>
                        <a:t>Quiet space</a:t>
                      </a:r>
                      <a:endParaRPr lang="en-US" sz="1050">
                        <a:effectLst/>
                      </a:endParaRPr>
                    </a:p>
                    <a:p>
                      <a:pPr marL="342900" marR="0" lvl="0" indent="-342900">
                        <a:lnSpc>
                          <a:spcPct val="107000"/>
                        </a:lnSpc>
                        <a:spcBef>
                          <a:spcPts val="0"/>
                        </a:spcBef>
                        <a:spcAft>
                          <a:spcPts val="0"/>
                        </a:spcAft>
                        <a:buFont typeface="Wingdings" panose="05000000000000000000" pitchFamily="2" charset="2"/>
                        <a:buChar char=""/>
                      </a:pPr>
                      <a:r>
                        <a:rPr lang="en-US" sz="1100">
                          <a:effectLst/>
                        </a:rPr>
                        <a:t>Professional (neutral) background </a:t>
                      </a:r>
                      <a:r>
                        <a:rPr lang="en-US" sz="1050">
                          <a:effectLst/>
                        </a:rPr>
                        <a:t> </a:t>
                      </a:r>
                    </a:p>
                    <a:p>
                      <a:pPr marL="342900" marR="0" lvl="0" indent="-342900">
                        <a:lnSpc>
                          <a:spcPct val="107000"/>
                        </a:lnSpc>
                        <a:spcBef>
                          <a:spcPts val="0"/>
                        </a:spcBef>
                        <a:spcAft>
                          <a:spcPts val="0"/>
                        </a:spcAft>
                        <a:buFont typeface="Wingdings" panose="05000000000000000000" pitchFamily="2" charset="2"/>
                        <a:buChar char=""/>
                      </a:pPr>
                      <a:r>
                        <a:rPr lang="en-US" sz="1100">
                          <a:effectLst/>
                        </a:rPr>
                        <a:t>Member alone on camera, if possible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02" marR="38802" marT="0" marB="0"/>
                </a:tc>
                <a:extLst>
                  <a:ext uri="{0D108BD9-81ED-4DB2-BD59-A6C34878D82A}">
                    <a16:rowId xmlns:a16="http://schemas.microsoft.com/office/drawing/2014/main" val="2182703356"/>
                  </a:ext>
                </a:extLst>
              </a:tr>
              <a:tr h="635140">
                <a:tc>
                  <a:txBody>
                    <a:bodyPr/>
                    <a:lstStyle/>
                    <a:p>
                      <a:pPr marL="0" marR="0" algn="r">
                        <a:lnSpc>
                          <a:spcPct val="107000"/>
                        </a:lnSpc>
                        <a:spcBef>
                          <a:spcPts val="0"/>
                        </a:spcBef>
                        <a:spcAft>
                          <a:spcPts val="0"/>
                        </a:spcAft>
                      </a:pPr>
                      <a:r>
                        <a:rPr lang="en-US" sz="1400">
                          <a:effectLst/>
                        </a:rPr>
                        <a:t>Ability to view screen (this is how you will see exhibits)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802" marR="38802" marT="0" marB="0"/>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1100">
                          <a:effectLst/>
                        </a:rPr>
                        <a:t>Please ensure you can view the screen, this is how you will view exhibits</a:t>
                      </a:r>
                      <a:endParaRPr lang="en-US" sz="1050">
                        <a:effectLst/>
                      </a:endParaRPr>
                    </a:p>
                    <a:p>
                      <a:pPr marL="742950" marR="0" lvl="1" indent="-285750">
                        <a:lnSpc>
                          <a:spcPct val="107000"/>
                        </a:lnSpc>
                        <a:spcBef>
                          <a:spcPts val="0"/>
                        </a:spcBef>
                        <a:spcAft>
                          <a:spcPts val="0"/>
                        </a:spcAft>
                        <a:buFont typeface="Courier New" panose="02070309020205020404" pitchFamily="49" charset="0"/>
                        <a:buChar char="o"/>
                      </a:pPr>
                      <a:r>
                        <a:rPr lang="en-US" sz="1100">
                          <a:effectLst/>
                        </a:rPr>
                        <a:t>Board members are also expected to review materials before the meeting</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02" marR="38802" marT="0" marB="0"/>
                </a:tc>
                <a:extLst>
                  <a:ext uri="{0D108BD9-81ED-4DB2-BD59-A6C34878D82A}">
                    <a16:rowId xmlns:a16="http://schemas.microsoft.com/office/drawing/2014/main" val="551321619"/>
                  </a:ext>
                </a:extLst>
              </a:tr>
              <a:tr h="744695">
                <a:tc>
                  <a:txBody>
                    <a:bodyPr/>
                    <a:lstStyle/>
                    <a:p>
                      <a:pPr marL="0" marR="0" algn="r">
                        <a:lnSpc>
                          <a:spcPct val="107000"/>
                        </a:lnSpc>
                        <a:spcBef>
                          <a:spcPts val="0"/>
                        </a:spcBef>
                        <a:spcAft>
                          <a:spcPts val="0"/>
                        </a:spcAft>
                      </a:pPr>
                      <a:r>
                        <a:rPr lang="en-US" sz="1400">
                          <a:effectLst/>
                        </a:rPr>
                        <a:t>Camera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802" marR="38802" marT="0" marB="0"/>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1100">
                          <a:effectLst/>
                        </a:rPr>
                        <a:t>Turned on when speaking or listening to a participant address the Board</a:t>
                      </a:r>
                      <a:endParaRPr lang="en-US" sz="1050">
                        <a:effectLst/>
                      </a:endParaRPr>
                    </a:p>
                    <a:p>
                      <a:pPr marL="342900" marR="0" lvl="0" indent="-342900">
                        <a:lnSpc>
                          <a:spcPct val="107000"/>
                        </a:lnSpc>
                        <a:spcBef>
                          <a:spcPts val="0"/>
                        </a:spcBef>
                        <a:spcAft>
                          <a:spcPts val="0"/>
                        </a:spcAft>
                        <a:buFont typeface="Wingdings" panose="05000000000000000000" pitchFamily="2" charset="2"/>
                        <a:buChar char=""/>
                      </a:pPr>
                      <a:r>
                        <a:rPr lang="en-US" sz="1100">
                          <a:effectLst/>
                        </a:rPr>
                        <a:t>Set at eye level (optimal angle)</a:t>
                      </a:r>
                      <a:endParaRPr lang="en-US" sz="1050">
                        <a:effectLst/>
                      </a:endParaRPr>
                    </a:p>
                    <a:p>
                      <a:pPr marL="342900" marR="0" lvl="0" indent="-342900">
                        <a:lnSpc>
                          <a:spcPct val="107000"/>
                        </a:lnSpc>
                        <a:spcBef>
                          <a:spcPts val="0"/>
                        </a:spcBef>
                        <a:spcAft>
                          <a:spcPts val="0"/>
                        </a:spcAft>
                        <a:buFont typeface="Wingdings" panose="05000000000000000000" pitchFamily="2" charset="2"/>
                        <a:buChar char=""/>
                      </a:pPr>
                      <a:r>
                        <a:rPr lang="en-US" sz="1100">
                          <a:effectLst/>
                        </a:rPr>
                        <a:t>Avoid backlighting (washes out your face)</a:t>
                      </a:r>
                      <a:endParaRPr lang="en-US" sz="1050">
                        <a:effectLst/>
                      </a:endParaRPr>
                    </a:p>
                    <a:p>
                      <a:pPr marL="342900" marR="0" lvl="0" indent="-342900">
                        <a:lnSpc>
                          <a:spcPct val="107000"/>
                        </a:lnSpc>
                        <a:spcBef>
                          <a:spcPts val="0"/>
                        </a:spcBef>
                        <a:spcAft>
                          <a:spcPts val="0"/>
                        </a:spcAft>
                        <a:buFont typeface="Wingdings" panose="05000000000000000000" pitchFamily="2" charset="2"/>
                        <a:buChar char=""/>
                      </a:pPr>
                      <a:r>
                        <a:rPr lang="en-US" sz="1100" u="sng">
                          <a:effectLst/>
                        </a:rPr>
                        <a:t>Temporarily turn off your camera when tending to “off camera” issues such as eating, breaks, interruptions, etc.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02" marR="38802" marT="0" marB="0"/>
                </a:tc>
                <a:extLst>
                  <a:ext uri="{0D108BD9-81ED-4DB2-BD59-A6C34878D82A}">
                    <a16:rowId xmlns:a16="http://schemas.microsoft.com/office/drawing/2014/main" val="3790024886"/>
                  </a:ext>
                </a:extLst>
              </a:tr>
              <a:tr h="732298">
                <a:tc>
                  <a:txBody>
                    <a:bodyPr/>
                    <a:lstStyle/>
                    <a:p>
                      <a:pPr marL="0" marR="0" algn="r">
                        <a:lnSpc>
                          <a:spcPct val="107000"/>
                        </a:lnSpc>
                        <a:spcBef>
                          <a:spcPts val="0"/>
                        </a:spcBef>
                        <a:spcAft>
                          <a:spcPts val="0"/>
                        </a:spcAft>
                      </a:pPr>
                      <a:r>
                        <a:rPr lang="en-US" sz="1400">
                          <a:effectLst/>
                        </a:rPr>
                        <a:t>Audio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802" marR="38802" marT="0" marB="0"/>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1100">
                          <a:effectLst/>
                        </a:rPr>
                        <a:t>Stay muted unless talking</a:t>
                      </a:r>
                      <a:endParaRPr lang="en-US" sz="1050">
                        <a:effectLst/>
                      </a:endParaRPr>
                    </a:p>
                    <a:p>
                      <a:pPr marL="342900" marR="0" lvl="0" indent="-342900">
                        <a:lnSpc>
                          <a:spcPct val="107000"/>
                        </a:lnSpc>
                        <a:spcBef>
                          <a:spcPts val="0"/>
                        </a:spcBef>
                        <a:spcAft>
                          <a:spcPts val="0"/>
                        </a:spcAft>
                        <a:buFont typeface="Wingdings" panose="05000000000000000000" pitchFamily="2" charset="2"/>
                        <a:buChar char=""/>
                      </a:pPr>
                      <a:r>
                        <a:rPr lang="en-US" sz="1100">
                          <a:effectLst/>
                        </a:rPr>
                        <a:t>Do not talk over others; try to wait for recognition by the chair or presenter</a:t>
                      </a:r>
                      <a:endParaRPr lang="en-US" sz="1050">
                        <a:effectLst/>
                      </a:endParaRPr>
                    </a:p>
                    <a:p>
                      <a:pPr marL="342900" marR="0" lvl="0" indent="-342900">
                        <a:lnSpc>
                          <a:spcPct val="107000"/>
                        </a:lnSpc>
                        <a:spcBef>
                          <a:spcPts val="0"/>
                        </a:spcBef>
                        <a:spcAft>
                          <a:spcPts val="0"/>
                        </a:spcAft>
                        <a:buFont typeface="Wingdings" panose="05000000000000000000" pitchFamily="2" charset="2"/>
                        <a:buChar char=""/>
                      </a:pPr>
                      <a:r>
                        <a:rPr lang="en-US" sz="1100">
                          <a:effectLst/>
                        </a:rPr>
                        <a:t>Raised hand is a good way to get the chair’s attention</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100">
                          <a:effectLst/>
                          <a:latin typeface="Calibri"/>
                          <a:ea typeface="Calibri" panose="020F0502020204030204" pitchFamily="34" charset="0"/>
                          <a:cs typeface="Times New Roman"/>
                        </a:rPr>
                        <a:t>Do not have personal conversations on breaks</a:t>
                      </a:r>
                    </a:p>
                  </a:txBody>
                  <a:tcPr marL="38802" marR="38802" marT="0" marB="0"/>
                </a:tc>
                <a:extLst>
                  <a:ext uri="{0D108BD9-81ED-4DB2-BD59-A6C34878D82A}">
                    <a16:rowId xmlns:a16="http://schemas.microsoft.com/office/drawing/2014/main" val="2161212908"/>
                  </a:ext>
                </a:extLst>
              </a:tr>
              <a:tr h="368194">
                <a:tc>
                  <a:txBody>
                    <a:bodyPr/>
                    <a:lstStyle/>
                    <a:p>
                      <a:pPr marL="0" marR="0" algn="r">
                        <a:lnSpc>
                          <a:spcPct val="107000"/>
                        </a:lnSpc>
                        <a:spcBef>
                          <a:spcPts val="0"/>
                        </a:spcBef>
                        <a:spcAft>
                          <a:spcPts val="0"/>
                        </a:spcAft>
                      </a:pPr>
                      <a:r>
                        <a:rPr lang="en-US" sz="1400">
                          <a:effectLst/>
                        </a:rPr>
                        <a:t>Attire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802" marR="38802" marT="0" marB="0"/>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1100">
                          <a:effectLst/>
                        </a:rPr>
                        <a:t>Business casual</a:t>
                      </a:r>
                      <a:r>
                        <a:rPr lang="en-US" sz="1050">
                          <a:effectLst/>
                        </a:rPr>
                        <a:t> </a:t>
                      </a:r>
                    </a:p>
                    <a:p>
                      <a:pPr marL="0" marR="0">
                        <a:lnSpc>
                          <a:spcPct val="107000"/>
                        </a:lnSpc>
                        <a:spcBef>
                          <a:spcPts val="0"/>
                        </a:spcBef>
                        <a:spcAft>
                          <a:spcPts val="0"/>
                        </a:spcAft>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02" marR="38802" marT="0" marB="0"/>
                </a:tc>
                <a:extLst>
                  <a:ext uri="{0D108BD9-81ED-4DB2-BD59-A6C34878D82A}">
                    <a16:rowId xmlns:a16="http://schemas.microsoft.com/office/drawing/2014/main" val="2959653769"/>
                  </a:ext>
                </a:extLst>
              </a:tr>
              <a:tr h="239803">
                <a:tc>
                  <a:txBody>
                    <a:bodyPr/>
                    <a:lstStyle/>
                    <a:p>
                      <a:pPr marL="0" marR="0" algn="r">
                        <a:lnSpc>
                          <a:spcPct val="107000"/>
                        </a:lnSpc>
                        <a:spcBef>
                          <a:spcPts val="0"/>
                        </a:spcBef>
                        <a:spcAft>
                          <a:spcPts val="0"/>
                        </a:spcAft>
                      </a:pPr>
                      <a:r>
                        <a:rPr lang="en-US" sz="1400">
                          <a:effectLst/>
                        </a:rPr>
                        <a:t>Technical Issues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802" marR="38802" marT="0" marB="0"/>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1100">
                          <a:effectLst/>
                        </a:rPr>
                        <a:t>Report technical issues discretely and avoid interrupting the meeting</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02" marR="38802" marT="0" marB="0"/>
                </a:tc>
                <a:extLst>
                  <a:ext uri="{0D108BD9-81ED-4DB2-BD59-A6C34878D82A}">
                    <a16:rowId xmlns:a16="http://schemas.microsoft.com/office/drawing/2014/main" val="3693868450"/>
                  </a:ext>
                </a:extLst>
              </a:tr>
              <a:tr h="1121197">
                <a:tc>
                  <a:txBody>
                    <a:bodyPr/>
                    <a:lstStyle/>
                    <a:p>
                      <a:pPr marL="0" marR="0" algn="r">
                        <a:lnSpc>
                          <a:spcPct val="107000"/>
                        </a:lnSpc>
                        <a:spcBef>
                          <a:spcPts val="0"/>
                        </a:spcBef>
                        <a:spcAft>
                          <a:spcPts val="0"/>
                        </a:spcAft>
                      </a:pPr>
                      <a:r>
                        <a:rPr lang="en-US" sz="1400">
                          <a:effectLst/>
                        </a:rPr>
                        <a:t>Deliberative Session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802" marR="38802" marT="0" marB="0"/>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1100">
                          <a:effectLst/>
                        </a:rPr>
                        <a:t>Be prepared to join a deliberative session using information sent by staff</a:t>
                      </a:r>
                      <a:endParaRPr lang="en-US" sz="1050">
                        <a:effectLst/>
                      </a:endParaRPr>
                    </a:p>
                    <a:p>
                      <a:pPr marL="342900" marR="0" lvl="0" indent="-342900">
                        <a:lnSpc>
                          <a:spcPct val="107000"/>
                        </a:lnSpc>
                        <a:spcBef>
                          <a:spcPts val="0"/>
                        </a:spcBef>
                        <a:spcAft>
                          <a:spcPts val="0"/>
                        </a:spcAft>
                        <a:buFont typeface="Wingdings" panose="05000000000000000000" pitchFamily="2" charset="2"/>
                        <a:buChar char=""/>
                      </a:pPr>
                      <a:r>
                        <a:rPr lang="en-US" sz="1100">
                          <a:effectLst/>
                        </a:rPr>
                        <a:t>Completely leave the public board meeting to avoid inadvertently broadcasting deliberations</a:t>
                      </a:r>
                      <a:endParaRPr lang="en-US" sz="1050">
                        <a:effectLst/>
                      </a:endParaRPr>
                    </a:p>
                    <a:p>
                      <a:pPr marL="342900" marR="0" lvl="0" indent="-342900">
                        <a:lnSpc>
                          <a:spcPct val="107000"/>
                        </a:lnSpc>
                        <a:spcBef>
                          <a:spcPts val="0"/>
                        </a:spcBef>
                        <a:spcAft>
                          <a:spcPts val="0"/>
                        </a:spcAft>
                        <a:buFont typeface="Wingdings" panose="05000000000000000000" pitchFamily="2" charset="2"/>
                        <a:buChar char=""/>
                      </a:pPr>
                      <a:r>
                        <a:rPr lang="en-US" sz="1100">
                          <a:effectLst/>
                        </a:rPr>
                        <a:t>Keep your camera on when possible, to help the hearing officer verify attendance and participation</a:t>
                      </a:r>
                      <a:endParaRPr lang="en-US" sz="1050">
                        <a:effectLst/>
                      </a:endParaRPr>
                    </a:p>
                    <a:p>
                      <a:pPr marL="342900" marR="0" lvl="0" indent="-342900">
                        <a:lnSpc>
                          <a:spcPct val="107000"/>
                        </a:lnSpc>
                        <a:spcBef>
                          <a:spcPts val="0"/>
                        </a:spcBef>
                        <a:spcAft>
                          <a:spcPts val="0"/>
                        </a:spcAft>
                        <a:buFont typeface="Wingdings" panose="05000000000000000000" pitchFamily="2" charset="2"/>
                        <a:buChar char=""/>
                      </a:pPr>
                      <a:r>
                        <a:rPr lang="en-US" sz="1100">
                          <a:effectLst/>
                        </a:rPr>
                        <a:t>Members who recuse and do not participate in the deliberative session should turn off their camera and mute themselves until the Board returns from the deliberative session</a:t>
                      </a:r>
                      <a:endParaRPr lang="en-US" sz="1050">
                        <a:effectLst/>
                      </a:endParaRPr>
                    </a:p>
                    <a:p>
                      <a:pPr marL="457200" marR="0">
                        <a:lnSpc>
                          <a:spcPct val="107000"/>
                        </a:lnSpc>
                        <a:spcBef>
                          <a:spcPts val="0"/>
                        </a:spcBef>
                        <a:spcAft>
                          <a:spcPts val="0"/>
                        </a:spcAft>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8802" marR="38802" marT="0" marB="0"/>
                </a:tc>
                <a:extLst>
                  <a:ext uri="{0D108BD9-81ED-4DB2-BD59-A6C34878D82A}">
                    <a16:rowId xmlns:a16="http://schemas.microsoft.com/office/drawing/2014/main" val="1439010279"/>
                  </a:ext>
                </a:extLst>
              </a:tr>
            </a:tbl>
          </a:graphicData>
        </a:graphic>
      </p:graphicFrame>
      <p:sp>
        <p:nvSpPr>
          <p:cNvPr id="6" name="Slide Number Placeholder 5">
            <a:extLst>
              <a:ext uri="{FF2B5EF4-FFF2-40B4-BE49-F238E27FC236}">
                <a16:creationId xmlns:a16="http://schemas.microsoft.com/office/drawing/2014/main" id="{31484264-E3A1-44DC-AE1E-D92C10C2F10A}"/>
              </a:ext>
            </a:extLst>
          </p:cNvPr>
          <p:cNvSpPr>
            <a:spLocks noGrp="1"/>
          </p:cNvSpPr>
          <p:nvPr>
            <p:ph type="sldNum" sz="quarter" idx="12"/>
          </p:nvPr>
        </p:nvSpPr>
        <p:spPr/>
        <p:txBody>
          <a:bodyPr/>
          <a:lstStyle/>
          <a:p>
            <a:fld id="{F7F0E543-3E70-4F91-923E-2BF63A944F61}" type="slidenum">
              <a:rPr lang="en-US" smtClean="0"/>
              <a:t>19</a:t>
            </a:fld>
            <a:endParaRPr lang="en-US"/>
          </a:p>
        </p:txBody>
      </p:sp>
    </p:spTree>
    <p:extLst>
      <p:ext uri="{BB962C8B-B14F-4D97-AF65-F5344CB8AC3E}">
        <p14:creationId xmlns:p14="http://schemas.microsoft.com/office/powerpoint/2010/main" val="2445218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8F00B-FD18-4423-91B0-86B022C63558}"/>
              </a:ext>
            </a:extLst>
          </p:cNvPr>
          <p:cNvSpPr>
            <a:spLocks noGrp="1"/>
          </p:cNvSpPr>
          <p:nvPr>
            <p:ph type="title"/>
          </p:nvPr>
        </p:nvSpPr>
        <p:spPr>
          <a:xfrm>
            <a:off x="1097280" y="286603"/>
            <a:ext cx="10058400" cy="1450757"/>
          </a:xfrm>
        </p:spPr>
        <p:txBody>
          <a:bodyPr>
            <a:normAutofit/>
          </a:bodyPr>
          <a:lstStyle/>
          <a:p>
            <a:r>
              <a:rPr lang="en-US" dirty="0"/>
              <a:t>OPR’s Purpose</a:t>
            </a:r>
          </a:p>
        </p:txBody>
      </p:sp>
      <p:sp>
        <p:nvSpPr>
          <p:cNvPr id="6" name="Slide Number Placeholder 5">
            <a:extLst>
              <a:ext uri="{FF2B5EF4-FFF2-40B4-BE49-F238E27FC236}">
                <a16:creationId xmlns:a16="http://schemas.microsoft.com/office/drawing/2014/main" id="{F7A0EBC6-8805-4ACD-9635-EB7E4C3B4CE4}"/>
              </a:ext>
            </a:extLst>
          </p:cNvPr>
          <p:cNvSpPr>
            <a:spLocks noGrp="1"/>
          </p:cNvSpPr>
          <p:nvPr>
            <p:ph type="sldNum" sz="quarter" idx="12"/>
          </p:nvPr>
        </p:nvSpPr>
        <p:spPr>
          <a:xfrm>
            <a:off x="9900458" y="6459785"/>
            <a:ext cx="1312025" cy="365125"/>
          </a:xfrm>
        </p:spPr>
        <p:txBody>
          <a:bodyPr>
            <a:normAutofit/>
          </a:bodyPr>
          <a:lstStyle/>
          <a:p>
            <a:pPr>
              <a:spcAft>
                <a:spcPts val="600"/>
              </a:spcAft>
            </a:pPr>
            <a:fld id="{F7F0E543-3E70-4F91-923E-2BF63A944F61}" type="slidenum">
              <a:rPr lang="en-US" smtClean="0"/>
              <a:pPr>
                <a:spcAft>
                  <a:spcPts val="600"/>
                </a:spcAft>
              </a:pPr>
              <a:t>2</a:t>
            </a:fld>
            <a:endParaRPr lang="en-US"/>
          </a:p>
        </p:txBody>
      </p:sp>
      <p:graphicFrame>
        <p:nvGraphicFramePr>
          <p:cNvPr id="20" name="Content Placeholder 2">
            <a:extLst>
              <a:ext uri="{FF2B5EF4-FFF2-40B4-BE49-F238E27FC236}">
                <a16:creationId xmlns:a16="http://schemas.microsoft.com/office/drawing/2014/main" id="{D848DD44-6366-248F-6B47-69CB72B59555}"/>
              </a:ext>
            </a:extLst>
          </p:cNvPr>
          <p:cNvGraphicFramePr>
            <a:graphicFrameLocks noGrp="1"/>
          </p:cNvGraphicFramePr>
          <p:nvPr>
            <p:ph idx="1"/>
            <p:extLst>
              <p:ext uri="{D42A27DB-BD31-4B8C-83A1-F6EECF244321}">
                <p14:modId xmlns:p14="http://schemas.microsoft.com/office/powerpoint/2010/main" val="2826151385"/>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734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13" name="Content Placeholder 4">
            <a:extLst>
              <a:ext uri="{FF2B5EF4-FFF2-40B4-BE49-F238E27FC236}">
                <a16:creationId xmlns:a16="http://schemas.microsoft.com/office/drawing/2014/main" id="{1F987645-EF21-4411-9DA0-926C78388DF7}"/>
              </a:ext>
            </a:extLst>
          </p:cNvPr>
          <p:cNvPicPr>
            <a:picLocks noChangeAspect="1"/>
          </p:cNvPicPr>
          <p:nvPr/>
        </p:nvPicPr>
        <p:blipFill rotWithShape="1">
          <a:blip r:embed="rId2">
            <a:alphaModFix amt="35000"/>
          </a:blip>
          <a:srcRect t="17883"/>
          <a:stretch/>
        </p:blipFill>
        <p:spPr>
          <a:xfrm>
            <a:off x="20" y="10"/>
            <a:ext cx="12191980" cy="6857990"/>
          </a:xfrm>
          <a:prstGeom prst="rect">
            <a:avLst/>
          </a:prstGeom>
        </p:spPr>
      </p:pic>
      <p:sp>
        <p:nvSpPr>
          <p:cNvPr id="2" name="Title 1">
            <a:extLst>
              <a:ext uri="{FF2B5EF4-FFF2-40B4-BE49-F238E27FC236}">
                <a16:creationId xmlns:a16="http://schemas.microsoft.com/office/drawing/2014/main" id="{E52327D0-425E-403C-BE27-2EB3774D7AFB}"/>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chemeClr val="tx1"/>
                </a:solidFill>
              </a:rPr>
              <a:t>Enforcement</a:t>
            </a:r>
          </a:p>
        </p:txBody>
      </p:sp>
      <p:sp>
        <p:nvSpPr>
          <p:cNvPr id="5" name="Slide Number Placeholder 4">
            <a:extLst>
              <a:ext uri="{FF2B5EF4-FFF2-40B4-BE49-F238E27FC236}">
                <a16:creationId xmlns:a16="http://schemas.microsoft.com/office/drawing/2014/main" id="{39649360-6237-46A5-B0FA-7C2D2C021FD4}"/>
              </a:ext>
            </a:extLst>
          </p:cNvPr>
          <p:cNvSpPr>
            <a:spLocks noGrp="1"/>
          </p:cNvSpPr>
          <p:nvPr>
            <p:ph type="sldNum" sz="quarter" idx="12"/>
          </p:nvPr>
        </p:nvSpPr>
        <p:spPr/>
        <p:txBody>
          <a:bodyPr/>
          <a:lstStyle/>
          <a:p>
            <a:fld id="{F7F0E543-3E70-4F91-923E-2BF63A944F61}" type="slidenum">
              <a:rPr lang="en-US" smtClean="0"/>
              <a:t>20</a:t>
            </a:fld>
            <a:endParaRPr lang="en-US"/>
          </a:p>
        </p:txBody>
      </p:sp>
    </p:spTree>
    <p:extLst>
      <p:ext uri="{BB962C8B-B14F-4D97-AF65-F5344CB8AC3E}">
        <p14:creationId xmlns:p14="http://schemas.microsoft.com/office/powerpoint/2010/main" val="213156308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0" name="Straight Connector 29">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261FC41A-2768-45DC-81DD-987CBD64E3AF}"/>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dirty="0"/>
              <a:t>Investigations</a:t>
            </a:r>
          </a:p>
        </p:txBody>
      </p:sp>
      <p:sp>
        <p:nvSpPr>
          <p:cNvPr id="3" name="Slide Number Placeholder 2">
            <a:extLst>
              <a:ext uri="{FF2B5EF4-FFF2-40B4-BE49-F238E27FC236}">
                <a16:creationId xmlns:a16="http://schemas.microsoft.com/office/drawing/2014/main" id="{9DEEC454-1446-4553-8275-20B49B5F6C56}"/>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F7F0E543-3E70-4F91-923E-2BF63A944F61}" type="slidenum">
              <a:rPr lang="en-US" smtClean="0"/>
              <a:pPr>
                <a:spcAft>
                  <a:spcPts val="600"/>
                </a:spcAft>
              </a:pPr>
              <a:t>21</a:t>
            </a:fld>
            <a:endParaRPr lang="en-US"/>
          </a:p>
        </p:txBody>
      </p:sp>
      <p:graphicFrame>
        <p:nvGraphicFramePr>
          <p:cNvPr id="9" name="Diagram 8">
            <a:extLst>
              <a:ext uri="{FF2B5EF4-FFF2-40B4-BE49-F238E27FC236}">
                <a16:creationId xmlns:a16="http://schemas.microsoft.com/office/drawing/2014/main" id="{9DE71CDE-BC0A-438B-9E10-D305A7265B36}"/>
              </a:ext>
            </a:extLst>
          </p:cNvPr>
          <p:cNvGraphicFramePr/>
          <p:nvPr>
            <p:extLst>
              <p:ext uri="{D42A27DB-BD31-4B8C-83A1-F6EECF244321}">
                <p14:modId xmlns:p14="http://schemas.microsoft.com/office/powerpoint/2010/main" val="118675082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5159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1FC41A-2768-45DC-81DD-987CBD64E3AF}"/>
              </a:ext>
            </a:extLst>
          </p:cNvPr>
          <p:cNvSpPr>
            <a:spLocks noGrp="1"/>
          </p:cNvSpPr>
          <p:nvPr>
            <p:ph type="title"/>
          </p:nvPr>
        </p:nvSpPr>
        <p:spPr/>
        <p:txBody>
          <a:bodyPr/>
          <a:lstStyle/>
          <a:p>
            <a:r>
              <a:rPr lang="en-US" dirty="0"/>
              <a:t>Prosecution</a:t>
            </a:r>
          </a:p>
        </p:txBody>
      </p:sp>
      <p:sp>
        <p:nvSpPr>
          <p:cNvPr id="3" name="Slide Number Placeholder 2">
            <a:extLst>
              <a:ext uri="{FF2B5EF4-FFF2-40B4-BE49-F238E27FC236}">
                <a16:creationId xmlns:a16="http://schemas.microsoft.com/office/drawing/2014/main" id="{9DEEC454-1446-4553-8275-20B49B5F6C56}"/>
              </a:ext>
            </a:extLst>
          </p:cNvPr>
          <p:cNvSpPr>
            <a:spLocks noGrp="1"/>
          </p:cNvSpPr>
          <p:nvPr>
            <p:ph type="sldNum" sz="quarter" idx="12"/>
          </p:nvPr>
        </p:nvSpPr>
        <p:spPr/>
        <p:txBody>
          <a:bodyPr/>
          <a:lstStyle/>
          <a:p>
            <a:fld id="{F7F0E543-3E70-4F91-923E-2BF63A944F61}" type="slidenum">
              <a:rPr lang="en-US" smtClean="0"/>
              <a:t>22</a:t>
            </a:fld>
            <a:endParaRPr lang="en-US"/>
          </a:p>
        </p:txBody>
      </p:sp>
      <p:graphicFrame>
        <p:nvGraphicFramePr>
          <p:cNvPr id="9" name="Diagram 8">
            <a:extLst>
              <a:ext uri="{FF2B5EF4-FFF2-40B4-BE49-F238E27FC236}">
                <a16:creationId xmlns:a16="http://schemas.microsoft.com/office/drawing/2014/main" id="{9DE71CDE-BC0A-438B-9E10-D305A7265B36}"/>
              </a:ext>
            </a:extLst>
          </p:cNvPr>
          <p:cNvGraphicFramePr/>
          <p:nvPr>
            <p:extLst>
              <p:ext uri="{D42A27DB-BD31-4B8C-83A1-F6EECF244321}">
                <p14:modId xmlns:p14="http://schemas.microsoft.com/office/powerpoint/2010/main" val="3496718826"/>
              </p:ext>
            </p:extLst>
          </p:nvPr>
        </p:nvGraphicFramePr>
        <p:xfrm>
          <a:off x="1097281" y="1845734"/>
          <a:ext cx="10115202" cy="2018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8A0170DF-70D5-4B8D-BE26-9862792EC970}"/>
              </a:ext>
            </a:extLst>
          </p:cNvPr>
          <p:cNvSpPr txBox="1"/>
          <p:nvPr/>
        </p:nvSpPr>
        <p:spPr>
          <a:xfrm>
            <a:off x="1485658" y="3407781"/>
            <a:ext cx="9281644" cy="1754326"/>
          </a:xfrm>
          <a:prstGeom prst="rect">
            <a:avLst/>
          </a:prstGeom>
          <a:noFill/>
        </p:spPr>
        <p:txBody>
          <a:bodyPr wrap="square" lIns="91440" tIns="45720" rIns="91440" bIns="45720" rtlCol="0" anchor="t">
            <a:spAutoFit/>
          </a:bodyPr>
          <a:lstStyle/>
          <a:p>
            <a:r>
              <a:rPr lang="en-US" b="1" dirty="0"/>
              <a:t>*Everyone plays a different role on the Investigative Team:</a:t>
            </a:r>
            <a:endParaRPr lang="en-US" b="1" dirty="0">
              <a:cs typeface="Calibri"/>
            </a:endParaRPr>
          </a:p>
          <a:p>
            <a:pPr marL="285750" indent="-285750">
              <a:buFont typeface="Wingdings" panose="05000000000000000000" pitchFamily="2" charset="2"/>
              <a:buChar char="§"/>
            </a:pPr>
            <a:r>
              <a:rPr lang="en-US" i="1" dirty="0"/>
              <a:t>Board Member/Advisor</a:t>
            </a:r>
            <a:r>
              <a:rPr lang="en-US" dirty="0"/>
              <a:t>:  Provides subject matter expertise and helps the Team understand Board trends </a:t>
            </a:r>
            <a:endParaRPr lang="en-US" dirty="0">
              <a:cs typeface="Calibri"/>
            </a:endParaRPr>
          </a:p>
          <a:p>
            <a:pPr marL="285750" indent="-285750">
              <a:buFont typeface="Wingdings" panose="05000000000000000000" pitchFamily="2" charset="2"/>
              <a:buChar char="§"/>
            </a:pPr>
            <a:r>
              <a:rPr lang="en-US" dirty="0"/>
              <a:t>Case Manager:  Manages flow of each complaint, ensures compliance with Orders</a:t>
            </a:r>
            <a:endParaRPr lang="en-US" dirty="0">
              <a:cs typeface="Calibri" panose="020F0502020204030204"/>
            </a:endParaRPr>
          </a:p>
          <a:p>
            <a:pPr marL="285750" indent="-285750">
              <a:buFont typeface="Wingdings" panose="05000000000000000000" pitchFamily="2" charset="2"/>
              <a:buChar char="§"/>
            </a:pPr>
            <a:r>
              <a:rPr lang="en-US" dirty="0"/>
              <a:t>Investigator: Investigative resource, including credibility determinations</a:t>
            </a:r>
            <a:endParaRPr lang="en-US" dirty="0">
              <a:cs typeface="Calibri"/>
            </a:endParaRPr>
          </a:p>
          <a:p>
            <a:pPr marL="285750" indent="-285750">
              <a:buFont typeface="Wingdings" panose="05000000000000000000" pitchFamily="2" charset="2"/>
              <a:buChar char="§"/>
            </a:pPr>
            <a:r>
              <a:rPr lang="en-US" dirty="0"/>
              <a:t>Prosecutor:  Manages all litigation decisions</a:t>
            </a:r>
            <a:endParaRPr lang="en-US" dirty="0">
              <a:cs typeface="Calibri"/>
            </a:endParaRPr>
          </a:p>
        </p:txBody>
      </p:sp>
      <p:sp>
        <p:nvSpPr>
          <p:cNvPr id="21" name="TextBox 20">
            <a:extLst>
              <a:ext uri="{FF2B5EF4-FFF2-40B4-BE49-F238E27FC236}">
                <a16:creationId xmlns:a16="http://schemas.microsoft.com/office/drawing/2014/main" id="{620D8ED8-63BF-49CF-8FA3-0F773B0648D7}"/>
              </a:ext>
            </a:extLst>
          </p:cNvPr>
          <p:cNvSpPr txBox="1"/>
          <p:nvPr/>
        </p:nvSpPr>
        <p:spPr>
          <a:xfrm>
            <a:off x="1539470" y="5162107"/>
            <a:ext cx="90170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panose="05000000000000000000" pitchFamily="2" charset="2"/>
              <a:buChar char="§"/>
            </a:pPr>
            <a:r>
              <a:rPr lang="en-US" b="1" dirty="0"/>
              <a:t>Sanctions, including ceilings and floors, should be discussed through the I-team process.</a:t>
            </a:r>
          </a:p>
          <a:p>
            <a:pPr marL="285750" indent="-285750">
              <a:buFont typeface="Wingdings" panose="05000000000000000000" pitchFamily="2" charset="2"/>
              <a:buChar char="§"/>
            </a:pPr>
            <a:r>
              <a:rPr lang="en-US" b="1" dirty="0"/>
              <a:t>The I-Team process is a confidential process and should never be discussed with anyone outside the I-Team</a:t>
            </a:r>
          </a:p>
        </p:txBody>
      </p:sp>
    </p:spTree>
    <p:extLst>
      <p:ext uri="{BB962C8B-B14F-4D97-AF65-F5344CB8AC3E}">
        <p14:creationId xmlns:p14="http://schemas.microsoft.com/office/powerpoint/2010/main" val="115342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2" name="Rectangle 51">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3" name="Straight Connector 52">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4" name="Rectangle 53">
            <a:extLst>
              <a:ext uri="{FF2B5EF4-FFF2-40B4-BE49-F238E27FC236}">
                <a16:creationId xmlns:a16="http://schemas.microsoft.com/office/drawing/2014/main" id="{EE362070-691D-44DB-98D4-BC61774B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5A7EFE9C-DAE7-4ECA-BDB2-34E2534B8A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261FC41A-2768-45DC-81DD-987CBD64E3AF}"/>
              </a:ext>
            </a:extLst>
          </p:cNvPr>
          <p:cNvSpPr>
            <a:spLocks noGrp="1"/>
          </p:cNvSpPr>
          <p:nvPr>
            <p:ph type="title"/>
          </p:nvPr>
        </p:nvSpPr>
        <p:spPr>
          <a:xfrm>
            <a:off x="3836504" y="758952"/>
            <a:ext cx="7319175" cy="3566160"/>
          </a:xfrm>
        </p:spPr>
        <p:txBody>
          <a:bodyPr vert="horz" lIns="91440" tIns="45720" rIns="91440" bIns="45720" rtlCol="0" anchor="b">
            <a:normAutofit/>
          </a:bodyPr>
          <a:lstStyle/>
          <a:p>
            <a:r>
              <a:rPr lang="en-US" sz="8000">
                <a:solidFill>
                  <a:schemeClr val="tx1">
                    <a:lumMod val="85000"/>
                    <a:lumOff val="15000"/>
                  </a:schemeClr>
                </a:solidFill>
              </a:rPr>
              <a:t>Case Management</a:t>
            </a:r>
          </a:p>
        </p:txBody>
      </p:sp>
      <p:sp>
        <p:nvSpPr>
          <p:cNvPr id="4" name="TextBox 3">
            <a:extLst>
              <a:ext uri="{FF2B5EF4-FFF2-40B4-BE49-F238E27FC236}">
                <a16:creationId xmlns:a16="http://schemas.microsoft.com/office/drawing/2014/main" id="{A0E084D9-93F6-AEF4-A313-6889ACC67F31}"/>
              </a:ext>
            </a:extLst>
          </p:cNvPr>
          <p:cNvSpPr txBox="1"/>
          <p:nvPr/>
        </p:nvSpPr>
        <p:spPr>
          <a:xfrm>
            <a:off x="3836504" y="4455620"/>
            <a:ext cx="7321946" cy="1143000"/>
          </a:xfrm>
          <a:prstGeom prst="rect">
            <a:avLst/>
          </a:prstGeom>
        </p:spPr>
        <p:txBody>
          <a:bodyPr vert="horz" lIns="91440" tIns="45720" rIns="91440" bIns="45720" rtlCol="0">
            <a:normAutofit/>
          </a:bodyPr>
          <a:lstStyle/>
          <a:p>
            <a:pPr defTabSz="914400">
              <a:lnSpc>
                <a:spcPct val="90000"/>
              </a:lnSpc>
              <a:spcBef>
                <a:spcPts val="1200"/>
              </a:spcBef>
              <a:spcAft>
                <a:spcPts val="200"/>
              </a:spcAft>
              <a:buClr>
                <a:schemeClr val="accent1"/>
              </a:buClr>
              <a:buSzPct val="100000"/>
            </a:pPr>
            <a:r>
              <a:rPr lang="en-US" sz="2400" cap="all" spc="200">
                <a:solidFill>
                  <a:schemeClr val="tx2"/>
                </a:solidFill>
                <a:latin typeface="+mj-lt"/>
              </a:rPr>
              <a:t>OPR case managers review ongoing compliance and accountability with Board and ALO orders. </a:t>
            </a:r>
          </a:p>
        </p:txBody>
      </p:sp>
      <p:pic>
        <p:nvPicPr>
          <p:cNvPr id="30" name="Graphic 29" descr="Check List">
            <a:extLst>
              <a:ext uri="{FF2B5EF4-FFF2-40B4-BE49-F238E27FC236}">
                <a16:creationId xmlns:a16="http://schemas.microsoft.com/office/drawing/2014/main" id="{AA5C7847-81DC-DD90-D9F4-4668E501AD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9818" y="1944907"/>
            <a:ext cx="2449486" cy="2449486"/>
          </a:xfrm>
          <a:prstGeom prst="rect">
            <a:avLst/>
          </a:prstGeom>
        </p:spPr>
      </p:pic>
      <p:sp>
        <p:nvSpPr>
          <p:cNvPr id="56" name="Rectangle 55">
            <a:extLst>
              <a:ext uri="{FF2B5EF4-FFF2-40B4-BE49-F238E27FC236}">
                <a16:creationId xmlns:a16="http://schemas.microsoft.com/office/drawing/2014/main" id="{3F0CE275-BAEC-48E9-B00C-1B635C68F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0" name="Rectangle 49">
            <a:extLst>
              <a:ext uri="{FF2B5EF4-FFF2-40B4-BE49-F238E27FC236}">
                <a16:creationId xmlns:a16="http://schemas.microsoft.com/office/drawing/2014/main" id="{A22C524A-01E1-4209-AE20-DA64F7CB1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lide Number Placeholder 2">
            <a:extLst>
              <a:ext uri="{FF2B5EF4-FFF2-40B4-BE49-F238E27FC236}">
                <a16:creationId xmlns:a16="http://schemas.microsoft.com/office/drawing/2014/main" id="{9DEEC454-1446-4553-8275-20B49B5F6C56}"/>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F7F0E543-3E70-4F91-923E-2BF63A944F61}" type="slidenum">
              <a:rPr lang="en-US" smtClean="0"/>
              <a:pPr defTabSz="914400">
                <a:spcAft>
                  <a:spcPts val="600"/>
                </a:spcAft>
              </a:pPr>
              <a:t>23</a:t>
            </a:fld>
            <a:endParaRPr lang="en-US"/>
          </a:p>
        </p:txBody>
      </p:sp>
    </p:spTree>
    <p:extLst>
      <p:ext uri="{BB962C8B-B14F-4D97-AF65-F5344CB8AC3E}">
        <p14:creationId xmlns:p14="http://schemas.microsoft.com/office/powerpoint/2010/main" val="430710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9" name="Rectangle 68">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71" name="Straight Connector 70">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3" name="Rectangle 72">
            <a:extLst>
              <a:ext uri="{FF2B5EF4-FFF2-40B4-BE49-F238E27FC236}">
                <a16:creationId xmlns:a16="http://schemas.microsoft.com/office/drawing/2014/main" id="{2779F603-B669-4AD6-82F9-E09F7616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6BCFF-416F-47B5-7B20-9422FD4F628B}"/>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a:solidFill>
                  <a:schemeClr val="tx1">
                    <a:lumMod val="85000"/>
                    <a:lumOff val="15000"/>
                  </a:schemeClr>
                </a:solidFill>
              </a:rPr>
              <a:t>OPR’s Online Licensing System: NGLP</a:t>
            </a:r>
          </a:p>
        </p:txBody>
      </p:sp>
      <p:pic>
        <p:nvPicPr>
          <p:cNvPr id="5" name="Picture 4" descr="A group of people in a circle&#10;&#10;Description automatically generated">
            <a:extLst>
              <a:ext uri="{FF2B5EF4-FFF2-40B4-BE49-F238E27FC236}">
                <a16:creationId xmlns:a16="http://schemas.microsoft.com/office/drawing/2014/main" id="{77C398D8-B0A2-1399-E669-0E02D5C28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163529"/>
            <a:ext cx="4001315" cy="4001315"/>
          </a:xfrm>
          <a:prstGeom prst="rect">
            <a:avLst/>
          </a:prstGeom>
        </p:spPr>
      </p:pic>
      <p:cxnSp>
        <p:nvCxnSpPr>
          <p:cNvPr id="75" name="Straight Connector 74">
            <a:extLst>
              <a:ext uri="{FF2B5EF4-FFF2-40B4-BE49-F238E27FC236}">
                <a16:creationId xmlns:a16="http://schemas.microsoft.com/office/drawing/2014/main" id="{7ABFD994-C2DC-4E7D-9411-C7FF7813E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BC0D1FC6-352C-4C7D-825F-C4E2F6A80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6495E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9" name="Rectangle 78">
            <a:extLst>
              <a:ext uri="{FF2B5EF4-FFF2-40B4-BE49-F238E27FC236}">
                <a16:creationId xmlns:a16="http://schemas.microsoft.com/office/drawing/2014/main" id="{541AFC2C-CD98-4478-AB71-1A864026D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lide Number Placeholder 2">
            <a:extLst>
              <a:ext uri="{FF2B5EF4-FFF2-40B4-BE49-F238E27FC236}">
                <a16:creationId xmlns:a16="http://schemas.microsoft.com/office/drawing/2014/main" id="{D8096A72-B736-439C-9D63-FC27D402A1B5}"/>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F7F0E543-3E70-4F91-923E-2BF63A944F61}" type="slidenum">
              <a:rPr lang="en-US" smtClean="0"/>
              <a:pPr defTabSz="914400">
                <a:spcAft>
                  <a:spcPts val="600"/>
                </a:spcAft>
              </a:pPr>
              <a:t>24</a:t>
            </a:fld>
            <a:endParaRPr lang="en-US"/>
          </a:p>
        </p:txBody>
      </p:sp>
    </p:spTree>
    <p:extLst>
      <p:ext uri="{BB962C8B-B14F-4D97-AF65-F5344CB8AC3E}">
        <p14:creationId xmlns:p14="http://schemas.microsoft.com/office/powerpoint/2010/main" val="146786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DE4AA5-CAC9-6BB2-95BB-4FA020DB239D}"/>
              </a:ext>
            </a:extLst>
          </p:cNvPr>
          <p:cNvSpPr>
            <a:spLocks noGrp="1"/>
          </p:cNvSpPr>
          <p:nvPr>
            <p:ph type="sldNum" sz="quarter" idx="12"/>
          </p:nvPr>
        </p:nvSpPr>
        <p:spPr/>
        <p:txBody>
          <a:bodyPr/>
          <a:lstStyle/>
          <a:p>
            <a:fld id="{F7F0E543-3E70-4F91-923E-2BF63A944F61}" type="slidenum">
              <a:rPr lang="en-US" smtClean="0"/>
              <a:t>25</a:t>
            </a:fld>
            <a:endParaRPr lang="en-US"/>
          </a:p>
        </p:txBody>
      </p:sp>
      <p:sp>
        <p:nvSpPr>
          <p:cNvPr id="2" name="TextBox 1">
            <a:extLst>
              <a:ext uri="{FF2B5EF4-FFF2-40B4-BE49-F238E27FC236}">
                <a16:creationId xmlns:a16="http://schemas.microsoft.com/office/drawing/2014/main" id="{DFE18008-8C47-4D36-2E07-77FD8FE6FB51}"/>
              </a:ext>
            </a:extLst>
          </p:cNvPr>
          <p:cNvSpPr txBox="1"/>
          <p:nvPr/>
        </p:nvSpPr>
        <p:spPr>
          <a:xfrm>
            <a:off x="2626395" y="125603"/>
            <a:ext cx="58866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dirty="0"/>
              <a:t>Accessing NGLP</a:t>
            </a:r>
          </a:p>
        </p:txBody>
      </p:sp>
      <p:sp>
        <p:nvSpPr>
          <p:cNvPr id="6" name="TextBox 5">
            <a:extLst>
              <a:ext uri="{FF2B5EF4-FFF2-40B4-BE49-F238E27FC236}">
                <a16:creationId xmlns:a16="http://schemas.microsoft.com/office/drawing/2014/main" id="{12D30C49-12B9-8891-8598-A96C4CE09BAC}"/>
              </a:ext>
            </a:extLst>
          </p:cNvPr>
          <p:cNvSpPr txBox="1"/>
          <p:nvPr/>
        </p:nvSpPr>
        <p:spPr>
          <a:xfrm>
            <a:off x="665704" y="677172"/>
            <a:ext cx="108605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a:t>
            </a:r>
            <a:endParaRPr lang="en-US" dirty="0"/>
          </a:p>
        </p:txBody>
      </p:sp>
      <p:pic>
        <p:nvPicPr>
          <p:cNvPr id="8" name="Picture 7">
            <a:extLst>
              <a:ext uri="{FF2B5EF4-FFF2-40B4-BE49-F238E27FC236}">
                <a16:creationId xmlns:a16="http://schemas.microsoft.com/office/drawing/2014/main" id="{9C5AF4F8-6CDD-D040-F105-EE69EBEEA8FA}"/>
              </a:ext>
            </a:extLst>
          </p:cNvPr>
          <p:cNvPicPr>
            <a:picLocks noChangeAspect="1"/>
          </p:cNvPicPr>
          <p:nvPr/>
        </p:nvPicPr>
        <p:blipFill>
          <a:blip r:embed="rId3"/>
          <a:stretch>
            <a:fillRect/>
          </a:stretch>
        </p:blipFill>
        <p:spPr>
          <a:xfrm>
            <a:off x="398010" y="677173"/>
            <a:ext cx="6461972" cy="2523228"/>
          </a:xfrm>
          <a:prstGeom prst="rect">
            <a:avLst/>
          </a:prstGeom>
        </p:spPr>
      </p:pic>
      <p:pic>
        <p:nvPicPr>
          <p:cNvPr id="3" name="Picture 2">
            <a:extLst>
              <a:ext uri="{FF2B5EF4-FFF2-40B4-BE49-F238E27FC236}">
                <a16:creationId xmlns:a16="http://schemas.microsoft.com/office/drawing/2014/main" id="{E961691A-FF05-D46D-02EE-37079EB893D5}"/>
              </a:ext>
            </a:extLst>
          </p:cNvPr>
          <p:cNvPicPr>
            <a:picLocks noChangeAspect="1"/>
          </p:cNvPicPr>
          <p:nvPr/>
        </p:nvPicPr>
        <p:blipFill>
          <a:blip r:embed="rId4"/>
          <a:stretch>
            <a:fillRect/>
          </a:stretch>
        </p:blipFill>
        <p:spPr>
          <a:xfrm>
            <a:off x="263129" y="4004282"/>
            <a:ext cx="5971673" cy="1611877"/>
          </a:xfrm>
          <a:prstGeom prst="rect">
            <a:avLst/>
          </a:prstGeom>
        </p:spPr>
      </p:pic>
      <p:pic>
        <p:nvPicPr>
          <p:cNvPr id="5" name="Picture 4">
            <a:extLst>
              <a:ext uri="{FF2B5EF4-FFF2-40B4-BE49-F238E27FC236}">
                <a16:creationId xmlns:a16="http://schemas.microsoft.com/office/drawing/2014/main" id="{5A852D2A-77C0-E7E6-63A7-BD7C9C3E2E32}"/>
              </a:ext>
            </a:extLst>
          </p:cNvPr>
          <p:cNvPicPr>
            <a:picLocks noChangeAspect="1"/>
          </p:cNvPicPr>
          <p:nvPr/>
        </p:nvPicPr>
        <p:blipFill>
          <a:blip r:embed="rId5"/>
          <a:stretch>
            <a:fillRect/>
          </a:stretch>
        </p:blipFill>
        <p:spPr>
          <a:xfrm>
            <a:off x="7816562" y="2071991"/>
            <a:ext cx="3094501" cy="3836225"/>
          </a:xfrm>
          <a:prstGeom prst="rect">
            <a:avLst/>
          </a:prstGeom>
        </p:spPr>
      </p:pic>
      <p:sp>
        <p:nvSpPr>
          <p:cNvPr id="7" name="TextBox 6">
            <a:extLst>
              <a:ext uri="{FF2B5EF4-FFF2-40B4-BE49-F238E27FC236}">
                <a16:creationId xmlns:a16="http://schemas.microsoft.com/office/drawing/2014/main" id="{93B0F9FD-D118-104A-8943-57D90AC498A8}"/>
              </a:ext>
            </a:extLst>
          </p:cNvPr>
          <p:cNvSpPr txBox="1"/>
          <p:nvPr/>
        </p:nvSpPr>
        <p:spPr>
          <a:xfrm>
            <a:off x="6973574" y="494935"/>
            <a:ext cx="4780476" cy="1477328"/>
          </a:xfrm>
          <a:prstGeom prst="rect">
            <a:avLst/>
          </a:prstGeom>
          <a:noFill/>
        </p:spPr>
        <p:txBody>
          <a:bodyPr wrap="none" rtlCol="0">
            <a:spAutoFit/>
          </a:bodyPr>
          <a:lstStyle/>
          <a:p>
            <a:r>
              <a:rPr lang="en-US" dirty="0"/>
              <a:t>The Board Member Portal is here you will find</a:t>
            </a:r>
          </a:p>
          <a:p>
            <a:r>
              <a:rPr lang="en-US" dirty="0"/>
              <a:t>information related to meetings and materials, </a:t>
            </a:r>
          </a:p>
          <a:p>
            <a:r>
              <a:rPr lang="en-US" dirty="0"/>
              <a:t>and cases being assigned to you. </a:t>
            </a:r>
          </a:p>
          <a:p>
            <a:endParaRPr lang="en-US" dirty="0"/>
          </a:p>
          <a:p>
            <a:endParaRPr lang="en-US" dirty="0"/>
          </a:p>
        </p:txBody>
      </p:sp>
    </p:spTree>
    <p:extLst>
      <p:ext uri="{BB962C8B-B14F-4D97-AF65-F5344CB8AC3E}">
        <p14:creationId xmlns:p14="http://schemas.microsoft.com/office/powerpoint/2010/main" val="2700280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1A03258A-52C6-4288-AA56-C3262A0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59485" y="634946"/>
            <a:ext cx="3690257" cy="1450757"/>
          </a:xfrm>
        </p:spPr>
        <p:txBody>
          <a:bodyPr vert="horz" lIns="91440" tIns="45720" rIns="91440" bIns="45720" rtlCol="0" anchor="b">
            <a:normAutofit/>
          </a:bodyPr>
          <a:lstStyle/>
          <a:p>
            <a:r>
              <a:rPr lang="en-US" sz="3400" dirty="0"/>
              <a:t>Board and Advisors are eligible for payment</a:t>
            </a:r>
          </a:p>
        </p:txBody>
      </p:sp>
      <p:pic>
        <p:nvPicPr>
          <p:cNvPr id="3" name="Picture 2">
            <a:extLst>
              <a:ext uri="{FF2B5EF4-FFF2-40B4-BE49-F238E27FC236}">
                <a16:creationId xmlns:a16="http://schemas.microsoft.com/office/drawing/2014/main" id="{FAB48A5F-B507-358B-3600-11F158C832D8}"/>
              </a:ext>
            </a:extLst>
          </p:cNvPr>
          <p:cNvPicPr>
            <a:picLocks noChangeAspect="1"/>
          </p:cNvPicPr>
          <p:nvPr/>
        </p:nvPicPr>
        <p:blipFill>
          <a:blip r:embed="rId2"/>
          <a:srcRect r="3" b="2954"/>
          <a:stretch/>
        </p:blipFill>
        <p:spPr>
          <a:xfrm>
            <a:off x="633999" y="640081"/>
            <a:ext cx="6909801" cy="5314406"/>
          </a:xfrm>
          <a:prstGeom prst="rect">
            <a:avLst/>
          </a:prstGeom>
        </p:spPr>
      </p:pic>
      <p:cxnSp>
        <p:nvCxnSpPr>
          <p:cNvPr id="20" name="Straight Connector 19">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sz="half" idx="1"/>
          </p:nvPr>
        </p:nvSpPr>
        <p:spPr>
          <a:xfrm>
            <a:off x="7859485" y="2198914"/>
            <a:ext cx="3690257" cy="3670180"/>
          </a:xfrm>
        </p:spPr>
        <p:txBody>
          <a:bodyPr vert="horz" lIns="0" tIns="45720" rIns="0" bIns="45720" rtlCol="0">
            <a:normAutofit/>
          </a:bodyPr>
          <a:lstStyle/>
          <a:p>
            <a:pPr lvl="1"/>
            <a:r>
              <a:rPr lang="en-US" dirty="0"/>
              <a:t>Daily per diem for public meetings board. The per diem is $50.00.</a:t>
            </a:r>
          </a:p>
          <a:p>
            <a:pPr lvl="1"/>
            <a:r>
              <a:rPr lang="en-US" dirty="0"/>
              <a:t>I-teams preparation and I-team meetings are eligible for the hourly rate of $6.25/hour for up to 8 hours.</a:t>
            </a:r>
          </a:p>
          <a:p>
            <a:pPr lvl="1"/>
            <a:r>
              <a:rPr lang="en-US" dirty="0"/>
              <a:t>Mileage reimbursement for travel to required meetings. Rate </a:t>
            </a:r>
            <a:r>
              <a:rPr lang="en-US"/>
              <a:t>changes annually. Remote </a:t>
            </a:r>
            <a:r>
              <a:rPr lang="en-US" dirty="0"/>
              <a:t>options are always available!</a:t>
            </a:r>
          </a:p>
          <a:p>
            <a:pPr lvl="1"/>
            <a:r>
              <a:rPr lang="en-US" dirty="0"/>
              <a:t>Not sure? Please ask!</a:t>
            </a:r>
          </a:p>
          <a:p>
            <a:pPr marL="457200" lvl="1" indent="0">
              <a:buFont typeface="Calibri" panose="020F0502020204030204" pitchFamily="34" charset="0"/>
              <a:buNone/>
            </a:pPr>
            <a:r>
              <a:rPr lang="en-US" dirty="0"/>
              <a:t>						</a:t>
            </a:r>
          </a:p>
        </p:txBody>
      </p:sp>
      <p:sp>
        <p:nvSpPr>
          <p:cNvPr id="22" name="Rectangle 21">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A06869DB-BB73-4761-A95A-F139BB0EB589}"/>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F7F0E543-3E70-4F91-923E-2BF63A944F61}" type="slidenum">
              <a:rPr lang="en-US" smtClean="0"/>
              <a:pPr defTabSz="914400">
                <a:spcAft>
                  <a:spcPts val="600"/>
                </a:spcAft>
              </a:pPr>
              <a:t>26</a:t>
            </a:fld>
            <a:endParaRPr lang="en-US"/>
          </a:p>
        </p:txBody>
      </p:sp>
    </p:spTree>
    <p:extLst>
      <p:ext uri="{BB962C8B-B14F-4D97-AF65-F5344CB8AC3E}">
        <p14:creationId xmlns:p14="http://schemas.microsoft.com/office/powerpoint/2010/main" val="109434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932" y="286603"/>
            <a:ext cx="6750987" cy="1450757"/>
          </a:xfrm>
        </p:spPr>
        <p:txBody>
          <a:bodyPr vert="horz" lIns="91440" tIns="45720" rIns="91440" bIns="45720" rtlCol="0" anchor="b">
            <a:normAutofit/>
          </a:bodyPr>
          <a:lstStyle/>
          <a:p>
            <a:r>
              <a:rPr lang="en-US">
                <a:solidFill>
                  <a:schemeClr val="accent2"/>
                </a:solidFill>
              </a:rPr>
              <a:t>Your role is important!</a:t>
            </a:r>
          </a:p>
        </p:txBody>
      </p:sp>
      <p:sp>
        <p:nvSpPr>
          <p:cNvPr id="7" name="Content Placeholder 2"/>
          <p:cNvSpPr>
            <a:spLocks noGrp="1"/>
          </p:cNvSpPr>
          <p:nvPr>
            <p:ph sz="half" idx="1"/>
          </p:nvPr>
        </p:nvSpPr>
        <p:spPr>
          <a:xfrm>
            <a:off x="1044204" y="2023962"/>
            <a:ext cx="10909257" cy="3845131"/>
          </a:xfrm>
        </p:spPr>
        <p:txBody>
          <a:bodyPr vert="horz" lIns="0" tIns="45720" rIns="0" bIns="45720" rtlCol="0">
            <a:normAutofit/>
          </a:bodyPr>
          <a:lstStyle/>
          <a:p>
            <a:pPr lvl="1"/>
            <a:r>
              <a:rPr lang="en-US" sz="2400" dirty="0"/>
              <a:t>Many guiding principles and laws</a:t>
            </a:r>
          </a:p>
          <a:p>
            <a:pPr lvl="1"/>
            <a:r>
              <a:rPr lang="en-US" sz="2400" dirty="0"/>
              <a:t>Take time to learn the role</a:t>
            </a:r>
          </a:p>
          <a:p>
            <a:pPr lvl="1"/>
            <a:r>
              <a:rPr lang="en-US" sz="2400" dirty="0"/>
              <a:t>Look to General Counsel and staff for guidance</a:t>
            </a:r>
          </a:p>
          <a:p>
            <a:pPr lvl="1"/>
            <a:r>
              <a:rPr lang="en-US" sz="2400" dirty="0"/>
              <a:t>Look to your case manager for questions on navigating </a:t>
            </a:r>
            <a:r>
              <a:rPr lang="en-US" sz="2400" dirty="0" err="1"/>
              <a:t>i</a:t>
            </a:r>
            <a:r>
              <a:rPr lang="en-US" sz="2400" dirty="0"/>
              <a:t>-team responsibilities. </a:t>
            </a:r>
          </a:p>
          <a:p>
            <a:pPr lvl="1"/>
            <a:r>
              <a:rPr lang="en-US" sz="2400" dirty="0"/>
              <a:t>Ask questions!</a:t>
            </a:r>
          </a:p>
          <a:p>
            <a:pPr marL="457200" lvl="1" indent="0">
              <a:buFont typeface="Calibri" panose="020F0502020204030204" pitchFamily="34" charset="0"/>
              <a:buNone/>
            </a:pPr>
            <a:r>
              <a:rPr lang="en-US" dirty="0"/>
              <a:t>						</a:t>
            </a:r>
          </a:p>
        </p:txBody>
      </p:sp>
      <p:sp>
        <p:nvSpPr>
          <p:cNvPr id="4" name="Slide Number Placeholder 3">
            <a:extLst>
              <a:ext uri="{FF2B5EF4-FFF2-40B4-BE49-F238E27FC236}">
                <a16:creationId xmlns:a16="http://schemas.microsoft.com/office/drawing/2014/main" id="{A06869DB-BB73-4761-A95A-F139BB0EB589}"/>
              </a:ext>
            </a:extLst>
          </p:cNvPr>
          <p:cNvSpPr>
            <a:spLocks noGrp="1"/>
          </p:cNvSpPr>
          <p:nvPr>
            <p:ph type="sldNum" sz="quarter" idx="12"/>
          </p:nvPr>
        </p:nvSpPr>
        <p:spPr/>
        <p:txBody>
          <a:bodyPr/>
          <a:lstStyle/>
          <a:p>
            <a:fld id="{F7F0E543-3E70-4F91-923E-2BF63A944F61}" type="slidenum">
              <a:rPr lang="en-US" smtClean="0"/>
              <a:t>27</a:t>
            </a:fld>
            <a:endParaRPr lang="en-US"/>
          </a:p>
        </p:txBody>
      </p:sp>
    </p:spTree>
    <p:extLst>
      <p:ext uri="{BB962C8B-B14F-4D97-AF65-F5344CB8AC3E}">
        <p14:creationId xmlns:p14="http://schemas.microsoft.com/office/powerpoint/2010/main" val="3954045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9BA134F-37B6-498A-B46D-040B86E5D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FE3F30-11E0-4842-8523-7222538C8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0F3B845-6001-0958-8CE8-DBBC72305F1F}"/>
              </a:ext>
            </a:extLst>
          </p:cNvPr>
          <p:cNvSpPr>
            <a:spLocks noGrp="1"/>
          </p:cNvSpPr>
          <p:nvPr>
            <p:ph type="title"/>
          </p:nvPr>
        </p:nvSpPr>
        <p:spPr>
          <a:xfrm>
            <a:off x="1097280" y="516835"/>
            <a:ext cx="5977937" cy="1666501"/>
          </a:xfrm>
        </p:spPr>
        <p:txBody>
          <a:bodyPr>
            <a:normAutofit/>
          </a:bodyPr>
          <a:lstStyle/>
          <a:p>
            <a:r>
              <a:rPr lang="en-US" sz="4000" dirty="0">
                <a:solidFill>
                  <a:srgbClr val="FFFFFF"/>
                </a:solidFill>
              </a:rPr>
              <a:t>OPR’s Functions</a:t>
            </a:r>
          </a:p>
        </p:txBody>
      </p:sp>
      <p:sp>
        <p:nvSpPr>
          <p:cNvPr id="3" name="Content Placeholder 2">
            <a:extLst>
              <a:ext uri="{FF2B5EF4-FFF2-40B4-BE49-F238E27FC236}">
                <a16:creationId xmlns:a16="http://schemas.microsoft.com/office/drawing/2014/main" id="{4E4C7DC7-B969-1F56-0A18-CFACB18F644A}"/>
              </a:ext>
            </a:extLst>
          </p:cNvPr>
          <p:cNvSpPr>
            <a:spLocks noGrp="1"/>
          </p:cNvSpPr>
          <p:nvPr>
            <p:ph idx="1"/>
          </p:nvPr>
        </p:nvSpPr>
        <p:spPr>
          <a:xfrm>
            <a:off x="1097279" y="2236304"/>
            <a:ext cx="5977938" cy="3652667"/>
          </a:xfrm>
        </p:spPr>
        <p:txBody>
          <a:bodyPr>
            <a:normAutofit/>
          </a:bodyPr>
          <a:lstStyle/>
          <a:p>
            <a:r>
              <a:rPr lang="en-US" sz="1700" b="1" dirty="0">
                <a:solidFill>
                  <a:srgbClr val="FFFFFF"/>
                </a:solidFill>
              </a:rPr>
              <a:t>OPR’s core function is public protection. </a:t>
            </a:r>
          </a:p>
          <a:p>
            <a:pPr>
              <a:buFont typeface="Wingdings" panose="05000000000000000000" pitchFamily="2" charset="2"/>
              <a:buChar char="v"/>
            </a:pPr>
            <a:r>
              <a:rPr lang="en-US" sz="1700" dirty="0">
                <a:solidFill>
                  <a:srgbClr val="FFFFFF"/>
                </a:solidFill>
              </a:rPr>
              <a:t>License Administration</a:t>
            </a:r>
          </a:p>
          <a:p>
            <a:pPr lvl="1">
              <a:buFont typeface="Wingdings" panose="05000000000000000000" pitchFamily="2" charset="2"/>
              <a:buChar char="v"/>
            </a:pPr>
            <a:r>
              <a:rPr lang="en-US" sz="1700" dirty="0">
                <a:solidFill>
                  <a:srgbClr val="FFFFFF"/>
                </a:solidFill>
              </a:rPr>
              <a:t>OPR’s licensing team is responsible for ensuring applicants have met the minimum standards as outlined in the Statutes and Rules to protect the public and practice competently. </a:t>
            </a:r>
          </a:p>
          <a:p>
            <a:pPr>
              <a:buFont typeface="Wingdings" panose="05000000000000000000" pitchFamily="2" charset="2"/>
              <a:buChar char="v"/>
            </a:pPr>
            <a:r>
              <a:rPr lang="en-US" sz="1700" dirty="0">
                <a:solidFill>
                  <a:srgbClr val="FFFFFF"/>
                </a:solidFill>
              </a:rPr>
              <a:t>Enforcement</a:t>
            </a:r>
          </a:p>
          <a:p>
            <a:pPr lvl="1">
              <a:buFont typeface="Wingdings" panose="05000000000000000000" pitchFamily="2" charset="2"/>
              <a:buChar char="v"/>
            </a:pPr>
            <a:r>
              <a:rPr lang="en-US" sz="1700" dirty="0">
                <a:solidFill>
                  <a:srgbClr val="FFFFFF"/>
                </a:solidFill>
              </a:rPr>
              <a:t>OPR’s enforcement team reviews complaints of unprofessional conduct and removes bad actors from the marketplace or conditions, reprimands or warns licensees to put the public on notice of findings of conduct.  </a:t>
            </a:r>
          </a:p>
          <a:p>
            <a:pPr>
              <a:buFont typeface="Wingdings" panose="05000000000000000000" pitchFamily="2" charset="2"/>
              <a:buChar char="v"/>
            </a:pPr>
            <a:r>
              <a:rPr lang="en-US" sz="1700" dirty="0">
                <a:solidFill>
                  <a:srgbClr val="FFFFFF"/>
                </a:solidFill>
              </a:rPr>
              <a:t>Quasi Judicial Court System</a:t>
            </a:r>
          </a:p>
          <a:p>
            <a:pPr lvl="1">
              <a:buFont typeface="Wingdings" panose="05000000000000000000" pitchFamily="2" charset="2"/>
              <a:buChar char="v"/>
            </a:pPr>
            <a:r>
              <a:rPr lang="en-US" sz="1700" dirty="0">
                <a:solidFill>
                  <a:srgbClr val="FFFFFF"/>
                </a:solidFill>
              </a:rPr>
              <a:t>This is done through OPR’s Administrative Law System.</a:t>
            </a:r>
          </a:p>
        </p:txBody>
      </p:sp>
      <p:sp>
        <p:nvSpPr>
          <p:cNvPr id="19" name="Rectangle 18">
            <a:extLst>
              <a:ext uri="{FF2B5EF4-FFF2-40B4-BE49-F238E27FC236}">
                <a16:creationId xmlns:a16="http://schemas.microsoft.com/office/drawing/2014/main" id="{3BC04142-131F-4352-8F66-1B161AF72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rgbClr val="5E9FD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descr="A diagram of a law system&#10;&#10;Description automatically generated">
            <a:extLst>
              <a:ext uri="{FF2B5EF4-FFF2-40B4-BE49-F238E27FC236}">
                <a16:creationId xmlns:a16="http://schemas.microsoft.com/office/drawing/2014/main" id="{FF76018C-D367-970E-AE1C-FF9BA3D25886}"/>
              </a:ext>
            </a:extLst>
          </p:cNvPr>
          <p:cNvPicPr>
            <a:picLocks noChangeAspect="1"/>
          </p:cNvPicPr>
          <p:nvPr/>
        </p:nvPicPr>
        <p:blipFill>
          <a:blip r:embed="rId2">
            <a:extLst>
              <a:ext uri="{28A0092B-C50C-407E-A947-70E740481C1C}">
                <a14:useLocalDpi xmlns:a14="http://schemas.microsoft.com/office/drawing/2010/main" val="0"/>
              </a:ext>
            </a:extLst>
          </a:blip>
          <a:srcRect l="23648" r="25546" b="2"/>
          <a:stretch/>
        </p:blipFill>
        <p:spPr>
          <a:xfrm>
            <a:off x="8251982" y="1594520"/>
            <a:ext cx="3294253" cy="3647167"/>
          </a:xfrm>
          <a:prstGeom prst="rect">
            <a:avLst/>
          </a:prstGeom>
        </p:spPr>
      </p:pic>
      <p:sp>
        <p:nvSpPr>
          <p:cNvPr id="4" name="Slide Number Placeholder 3">
            <a:extLst>
              <a:ext uri="{FF2B5EF4-FFF2-40B4-BE49-F238E27FC236}">
                <a16:creationId xmlns:a16="http://schemas.microsoft.com/office/drawing/2014/main" id="{52FACEA4-45DF-148C-FFE0-85764A6AACDA}"/>
              </a:ext>
            </a:extLst>
          </p:cNvPr>
          <p:cNvSpPr>
            <a:spLocks noGrp="1"/>
          </p:cNvSpPr>
          <p:nvPr>
            <p:ph type="sldNum" sz="quarter" idx="12"/>
          </p:nvPr>
        </p:nvSpPr>
        <p:spPr>
          <a:xfrm>
            <a:off x="9900458" y="6459785"/>
            <a:ext cx="1312025" cy="365125"/>
          </a:xfrm>
        </p:spPr>
        <p:txBody>
          <a:bodyPr>
            <a:normAutofit/>
          </a:bodyPr>
          <a:lstStyle/>
          <a:p>
            <a:pPr>
              <a:spcAft>
                <a:spcPts val="600"/>
              </a:spcAft>
            </a:pPr>
            <a:fld id="{F7F0E543-3E70-4F91-923E-2BF63A944F61}" type="slidenum">
              <a:rPr lang="en-US">
                <a:solidFill>
                  <a:schemeClr val="tx2"/>
                </a:solidFill>
              </a:rPr>
              <a:pPr>
                <a:spcAft>
                  <a:spcPts val="600"/>
                </a:spcAft>
              </a:pPr>
              <a:t>3</a:t>
            </a:fld>
            <a:endParaRPr lang="en-US">
              <a:solidFill>
                <a:schemeClr val="tx2"/>
              </a:solidFill>
            </a:endParaRPr>
          </a:p>
        </p:txBody>
      </p:sp>
    </p:spTree>
    <p:extLst>
      <p:ext uri="{BB962C8B-B14F-4D97-AF65-F5344CB8AC3E}">
        <p14:creationId xmlns:p14="http://schemas.microsoft.com/office/powerpoint/2010/main" val="2869358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B8F00B-FD18-4423-91B0-86B022C63558}"/>
              </a:ext>
            </a:extLst>
          </p:cNvPr>
          <p:cNvSpPr>
            <a:spLocks noGrp="1"/>
          </p:cNvSpPr>
          <p:nvPr>
            <p:ph type="title"/>
          </p:nvPr>
        </p:nvSpPr>
        <p:spPr>
          <a:xfrm>
            <a:off x="1901163" y="1111753"/>
            <a:ext cx="3720353" cy="4634494"/>
          </a:xfrm>
          <a:ln w="25400" cap="sq">
            <a:noFill/>
            <a:miter lim="800000"/>
          </a:ln>
        </p:spPr>
        <p:txBody>
          <a:bodyPr anchor="ctr">
            <a:normAutofit/>
          </a:bodyPr>
          <a:lstStyle/>
          <a:p>
            <a:pPr algn="ctr"/>
            <a:r>
              <a:rPr lang="en-US" sz="5400" dirty="0">
                <a:solidFill>
                  <a:srgbClr val="FFFFFF"/>
                </a:solidFill>
              </a:rPr>
              <a:t>Board and Advisor Governance Models</a:t>
            </a:r>
          </a:p>
        </p:txBody>
      </p:sp>
      <p:sp>
        <p:nvSpPr>
          <p:cNvPr id="3" name="Content Placeholder 2">
            <a:extLst>
              <a:ext uri="{FF2B5EF4-FFF2-40B4-BE49-F238E27FC236}">
                <a16:creationId xmlns:a16="http://schemas.microsoft.com/office/drawing/2014/main" id="{607BE4A2-1F2B-48EF-A921-20605C403B35}"/>
              </a:ext>
            </a:extLst>
          </p:cNvPr>
          <p:cNvSpPr>
            <a:spLocks noGrp="1"/>
          </p:cNvSpPr>
          <p:nvPr>
            <p:ph idx="1"/>
          </p:nvPr>
        </p:nvSpPr>
        <p:spPr>
          <a:xfrm>
            <a:off x="6570206" y="1111753"/>
            <a:ext cx="5057396" cy="4628275"/>
          </a:xfrm>
        </p:spPr>
        <p:txBody>
          <a:bodyPr vert="horz" lIns="0" tIns="45720" rIns="0" bIns="45720" rtlCol="0" anchor="ctr">
            <a:normAutofit/>
          </a:bodyPr>
          <a:lstStyle/>
          <a:p>
            <a:r>
              <a:rPr lang="en-US" sz="3600" dirty="0">
                <a:solidFill>
                  <a:schemeClr val="tx1">
                    <a:lumMod val="85000"/>
                    <a:lumOff val="15000"/>
                  </a:schemeClr>
                </a:solidFill>
              </a:rPr>
              <a:t>Of OPR’s 51 professions, 14 are governed by the board model and 37 are governed by the advisor model.</a:t>
            </a:r>
          </a:p>
        </p:txBody>
      </p:sp>
      <p:sp>
        <p:nvSpPr>
          <p:cNvPr id="6" name="Slide Number Placeholder 5">
            <a:extLst>
              <a:ext uri="{FF2B5EF4-FFF2-40B4-BE49-F238E27FC236}">
                <a16:creationId xmlns:a16="http://schemas.microsoft.com/office/drawing/2014/main" id="{F7A0EBC6-8805-4ACD-9635-EB7E4C3B4CE4}"/>
              </a:ext>
            </a:extLst>
          </p:cNvPr>
          <p:cNvSpPr>
            <a:spLocks noGrp="1"/>
          </p:cNvSpPr>
          <p:nvPr>
            <p:ph type="sldNum" sz="quarter" idx="12"/>
          </p:nvPr>
        </p:nvSpPr>
        <p:spPr>
          <a:xfrm>
            <a:off x="10722820" y="6296279"/>
            <a:ext cx="630980" cy="365125"/>
          </a:xfrm>
        </p:spPr>
        <p:txBody>
          <a:bodyPr>
            <a:normAutofit/>
          </a:bodyPr>
          <a:lstStyle/>
          <a:p>
            <a:pPr algn="l">
              <a:spcAft>
                <a:spcPts val="600"/>
              </a:spcAft>
            </a:pPr>
            <a:fld id="{F7F0E543-3E70-4F91-923E-2BF63A944F61}" type="slidenum">
              <a:rPr lang="en-US">
                <a:solidFill>
                  <a:schemeClr val="tx1">
                    <a:lumMod val="65000"/>
                    <a:lumOff val="35000"/>
                  </a:schemeClr>
                </a:solidFill>
              </a:rPr>
              <a:pPr algn="l">
                <a:spcAft>
                  <a:spcPts val="600"/>
                </a:spcAft>
              </a:pPr>
              <a:t>4</a:t>
            </a:fld>
            <a:endParaRPr lang="en-US">
              <a:solidFill>
                <a:schemeClr val="tx1">
                  <a:lumMod val="65000"/>
                  <a:lumOff val="35000"/>
                </a:schemeClr>
              </a:solidFill>
            </a:endParaRPr>
          </a:p>
        </p:txBody>
      </p:sp>
    </p:spTree>
    <p:extLst>
      <p:ext uri="{BB962C8B-B14F-4D97-AF65-F5344CB8AC3E}">
        <p14:creationId xmlns:p14="http://schemas.microsoft.com/office/powerpoint/2010/main" val="2624138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B731B60-45CD-0F8C-0481-EB17FAC5FA46}"/>
              </a:ext>
            </a:extLst>
          </p:cNvPr>
          <p:cNvPicPr>
            <a:picLocks noChangeAspect="1"/>
          </p:cNvPicPr>
          <p:nvPr/>
        </p:nvPicPr>
        <p:blipFill>
          <a:blip r:embed="rId3"/>
          <a:stretch>
            <a:fillRect/>
          </a:stretch>
        </p:blipFill>
        <p:spPr>
          <a:xfrm>
            <a:off x="1710814" y="196523"/>
            <a:ext cx="9001908" cy="6101038"/>
          </a:xfrm>
          <a:prstGeom prst="rect">
            <a:avLst/>
          </a:prstGeom>
        </p:spPr>
      </p:pic>
      <p:sp>
        <p:nvSpPr>
          <p:cNvPr id="2" name="Slide Number Placeholder 1">
            <a:extLst>
              <a:ext uri="{FF2B5EF4-FFF2-40B4-BE49-F238E27FC236}">
                <a16:creationId xmlns:a16="http://schemas.microsoft.com/office/drawing/2014/main" id="{B9EFA5AE-3003-4F9A-963A-F0D1FDE005CE}"/>
              </a:ext>
            </a:extLst>
          </p:cNvPr>
          <p:cNvSpPr>
            <a:spLocks noGrp="1"/>
          </p:cNvSpPr>
          <p:nvPr>
            <p:ph type="sldNum" sz="quarter" idx="12"/>
          </p:nvPr>
        </p:nvSpPr>
        <p:spPr>
          <a:xfrm>
            <a:off x="9900458" y="6459785"/>
            <a:ext cx="1312025" cy="365125"/>
          </a:xfrm>
        </p:spPr>
        <p:txBody>
          <a:bodyPr>
            <a:normAutofit/>
          </a:bodyPr>
          <a:lstStyle/>
          <a:p>
            <a:pPr>
              <a:spcAft>
                <a:spcPts val="600"/>
              </a:spcAft>
            </a:pPr>
            <a:fld id="{F7F0E543-3E70-4F91-923E-2BF63A944F61}" type="slidenum">
              <a:rPr lang="en-US" smtClean="0"/>
              <a:pPr>
                <a:spcAft>
                  <a:spcPts val="600"/>
                </a:spcAft>
              </a:pPr>
              <a:t>5</a:t>
            </a:fld>
            <a:endParaRPr lang="en-US"/>
          </a:p>
        </p:txBody>
      </p:sp>
    </p:spTree>
    <p:extLst>
      <p:ext uri="{BB962C8B-B14F-4D97-AF65-F5344CB8AC3E}">
        <p14:creationId xmlns:p14="http://schemas.microsoft.com/office/powerpoint/2010/main" val="3673934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28DAC8-C0AE-E045-302C-BB365E99650C}"/>
              </a:ext>
            </a:extLst>
          </p:cNvPr>
          <p:cNvPicPr>
            <a:picLocks noChangeAspect="1"/>
          </p:cNvPicPr>
          <p:nvPr/>
        </p:nvPicPr>
        <p:blipFill>
          <a:blip r:embed="rId2"/>
          <a:stretch>
            <a:fillRect/>
          </a:stretch>
        </p:blipFill>
        <p:spPr>
          <a:xfrm>
            <a:off x="2035277" y="124334"/>
            <a:ext cx="8155782" cy="6114233"/>
          </a:xfrm>
          <a:prstGeom prst="rect">
            <a:avLst/>
          </a:prstGeom>
        </p:spPr>
      </p:pic>
      <p:sp>
        <p:nvSpPr>
          <p:cNvPr id="2" name="Slide Number Placeholder 1">
            <a:extLst>
              <a:ext uri="{FF2B5EF4-FFF2-40B4-BE49-F238E27FC236}">
                <a16:creationId xmlns:a16="http://schemas.microsoft.com/office/drawing/2014/main" id="{B9EFA5AE-3003-4F9A-963A-F0D1FDE005CE}"/>
              </a:ext>
            </a:extLst>
          </p:cNvPr>
          <p:cNvSpPr>
            <a:spLocks noGrp="1"/>
          </p:cNvSpPr>
          <p:nvPr>
            <p:ph type="sldNum" sz="quarter" idx="12"/>
          </p:nvPr>
        </p:nvSpPr>
        <p:spPr>
          <a:xfrm>
            <a:off x="9900458" y="6459785"/>
            <a:ext cx="1312025" cy="365125"/>
          </a:xfrm>
        </p:spPr>
        <p:txBody>
          <a:bodyPr>
            <a:normAutofit/>
          </a:bodyPr>
          <a:lstStyle/>
          <a:p>
            <a:pPr>
              <a:spcAft>
                <a:spcPts val="600"/>
              </a:spcAft>
            </a:pPr>
            <a:fld id="{F7F0E543-3E70-4F91-923E-2BF63A944F61}" type="slidenum">
              <a:rPr lang="en-US" smtClean="0"/>
              <a:pPr>
                <a:spcAft>
                  <a:spcPts val="600"/>
                </a:spcAft>
              </a:pPr>
              <a:t>6</a:t>
            </a:fld>
            <a:endParaRPr lang="en-US"/>
          </a:p>
        </p:txBody>
      </p:sp>
    </p:spTree>
    <p:extLst>
      <p:ext uri="{BB962C8B-B14F-4D97-AF65-F5344CB8AC3E}">
        <p14:creationId xmlns:p14="http://schemas.microsoft.com/office/powerpoint/2010/main" val="1835040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13" name="Content Placeholder 3">
            <a:extLst>
              <a:ext uri="{FF2B5EF4-FFF2-40B4-BE49-F238E27FC236}">
                <a16:creationId xmlns:a16="http://schemas.microsoft.com/office/drawing/2014/main" id="{29868557-C2CC-459D-9D55-4FC401FA07F0}"/>
              </a:ext>
            </a:extLst>
          </p:cNvPr>
          <p:cNvPicPr>
            <a:picLocks noChangeAspect="1"/>
          </p:cNvPicPr>
          <p:nvPr/>
        </p:nvPicPr>
        <p:blipFill rotWithShape="1">
          <a:blip r:embed="rId2">
            <a:alphaModFix amt="35000"/>
          </a:blip>
          <a:srcRect t="10247" b="10247"/>
          <a:stretch/>
        </p:blipFill>
        <p:spPr>
          <a:xfrm>
            <a:off x="20" y="10"/>
            <a:ext cx="12191980" cy="6857990"/>
          </a:xfrm>
          <a:prstGeom prst="rect">
            <a:avLst/>
          </a:prstGeom>
        </p:spPr>
      </p:pic>
      <p:sp>
        <p:nvSpPr>
          <p:cNvPr id="2" name="Title 1">
            <a:extLst>
              <a:ext uri="{FF2B5EF4-FFF2-40B4-BE49-F238E27FC236}">
                <a16:creationId xmlns:a16="http://schemas.microsoft.com/office/drawing/2014/main" id="{E52327D0-425E-403C-BE27-2EB3774D7AFB}"/>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chemeClr val="tx1"/>
                </a:solidFill>
              </a:rPr>
              <a:t>Statutes, Rules &amp; Policies</a:t>
            </a:r>
          </a:p>
        </p:txBody>
      </p:sp>
      <p:sp>
        <p:nvSpPr>
          <p:cNvPr id="5" name="Slide Number Placeholder 4">
            <a:extLst>
              <a:ext uri="{FF2B5EF4-FFF2-40B4-BE49-F238E27FC236}">
                <a16:creationId xmlns:a16="http://schemas.microsoft.com/office/drawing/2014/main" id="{FE2AF445-7122-4A3C-9E8F-537B06CDFF3D}"/>
              </a:ext>
            </a:extLst>
          </p:cNvPr>
          <p:cNvSpPr>
            <a:spLocks noGrp="1"/>
          </p:cNvSpPr>
          <p:nvPr>
            <p:ph type="sldNum" sz="quarter" idx="12"/>
          </p:nvPr>
        </p:nvSpPr>
        <p:spPr/>
        <p:txBody>
          <a:bodyPr/>
          <a:lstStyle/>
          <a:p>
            <a:fld id="{F7F0E543-3E70-4F91-923E-2BF63A944F61}" type="slidenum">
              <a:rPr lang="en-US" smtClean="0"/>
              <a:t>7</a:t>
            </a:fld>
            <a:endParaRPr lang="en-US"/>
          </a:p>
        </p:txBody>
      </p:sp>
    </p:spTree>
    <p:extLst>
      <p:ext uri="{BB962C8B-B14F-4D97-AF65-F5344CB8AC3E}">
        <p14:creationId xmlns:p14="http://schemas.microsoft.com/office/powerpoint/2010/main" val="190105301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6C00-031C-47E8-AD93-AA68B3AB4A0C}"/>
              </a:ext>
            </a:extLst>
          </p:cNvPr>
          <p:cNvSpPr>
            <a:spLocks noGrp="1"/>
          </p:cNvSpPr>
          <p:nvPr>
            <p:ph type="title"/>
          </p:nvPr>
        </p:nvSpPr>
        <p:spPr/>
        <p:txBody>
          <a:bodyPr/>
          <a:lstStyle/>
          <a:p>
            <a:pPr algn="ctr"/>
            <a:r>
              <a:rPr lang="en-US" b="1" dirty="0"/>
              <a:t>OPR Statutes are Created by the Legislature</a:t>
            </a:r>
          </a:p>
        </p:txBody>
      </p:sp>
      <p:sp>
        <p:nvSpPr>
          <p:cNvPr id="3" name="Content Placeholder 2">
            <a:extLst>
              <a:ext uri="{FF2B5EF4-FFF2-40B4-BE49-F238E27FC236}">
                <a16:creationId xmlns:a16="http://schemas.microsoft.com/office/drawing/2014/main" id="{DAE5284F-A53A-49AD-8272-4AC1B8232F0F}"/>
              </a:ext>
            </a:extLst>
          </p:cNvPr>
          <p:cNvSpPr>
            <a:spLocks noGrp="1"/>
          </p:cNvSpPr>
          <p:nvPr>
            <p:ph idx="1"/>
          </p:nvPr>
        </p:nvSpPr>
        <p:spPr>
          <a:xfrm>
            <a:off x="1097280" y="2799762"/>
            <a:ext cx="4737912" cy="2592370"/>
          </a:xfrm>
        </p:spPr>
        <p:txBody>
          <a:bodyPr>
            <a:normAutofit/>
          </a:bodyPr>
          <a:lstStyle/>
          <a:p>
            <a:pPr marL="0" indent="0">
              <a:lnSpc>
                <a:spcPct val="100000"/>
              </a:lnSpc>
              <a:spcBef>
                <a:spcPts val="0"/>
              </a:spcBef>
              <a:spcAft>
                <a:spcPts val="0"/>
              </a:spcAft>
              <a:buNone/>
            </a:pPr>
            <a:endParaRPr lang="en-US" dirty="0"/>
          </a:p>
          <a:p>
            <a:pPr marL="461963" indent="-461963">
              <a:lnSpc>
                <a:spcPct val="100000"/>
              </a:lnSpc>
              <a:spcBef>
                <a:spcPts val="0"/>
              </a:spcBef>
              <a:spcAft>
                <a:spcPts val="0"/>
              </a:spcAft>
              <a:buFont typeface="Wingdings" panose="05000000000000000000" pitchFamily="2" charset="2"/>
              <a:buChar char="§"/>
            </a:pPr>
            <a:r>
              <a:rPr lang="en-US" dirty="0"/>
              <a:t>Duties of the Office</a:t>
            </a:r>
          </a:p>
          <a:p>
            <a:pPr marL="461963" indent="-461963">
              <a:lnSpc>
                <a:spcPct val="100000"/>
              </a:lnSpc>
              <a:spcBef>
                <a:spcPts val="0"/>
              </a:spcBef>
              <a:spcAft>
                <a:spcPts val="0"/>
              </a:spcAft>
              <a:buFont typeface="Wingdings" panose="05000000000000000000" pitchFamily="2" charset="2"/>
              <a:buChar char="§"/>
            </a:pPr>
            <a:r>
              <a:rPr lang="en-US" dirty="0"/>
              <a:t>Fees</a:t>
            </a:r>
          </a:p>
          <a:p>
            <a:pPr marL="461963" indent="-461963">
              <a:lnSpc>
                <a:spcPct val="100000"/>
              </a:lnSpc>
              <a:spcBef>
                <a:spcPts val="0"/>
              </a:spcBef>
              <a:spcAft>
                <a:spcPts val="0"/>
              </a:spcAft>
              <a:buFont typeface="Wingdings" panose="05000000000000000000" pitchFamily="2" charset="2"/>
              <a:buChar char="§"/>
            </a:pPr>
            <a:r>
              <a:rPr lang="en-US" dirty="0"/>
              <a:t>Unauthorized </a:t>
            </a:r>
            <a:r>
              <a:rPr lang="en-US" sz="1900" dirty="0"/>
              <a:t>practice</a:t>
            </a:r>
            <a:endParaRPr lang="en-US" dirty="0"/>
          </a:p>
          <a:p>
            <a:pPr marL="461963" indent="-461963">
              <a:lnSpc>
                <a:spcPct val="100000"/>
              </a:lnSpc>
              <a:spcBef>
                <a:spcPts val="0"/>
              </a:spcBef>
              <a:spcAft>
                <a:spcPts val="0"/>
              </a:spcAft>
              <a:buFont typeface="Wingdings" panose="05000000000000000000" pitchFamily="2" charset="2"/>
              <a:buChar char="§"/>
            </a:pPr>
            <a:r>
              <a:rPr lang="en-US" dirty="0"/>
              <a:t>Power of Boards and appointments</a:t>
            </a:r>
          </a:p>
          <a:p>
            <a:pPr marL="461963" indent="-461963">
              <a:lnSpc>
                <a:spcPct val="100000"/>
              </a:lnSpc>
              <a:spcBef>
                <a:spcPts val="0"/>
              </a:spcBef>
              <a:spcAft>
                <a:spcPts val="0"/>
              </a:spcAft>
              <a:buFont typeface="Wingdings" panose="05000000000000000000" pitchFamily="2" charset="2"/>
              <a:buChar char="§"/>
            </a:pPr>
            <a:r>
              <a:rPr lang="en-US" dirty="0"/>
              <a:t>Renewals</a:t>
            </a:r>
          </a:p>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r>
              <a:rPr lang="en-US" sz="1400" dirty="0">
                <a:hlinkClick r:id="rId3"/>
              </a:rPr>
              <a:t>https://legislature.vermont.gov/statutes/chapter/03/005</a:t>
            </a:r>
            <a:endParaRPr lang="en-US" sz="1400" dirty="0"/>
          </a:p>
        </p:txBody>
      </p:sp>
      <p:sp>
        <p:nvSpPr>
          <p:cNvPr id="9" name="Slide Number Placeholder 8">
            <a:extLst>
              <a:ext uri="{FF2B5EF4-FFF2-40B4-BE49-F238E27FC236}">
                <a16:creationId xmlns:a16="http://schemas.microsoft.com/office/drawing/2014/main" id="{2587E693-019D-4472-826F-5FFC70CF20D1}"/>
              </a:ext>
            </a:extLst>
          </p:cNvPr>
          <p:cNvSpPr>
            <a:spLocks noGrp="1"/>
          </p:cNvSpPr>
          <p:nvPr>
            <p:ph type="sldNum" sz="quarter" idx="12"/>
          </p:nvPr>
        </p:nvSpPr>
        <p:spPr/>
        <p:txBody>
          <a:bodyPr/>
          <a:lstStyle/>
          <a:p>
            <a:fld id="{F7F0E543-3E70-4F91-923E-2BF63A944F61}" type="slidenum">
              <a:rPr lang="en-US" smtClean="0"/>
              <a:t>8</a:t>
            </a:fld>
            <a:endParaRPr lang="en-US"/>
          </a:p>
        </p:txBody>
      </p:sp>
      <p:sp>
        <p:nvSpPr>
          <p:cNvPr id="4" name="Content Placeholder 2">
            <a:extLst>
              <a:ext uri="{FF2B5EF4-FFF2-40B4-BE49-F238E27FC236}">
                <a16:creationId xmlns:a16="http://schemas.microsoft.com/office/drawing/2014/main" id="{CC9AEB0F-BCC7-48C7-9C5F-D3D852F17B11}"/>
              </a:ext>
            </a:extLst>
          </p:cNvPr>
          <p:cNvSpPr txBox="1">
            <a:spLocks/>
          </p:cNvSpPr>
          <p:nvPr/>
        </p:nvSpPr>
        <p:spPr>
          <a:xfrm>
            <a:off x="6396087" y="2985469"/>
            <a:ext cx="4737912" cy="240666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61963" indent="-461963">
              <a:lnSpc>
                <a:spcPct val="100000"/>
              </a:lnSpc>
              <a:spcBef>
                <a:spcPts val="0"/>
              </a:spcBef>
              <a:spcAft>
                <a:spcPts val="0"/>
              </a:spcAft>
              <a:buFont typeface="Wingdings" panose="05000000000000000000" pitchFamily="2" charset="2"/>
              <a:buChar char="§"/>
            </a:pPr>
            <a:r>
              <a:rPr lang="en-US" dirty="0"/>
              <a:t>General Provisions</a:t>
            </a:r>
          </a:p>
          <a:p>
            <a:pPr marL="461963" indent="-461963">
              <a:lnSpc>
                <a:spcPct val="100000"/>
              </a:lnSpc>
              <a:spcBef>
                <a:spcPts val="0"/>
              </a:spcBef>
              <a:spcAft>
                <a:spcPts val="0"/>
              </a:spcAft>
              <a:buFont typeface="Wingdings" panose="05000000000000000000" pitchFamily="2" charset="2"/>
              <a:buChar char="§"/>
            </a:pPr>
            <a:r>
              <a:rPr lang="en-US" dirty="0"/>
              <a:t>Board/Advisor Composition</a:t>
            </a:r>
          </a:p>
          <a:p>
            <a:pPr marL="461963" indent="-461963">
              <a:lnSpc>
                <a:spcPct val="100000"/>
              </a:lnSpc>
              <a:spcBef>
                <a:spcPts val="0"/>
              </a:spcBef>
              <a:spcAft>
                <a:spcPts val="0"/>
              </a:spcAft>
              <a:buFont typeface="Wingdings" panose="05000000000000000000" pitchFamily="2" charset="2"/>
              <a:buChar char="§"/>
            </a:pPr>
            <a:r>
              <a:rPr lang="en-US" dirty="0"/>
              <a:t>Licenses</a:t>
            </a:r>
          </a:p>
          <a:p>
            <a:pPr marL="461963" indent="-461963">
              <a:lnSpc>
                <a:spcPct val="100000"/>
              </a:lnSpc>
              <a:spcBef>
                <a:spcPts val="0"/>
              </a:spcBef>
              <a:spcAft>
                <a:spcPts val="0"/>
              </a:spcAft>
              <a:buFont typeface="Wingdings" panose="05000000000000000000" pitchFamily="2" charset="2"/>
              <a:buChar char="§"/>
            </a:pPr>
            <a:r>
              <a:rPr lang="en-US" dirty="0"/>
              <a:t>Unprofessional Conduct</a:t>
            </a:r>
          </a:p>
          <a:p>
            <a:pPr marL="461963" indent="-461963">
              <a:lnSpc>
                <a:spcPct val="100000"/>
              </a:lnSpc>
              <a:spcBef>
                <a:spcPts val="0"/>
              </a:spcBef>
              <a:spcAft>
                <a:spcPts val="0"/>
              </a:spcAft>
              <a:buFont typeface="Wingdings" panose="05000000000000000000" pitchFamily="2" charset="2"/>
              <a:buChar char="§"/>
            </a:pPr>
            <a:endParaRPr lang="en-US" sz="1900" dirty="0"/>
          </a:p>
          <a:p>
            <a:pPr marL="0" indent="0">
              <a:lnSpc>
                <a:spcPct val="100000"/>
              </a:lnSpc>
              <a:spcBef>
                <a:spcPts val="0"/>
              </a:spcBef>
              <a:spcAft>
                <a:spcPts val="0"/>
              </a:spcAft>
              <a:buNone/>
            </a:pPr>
            <a:endParaRPr lang="en-US" sz="1400" dirty="0"/>
          </a:p>
          <a:p>
            <a:pPr marL="0" indent="0">
              <a:lnSpc>
                <a:spcPct val="100000"/>
              </a:lnSpc>
              <a:spcBef>
                <a:spcPts val="0"/>
              </a:spcBef>
              <a:spcAft>
                <a:spcPts val="0"/>
              </a:spcAft>
              <a:buNone/>
            </a:pPr>
            <a:endParaRPr lang="en-US" sz="1400" dirty="0"/>
          </a:p>
          <a:p>
            <a:pPr marL="0" indent="0">
              <a:lnSpc>
                <a:spcPct val="100000"/>
              </a:lnSpc>
              <a:spcBef>
                <a:spcPts val="0"/>
              </a:spcBef>
              <a:spcAft>
                <a:spcPts val="0"/>
              </a:spcAft>
              <a:buNone/>
            </a:pPr>
            <a:r>
              <a:rPr lang="en-US" sz="1400" dirty="0">
                <a:hlinkClick r:id="rId4"/>
              </a:rPr>
              <a:t>https://legislature.vermont.gov/statutes/title/26</a:t>
            </a:r>
            <a:endParaRPr lang="en-US" sz="1400" dirty="0"/>
          </a:p>
          <a:p>
            <a:pPr>
              <a:lnSpc>
                <a:spcPct val="100000"/>
              </a:lnSpc>
              <a:spcBef>
                <a:spcPts val="0"/>
              </a:spcBef>
              <a:spcAft>
                <a:spcPts val="0"/>
              </a:spcAft>
              <a:buFont typeface="Wingdings" panose="05000000000000000000" pitchFamily="2" charset="2"/>
              <a:buChar char="§"/>
            </a:pPr>
            <a:endParaRPr lang="en-US" dirty="0"/>
          </a:p>
        </p:txBody>
      </p:sp>
      <p:sp>
        <p:nvSpPr>
          <p:cNvPr id="5" name="Rectangle: Rounded Corners 4">
            <a:extLst>
              <a:ext uri="{FF2B5EF4-FFF2-40B4-BE49-F238E27FC236}">
                <a16:creationId xmlns:a16="http://schemas.microsoft.com/office/drawing/2014/main" id="{E8D068E2-5DCA-4874-988C-9334F935B3A3}"/>
              </a:ext>
            </a:extLst>
          </p:cNvPr>
          <p:cNvSpPr/>
          <p:nvPr/>
        </p:nvSpPr>
        <p:spPr>
          <a:xfrm>
            <a:off x="1253765" y="1809346"/>
            <a:ext cx="4637988" cy="990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OPR Statutes Govern </a:t>
            </a:r>
            <a:r>
              <a:rPr lang="en-US" u="sng" dirty="0"/>
              <a:t>ALL</a:t>
            </a:r>
            <a:r>
              <a:rPr lang="en-US" dirty="0"/>
              <a:t> Professions </a:t>
            </a:r>
          </a:p>
          <a:p>
            <a:pPr algn="ctr">
              <a:lnSpc>
                <a:spcPct val="100000"/>
              </a:lnSpc>
              <a:spcBef>
                <a:spcPts val="0"/>
              </a:spcBef>
              <a:spcAft>
                <a:spcPts val="0"/>
              </a:spcAft>
            </a:pPr>
            <a:r>
              <a:rPr lang="en-US" dirty="0"/>
              <a:t>3 V.S.A. §§ 121-132</a:t>
            </a:r>
          </a:p>
          <a:p>
            <a:pPr algn="ctr"/>
            <a:endParaRPr lang="en-US" dirty="0"/>
          </a:p>
        </p:txBody>
      </p:sp>
      <p:sp>
        <p:nvSpPr>
          <p:cNvPr id="6" name="Rectangle: Rounded Corners 5">
            <a:extLst>
              <a:ext uri="{FF2B5EF4-FFF2-40B4-BE49-F238E27FC236}">
                <a16:creationId xmlns:a16="http://schemas.microsoft.com/office/drawing/2014/main" id="{262C4226-52B1-4E5C-91AC-EDF7FE78662C}"/>
              </a:ext>
            </a:extLst>
          </p:cNvPr>
          <p:cNvSpPr/>
          <p:nvPr/>
        </p:nvSpPr>
        <p:spPr>
          <a:xfrm>
            <a:off x="6126480" y="1809346"/>
            <a:ext cx="4637988" cy="990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spcAft>
                <a:spcPts val="0"/>
              </a:spcAft>
            </a:pPr>
            <a:r>
              <a:rPr lang="en-US"/>
              <a:t>Profession Specific Statutes</a:t>
            </a:r>
          </a:p>
          <a:p>
            <a:pPr algn="ctr">
              <a:lnSpc>
                <a:spcPct val="100000"/>
              </a:lnSpc>
              <a:spcBef>
                <a:spcPts val="0"/>
              </a:spcBef>
              <a:spcAft>
                <a:spcPts val="0"/>
              </a:spcAft>
            </a:pPr>
            <a:r>
              <a:rPr lang="en-US"/>
              <a:t>26 V.S.A. §§ 1-5427</a:t>
            </a:r>
          </a:p>
          <a:p>
            <a:pPr algn="ctr"/>
            <a:endParaRPr lang="en-US" dirty="0"/>
          </a:p>
        </p:txBody>
      </p:sp>
    </p:spTree>
    <p:extLst>
      <p:ext uri="{BB962C8B-B14F-4D97-AF65-F5344CB8AC3E}">
        <p14:creationId xmlns:p14="http://schemas.microsoft.com/office/powerpoint/2010/main" val="2628589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4BC4F-823E-4A33-B30E-3D69199586BA}"/>
              </a:ext>
            </a:extLst>
          </p:cNvPr>
          <p:cNvSpPr>
            <a:spLocks noGrp="1"/>
          </p:cNvSpPr>
          <p:nvPr>
            <p:ph type="title"/>
          </p:nvPr>
        </p:nvSpPr>
        <p:spPr/>
        <p:txBody>
          <a:bodyPr/>
          <a:lstStyle/>
          <a:p>
            <a:r>
              <a:rPr lang="en-US"/>
              <a:t>Statutes and Administrative Rules</a:t>
            </a:r>
          </a:p>
        </p:txBody>
      </p:sp>
      <p:sp>
        <p:nvSpPr>
          <p:cNvPr id="3" name="Content Placeholder 2">
            <a:extLst>
              <a:ext uri="{FF2B5EF4-FFF2-40B4-BE49-F238E27FC236}">
                <a16:creationId xmlns:a16="http://schemas.microsoft.com/office/drawing/2014/main" id="{562C7DF5-4926-484C-AAB9-5E2E44784356}"/>
              </a:ext>
            </a:extLst>
          </p:cNvPr>
          <p:cNvSpPr>
            <a:spLocks noGrp="1"/>
          </p:cNvSpPr>
          <p:nvPr>
            <p:ph idx="1"/>
          </p:nvPr>
        </p:nvSpPr>
        <p:spPr>
          <a:xfrm>
            <a:off x="1163524" y="3837702"/>
            <a:ext cx="2491485" cy="1793387"/>
          </a:xfrm>
        </p:spPr>
        <p:txBody>
          <a:bodyPr>
            <a:normAutofit/>
          </a:bodyPr>
          <a:lstStyle/>
          <a:p>
            <a:pPr marL="0" indent="0">
              <a:buNone/>
            </a:pPr>
            <a:r>
              <a:rPr lang="en-US" b="1"/>
              <a:t>Vermont Statutes Annotated</a:t>
            </a:r>
            <a:r>
              <a:rPr lang="en-US"/>
              <a:t> (V.S.A.) are</a:t>
            </a:r>
            <a:r>
              <a:rPr lang="en-US" b="1"/>
              <a:t> </a:t>
            </a:r>
            <a:r>
              <a:rPr lang="en-US"/>
              <a:t>laws</a:t>
            </a:r>
            <a:r>
              <a:rPr lang="en-US" b="1"/>
              <a:t> </a:t>
            </a:r>
            <a:r>
              <a:rPr lang="en-US"/>
              <a:t>written and enacted by the Vermont General Assembly. </a:t>
            </a:r>
          </a:p>
        </p:txBody>
      </p:sp>
      <p:sp>
        <p:nvSpPr>
          <p:cNvPr id="11" name="Slide Number Placeholder 10">
            <a:extLst>
              <a:ext uri="{FF2B5EF4-FFF2-40B4-BE49-F238E27FC236}">
                <a16:creationId xmlns:a16="http://schemas.microsoft.com/office/drawing/2014/main" id="{24F5D6AE-E822-419B-95D4-005397031E85}"/>
              </a:ext>
            </a:extLst>
          </p:cNvPr>
          <p:cNvSpPr>
            <a:spLocks noGrp="1"/>
          </p:cNvSpPr>
          <p:nvPr>
            <p:ph type="sldNum" sz="quarter" idx="12"/>
          </p:nvPr>
        </p:nvSpPr>
        <p:spPr/>
        <p:txBody>
          <a:bodyPr/>
          <a:lstStyle/>
          <a:p>
            <a:fld id="{F7F0E543-3E70-4F91-923E-2BF63A944F61}" type="slidenum">
              <a:rPr lang="en-US" smtClean="0"/>
              <a:t>9</a:t>
            </a:fld>
            <a:endParaRPr lang="en-US"/>
          </a:p>
        </p:txBody>
      </p:sp>
      <p:sp>
        <p:nvSpPr>
          <p:cNvPr id="5" name="Content Placeholder 2">
            <a:extLst>
              <a:ext uri="{FF2B5EF4-FFF2-40B4-BE49-F238E27FC236}">
                <a16:creationId xmlns:a16="http://schemas.microsoft.com/office/drawing/2014/main" id="{EFDBD1BC-211B-43BC-A394-731B8139D016}"/>
              </a:ext>
            </a:extLst>
          </p:cNvPr>
          <p:cNvSpPr txBox="1">
            <a:spLocks/>
          </p:cNvSpPr>
          <p:nvPr/>
        </p:nvSpPr>
        <p:spPr>
          <a:xfrm>
            <a:off x="7313315" y="3751868"/>
            <a:ext cx="3842365" cy="2461786"/>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a:t>Administrative Rules </a:t>
            </a:r>
            <a:r>
              <a:rPr lang="en-US" dirty="0"/>
              <a:t>are drafted by the Office in consultation with the Boards and Advisors.  </a:t>
            </a:r>
          </a:p>
          <a:p>
            <a:r>
              <a:rPr lang="en-US" dirty="0"/>
              <a:t>Rules must operate within the scope of statutory authority granted to the promulgating body.  </a:t>
            </a:r>
          </a:p>
          <a:p>
            <a:r>
              <a:rPr lang="en-US" dirty="0"/>
              <a:t>Rulemaking is carried out through the Administrative Procedures Act. </a:t>
            </a:r>
          </a:p>
          <a:p>
            <a:r>
              <a:rPr lang="en-US" dirty="0"/>
              <a:t>The Secretary of State is the adopting authority for all OPR rules. </a:t>
            </a:r>
          </a:p>
          <a:p>
            <a:endParaRPr lang="en-US" dirty="0"/>
          </a:p>
        </p:txBody>
      </p:sp>
      <p:pic>
        <p:nvPicPr>
          <p:cNvPr id="6" name="Picture 5">
            <a:extLst>
              <a:ext uri="{FF2B5EF4-FFF2-40B4-BE49-F238E27FC236}">
                <a16:creationId xmlns:a16="http://schemas.microsoft.com/office/drawing/2014/main" id="{7DA35817-28CA-4F1E-8BE8-7763EB24AD6D}"/>
              </a:ext>
            </a:extLst>
          </p:cNvPr>
          <p:cNvPicPr>
            <a:picLocks noChangeAspect="1"/>
          </p:cNvPicPr>
          <p:nvPr/>
        </p:nvPicPr>
        <p:blipFill>
          <a:blip r:embed="rId3"/>
          <a:stretch>
            <a:fillRect/>
          </a:stretch>
        </p:blipFill>
        <p:spPr>
          <a:xfrm>
            <a:off x="1163524" y="1958481"/>
            <a:ext cx="2491485" cy="1793387"/>
          </a:xfrm>
          <a:prstGeom prst="rect">
            <a:avLst/>
          </a:prstGeom>
        </p:spPr>
      </p:pic>
      <p:sp>
        <p:nvSpPr>
          <p:cNvPr id="7" name="Arrow: Right 6">
            <a:extLst>
              <a:ext uri="{FF2B5EF4-FFF2-40B4-BE49-F238E27FC236}">
                <a16:creationId xmlns:a16="http://schemas.microsoft.com/office/drawing/2014/main" id="{1844AC10-E0B7-4372-AA19-F51D9013315F}"/>
              </a:ext>
            </a:extLst>
          </p:cNvPr>
          <p:cNvSpPr/>
          <p:nvPr/>
        </p:nvSpPr>
        <p:spPr>
          <a:xfrm>
            <a:off x="3988001" y="1958481"/>
            <a:ext cx="3238793" cy="3880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 General Assembly may delegate rule making authority to administrative agencies</a:t>
            </a:r>
          </a:p>
        </p:txBody>
      </p:sp>
      <p:pic>
        <p:nvPicPr>
          <p:cNvPr id="8" name="Picture 7" descr="Logo, icon&#10;&#10;Description automatically generated">
            <a:extLst>
              <a:ext uri="{FF2B5EF4-FFF2-40B4-BE49-F238E27FC236}">
                <a16:creationId xmlns:a16="http://schemas.microsoft.com/office/drawing/2014/main" id="{F1E89F3E-A207-4C2B-BB60-E58071B09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7539" y="2101808"/>
            <a:ext cx="1478444" cy="1478444"/>
          </a:xfrm>
          <a:prstGeom prst="rect">
            <a:avLst/>
          </a:prstGeom>
        </p:spPr>
      </p:pic>
      <p:pic>
        <p:nvPicPr>
          <p:cNvPr id="9" name="Graphic 8" descr="Meeting">
            <a:extLst>
              <a:ext uri="{FF2B5EF4-FFF2-40B4-BE49-F238E27FC236}">
                <a16:creationId xmlns:a16="http://schemas.microsoft.com/office/drawing/2014/main" id="{10B04D01-AFA3-4C6F-AF1A-4FCDA9295A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76600" y="1908976"/>
            <a:ext cx="1957897" cy="1957897"/>
          </a:xfrm>
          <a:prstGeom prst="rect">
            <a:avLst/>
          </a:prstGeom>
        </p:spPr>
      </p:pic>
    </p:spTree>
    <p:extLst>
      <p:ext uri="{BB962C8B-B14F-4D97-AF65-F5344CB8AC3E}">
        <p14:creationId xmlns:p14="http://schemas.microsoft.com/office/powerpoint/2010/main" val="232038648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DBDFDC4D43E42A421EFF0E611FA6B" ma:contentTypeVersion="4" ma:contentTypeDescription="Create a new document." ma:contentTypeScope="" ma:versionID="d464de878169de58ee77c591f9b4657c">
  <xsd:schema xmlns:xsd="http://www.w3.org/2001/XMLSchema" xmlns:xs="http://www.w3.org/2001/XMLSchema" xmlns:p="http://schemas.microsoft.com/office/2006/metadata/properties" xmlns:ns2="3b005fd8-62d5-4927-a0f9-fdac9185221f" targetNamespace="http://schemas.microsoft.com/office/2006/metadata/properties" ma:root="true" ma:fieldsID="25a27b8cffb1db79b0a3d4d60189115b" ns2:_="">
    <xsd:import namespace="3b005fd8-62d5-4927-a0f9-fdac9185221f"/>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005fd8-62d5-4927-a0f9-fdac9185221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3b005fd8-62d5-4927-a0f9-fdac9185221f">DE6UZ2SY5E43-807974926-969</_dlc_DocId>
    <_dlc_DocIdUrl xmlns="3b005fd8-62d5-4927-a0f9-fdac9185221f">
      <Url>https://outside.vermont.gov/dept/sos/_layouts/15/DocIdRedir.aspx?ID=DE6UZ2SY5E43-807974926-969</Url>
      <Description>DE6UZ2SY5E43-807974926-969</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673768B-0B18-4BC4-AE7F-D0A3934F5B61}"/>
</file>

<file path=customXml/itemProps2.xml><?xml version="1.0" encoding="utf-8"?>
<ds:datastoreItem xmlns:ds="http://schemas.openxmlformats.org/officeDocument/2006/customXml" ds:itemID="{CA362E06-910E-4571-AE27-1378DF783A32}">
  <ds:schemaRefs>
    <ds:schemaRef ds:uri="http://schemas.microsoft.com/office/2006/documentManagement/types"/>
    <ds:schemaRef ds:uri="83c9a996-c187-4036-9022-0b27f7bfaa9a"/>
    <ds:schemaRef ds:uri="http://www.w3.org/XML/1998/namespace"/>
    <ds:schemaRef ds:uri="http://schemas.microsoft.com/office/2006/metadata/properties"/>
    <ds:schemaRef ds:uri="http://purl.org/dc/terms/"/>
    <ds:schemaRef ds:uri="http://schemas.microsoft.com/office/infopath/2007/PartnerControls"/>
    <ds:schemaRef ds:uri="fa183bd7-bcfa-44ed-a537-3bf551eaaa54"/>
    <ds:schemaRef ds:uri="http://purl.org/dc/elements/1.1/"/>
    <ds:schemaRef ds:uri="http://schemas.openxmlformats.org/package/2006/metadata/core-properties"/>
    <ds:schemaRef ds:uri="http://schemas.microsoft.com/sharepoint/v3"/>
    <ds:schemaRef ds:uri="http://purl.org/dc/dcmitype/"/>
    <ds:schemaRef ds:uri="833bdd59-94f9-4861-be9a-342369b748f8"/>
    <ds:schemaRef ds:uri="0ab1444e-f494-41e2-b9b7-70bbdcc19897"/>
  </ds:schemaRefs>
</ds:datastoreItem>
</file>

<file path=customXml/itemProps3.xml><?xml version="1.0" encoding="utf-8"?>
<ds:datastoreItem xmlns:ds="http://schemas.openxmlformats.org/officeDocument/2006/customXml" ds:itemID="{4B8917FB-5CED-4705-A2BF-67655D04FF93}">
  <ds:schemaRefs>
    <ds:schemaRef ds:uri="http://schemas.microsoft.com/sharepoint/v3/contenttype/forms"/>
  </ds:schemaRefs>
</ds:datastoreItem>
</file>

<file path=customXml/itemProps4.xml><?xml version="1.0" encoding="utf-8"?>
<ds:datastoreItem xmlns:ds="http://schemas.openxmlformats.org/officeDocument/2006/customXml" ds:itemID="{B5A12F01-51DC-459C-9972-B4487E4D8EF9}"/>
</file>

<file path=docProps/app.xml><?xml version="1.0" encoding="utf-8"?>
<Properties xmlns="http://schemas.openxmlformats.org/officeDocument/2006/extended-properties" xmlns:vt="http://schemas.openxmlformats.org/officeDocument/2006/docPropsVTypes">
  <Template>Retrospect</Template>
  <TotalTime>7748</TotalTime>
  <Words>1906</Words>
  <Application>Microsoft Office PowerPoint</Application>
  <PresentationFormat>Widescreen</PresentationFormat>
  <Paragraphs>225</Paragraphs>
  <Slides>27</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Aptos</vt:lpstr>
      <vt:lpstr>Aptos Display</vt:lpstr>
      <vt:lpstr>Arial</vt:lpstr>
      <vt:lpstr>Calibri</vt:lpstr>
      <vt:lpstr>Calibri Light</vt:lpstr>
      <vt:lpstr>Courier New</vt:lpstr>
      <vt:lpstr>Gill Sans MT</vt:lpstr>
      <vt:lpstr>Wingdings</vt:lpstr>
      <vt:lpstr>Retrospect</vt:lpstr>
      <vt:lpstr>Parcel</vt:lpstr>
      <vt:lpstr>Office of Professional Regulation    new member orientation</vt:lpstr>
      <vt:lpstr>OPR’s Purpose</vt:lpstr>
      <vt:lpstr>OPR’s Functions</vt:lpstr>
      <vt:lpstr>Board and Advisor Governance Models</vt:lpstr>
      <vt:lpstr>PowerPoint Presentation</vt:lpstr>
      <vt:lpstr>PowerPoint Presentation</vt:lpstr>
      <vt:lpstr>Statutes, Rules &amp; Policies</vt:lpstr>
      <vt:lpstr>OPR Statutes are Created by the Legislature</vt:lpstr>
      <vt:lpstr>Statutes and Administrative Rules</vt:lpstr>
      <vt:lpstr>Administrative Procedure Act</vt:lpstr>
      <vt:lpstr>The Open Meeting Law, Public Records Act, &amp; Executive Code of Ethics</vt:lpstr>
      <vt:lpstr>Open Meeting Law: 1 V.S.A. §§ 310–314</vt:lpstr>
      <vt:lpstr>Open Meeting Law: For Advisors</vt:lpstr>
      <vt:lpstr>Bottom line…. </vt:lpstr>
      <vt:lpstr>Public Records Act: 1 V.S.A. §§ 317</vt:lpstr>
      <vt:lpstr>Executive Code of Ethics</vt:lpstr>
      <vt:lpstr>Meetings</vt:lpstr>
      <vt:lpstr>Robert’s Rules of Order</vt:lpstr>
      <vt:lpstr>Remote Meetings Best Practices</vt:lpstr>
      <vt:lpstr>Enforcement</vt:lpstr>
      <vt:lpstr>Investigations</vt:lpstr>
      <vt:lpstr>Prosecution</vt:lpstr>
      <vt:lpstr>Case Management</vt:lpstr>
      <vt:lpstr>OPR’s Online Licensing System: NGLP</vt:lpstr>
      <vt:lpstr>PowerPoint Presentation</vt:lpstr>
      <vt:lpstr>Board and Advisors are eligible for payment</vt:lpstr>
      <vt:lpstr>Your role is important!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Professional Regulation Board Member and Advisor Orientation</dc:title>
  <dc:creator>Kessler, Agatha</dc:creator>
  <cp:lastModifiedBy>Grenier, Tara</cp:lastModifiedBy>
  <cp:revision>257</cp:revision>
  <cp:lastPrinted>2024-07-25T16:44:58Z</cp:lastPrinted>
  <dcterms:created xsi:type="dcterms:W3CDTF">2021-03-19T16:18:53Z</dcterms:created>
  <dcterms:modified xsi:type="dcterms:W3CDTF">2025-01-03T14:49:24Z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0x0101006DFDBDFDC4D43E42A421EFF0E611FA6B</vt:lpwstr>
  </property>
  <property fmtid="{D5CDD505-2E9C-101B-9397-08002B2CF9AE}" pid="3" name="ComplianceAssetId">
    <vt:lpwstr/>
  </property>
  <property fmtid="{D5CDD505-2E9C-101B-9397-08002B2CF9AE}" pid="4" name="_ExtendedDescription">
    <vt:lpwstr/>
  </property>
  <property fmtid="{D5CDD505-2E9C-101B-9397-08002B2CF9AE}" pid="5" name="MediaServiceImageTags">
    <vt:lpwstr/>
  </property>
  <property fmtid="{D5CDD505-2E9C-101B-9397-08002B2CF9AE}" pid="6" name="_dlc_DocIdItemGuid">
    <vt:lpwstr>2b285e81-1f02-49bd-844e-1ccfbedd44f1</vt:lpwstr>
  </property>
</Properties>
</file>