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73" r:id="rId5"/>
    <p:sldId id="275" r:id="rId6"/>
    <p:sldId id="301" r:id="rId7"/>
    <p:sldId id="303" r:id="rId8"/>
    <p:sldId id="30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mpoli, Gina" initials="CG" lastIdx="1" clrIdx="0">
    <p:extLst>
      <p:ext uri="{19B8F6BF-5375-455C-9EA6-DF929625EA0E}">
        <p15:presenceInfo xmlns:p15="http://schemas.microsoft.com/office/powerpoint/2012/main" userId="S::gina.campoli@partner.vermont.gov::914b3c73-94b1-4347-b628-f1eae2b4f161" providerId="AD"/>
      </p:ext>
    </p:extLst>
  </p:cmAuthor>
  <p:cmAuthor id="2" name="Moore, Julie" initials="MJ" lastIdx="3" clrIdx="1">
    <p:extLst>
      <p:ext uri="{19B8F6BF-5375-455C-9EA6-DF929625EA0E}">
        <p15:presenceInfo xmlns:p15="http://schemas.microsoft.com/office/powerpoint/2012/main" userId="S::Julie.Moore@vermont.gov::28ece08b-94a3-42b2-a808-a6bbe4d572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90B10A-7986-4E3E-AB96-0A1E7D3A32F2}" v="2" dt="2021-09-17T01:59:07.8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18" Type="http://schemas.openxmlformats.org/officeDocument/2006/relationships/customXml" Target="../customXml/item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zorchak, Jane" userId="f4f02e8d-d690-4e55-9d54-2b7ed9658847" providerId="ADAL" clId="{7D90B10A-7986-4E3E-AB96-0A1E7D3A32F2}"/>
    <pc:docChg chg="undo custSel delSld modSld sldOrd">
      <pc:chgData name="Lazorchak, Jane" userId="f4f02e8d-d690-4e55-9d54-2b7ed9658847" providerId="ADAL" clId="{7D90B10A-7986-4E3E-AB96-0A1E7D3A32F2}" dt="2021-09-17T20:22:43.654" v="1107" actId="20577"/>
      <pc:docMkLst>
        <pc:docMk/>
      </pc:docMkLst>
      <pc:sldChg chg="modSp mod">
        <pc:chgData name="Lazorchak, Jane" userId="f4f02e8d-d690-4e55-9d54-2b7ed9658847" providerId="ADAL" clId="{7D90B10A-7986-4E3E-AB96-0A1E7D3A32F2}" dt="2021-09-17T01:41:47.959" v="284" actId="20577"/>
        <pc:sldMkLst>
          <pc:docMk/>
          <pc:sldMk cId="4108639837" sldId="275"/>
        </pc:sldMkLst>
        <pc:spChg chg="mod">
          <ac:chgData name="Lazorchak, Jane" userId="f4f02e8d-d690-4e55-9d54-2b7ed9658847" providerId="ADAL" clId="{7D90B10A-7986-4E3E-AB96-0A1E7D3A32F2}" dt="2021-09-17T01:41:47.959" v="284" actId="20577"/>
          <ac:spMkLst>
            <pc:docMk/>
            <pc:sldMk cId="4108639837" sldId="275"/>
            <ac:spMk id="3" creationId="{87BE5852-D2FC-470D-9FC7-69D608A48186}"/>
          </ac:spMkLst>
        </pc:spChg>
      </pc:sldChg>
      <pc:sldChg chg="modSp mod">
        <pc:chgData name="Lazorchak, Jane" userId="f4f02e8d-d690-4e55-9d54-2b7ed9658847" providerId="ADAL" clId="{7D90B10A-7986-4E3E-AB96-0A1E7D3A32F2}" dt="2021-09-17T01:51:39.695" v="902" actId="1076"/>
        <pc:sldMkLst>
          <pc:docMk/>
          <pc:sldMk cId="2006077461" sldId="301"/>
        </pc:sldMkLst>
        <pc:spChg chg="mod">
          <ac:chgData name="Lazorchak, Jane" userId="f4f02e8d-d690-4e55-9d54-2b7ed9658847" providerId="ADAL" clId="{7D90B10A-7986-4E3E-AB96-0A1E7D3A32F2}" dt="2021-09-17T01:51:39.695" v="902" actId="1076"/>
          <ac:spMkLst>
            <pc:docMk/>
            <pc:sldMk cId="2006077461" sldId="301"/>
            <ac:spMk id="3" creationId="{BB000BA5-C5DD-5F41-8D53-48F3E6485A82}"/>
          </ac:spMkLst>
        </pc:spChg>
        <pc:spChg chg="mod">
          <ac:chgData name="Lazorchak, Jane" userId="f4f02e8d-d690-4e55-9d54-2b7ed9658847" providerId="ADAL" clId="{7D90B10A-7986-4E3E-AB96-0A1E7D3A32F2}" dt="2021-09-17T01:51:35.788" v="901" actId="20577"/>
          <ac:spMkLst>
            <pc:docMk/>
            <pc:sldMk cId="2006077461" sldId="301"/>
            <ac:spMk id="7" creationId="{4B29EE88-2C46-4B2A-9B40-C646CDF965D2}"/>
          </ac:spMkLst>
        </pc:spChg>
      </pc:sldChg>
      <pc:sldChg chg="modSp mod">
        <pc:chgData name="Lazorchak, Jane" userId="f4f02e8d-d690-4e55-9d54-2b7ed9658847" providerId="ADAL" clId="{7D90B10A-7986-4E3E-AB96-0A1E7D3A32F2}" dt="2021-09-17T19:28:25.447" v="1084" actId="1076"/>
        <pc:sldMkLst>
          <pc:docMk/>
          <pc:sldMk cId="9471330" sldId="303"/>
        </pc:sldMkLst>
        <pc:spChg chg="mod">
          <ac:chgData name="Lazorchak, Jane" userId="f4f02e8d-d690-4e55-9d54-2b7ed9658847" providerId="ADAL" clId="{7D90B10A-7986-4E3E-AB96-0A1E7D3A32F2}" dt="2021-09-17T19:28:25.447" v="1084" actId="1076"/>
          <ac:spMkLst>
            <pc:docMk/>
            <pc:sldMk cId="9471330" sldId="303"/>
            <ac:spMk id="7" creationId="{4B29EE88-2C46-4B2A-9B40-C646CDF965D2}"/>
          </ac:spMkLst>
        </pc:spChg>
        <pc:spChg chg="mod">
          <ac:chgData name="Lazorchak, Jane" userId="f4f02e8d-d690-4e55-9d54-2b7ed9658847" providerId="ADAL" clId="{7D90B10A-7986-4E3E-AB96-0A1E7D3A32F2}" dt="2021-09-17T19:27:15.760" v="1011" actId="20577"/>
          <ac:spMkLst>
            <pc:docMk/>
            <pc:sldMk cId="9471330" sldId="303"/>
            <ac:spMk id="8" creationId="{2DF12831-6079-4804-8C86-F10480029F54}"/>
          </ac:spMkLst>
        </pc:spChg>
      </pc:sldChg>
      <pc:sldChg chg="del">
        <pc:chgData name="Lazorchak, Jane" userId="f4f02e8d-d690-4e55-9d54-2b7ed9658847" providerId="ADAL" clId="{7D90B10A-7986-4E3E-AB96-0A1E7D3A32F2}" dt="2021-09-17T01:53:05.581" v="903" actId="2696"/>
        <pc:sldMkLst>
          <pc:docMk/>
          <pc:sldMk cId="1734029125" sldId="304"/>
        </pc:sldMkLst>
      </pc:sldChg>
      <pc:sldChg chg="addSp modSp mod ord">
        <pc:chgData name="Lazorchak, Jane" userId="f4f02e8d-d690-4e55-9d54-2b7ed9658847" providerId="ADAL" clId="{7D90B10A-7986-4E3E-AB96-0A1E7D3A32F2}" dt="2021-09-17T20:22:43.654" v="1107" actId="20577"/>
        <pc:sldMkLst>
          <pc:docMk/>
          <pc:sldMk cId="4237889359" sldId="304"/>
        </pc:sldMkLst>
        <pc:spChg chg="add mod">
          <ac:chgData name="Lazorchak, Jane" userId="f4f02e8d-d690-4e55-9d54-2b7ed9658847" providerId="ADAL" clId="{7D90B10A-7986-4E3E-AB96-0A1E7D3A32F2}" dt="2021-09-17T02:00:23.204" v="927" actId="14100"/>
          <ac:spMkLst>
            <pc:docMk/>
            <pc:sldMk cId="4237889359" sldId="304"/>
            <ac:spMk id="2" creationId="{E8B375D0-F28F-4C90-91BB-5C61FBB29711}"/>
          </ac:spMkLst>
        </pc:spChg>
        <pc:spChg chg="mod">
          <ac:chgData name="Lazorchak, Jane" userId="f4f02e8d-d690-4e55-9d54-2b7ed9658847" providerId="ADAL" clId="{7D90B10A-7986-4E3E-AB96-0A1E7D3A32F2}" dt="2021-09-17T20:22:43.654" v="1107" actId="20577"/>
          <ac:spMkLst>
            <pc:docMk/>
            <pc:sldMk cId="4237889359" sldId="304"/>
            <ac:spMk id="5" creationId="{27AF3A62-E712-47AA-AB59-BFB3BA27F665}"/>
          </ac:spMkLst>
        </pc:spChg>
        <pc:spChg chg="mod">
          <ac:chgData name="Lazorchak, Jane" userId="f4f02e8d-d690-4e55-9d54-2b7ed9658847" providerId="ADAL" clId="{7D90B10A-7986-4E3E-AB96-0A1E7D3A32F2}" dt="2021-09-17T02:00:30.401" v="928" actId="113"/>
          <ac:spMkLst>
            <pc:docMk/>
            <pc:sldMk cId="4237889359" sldId="304"/>
            <ac:spMk id="7" creationId="{4B29EE88-2C46-4B2A-9B40-C646CDF965D2}"/>
          </ac:spMkLst>
        </pc:spChg>
      </pc:sldChg>
      <pc:sldChg chg="del">
        <pc:chgData name="Lazorchak, Jane" userId="f4f02e8d-d690-4e55-9d54-2b7ed9658847" providerId="ADAL" clId="{7D90B10A-7986-4E3E-AB96-0A1E7D3A32F2}" dt="2021-09-17T01:42:06.296" v="285" actId="2696"/>
        <pc:sldMkLst>
          <pc:docMk/>
          <pc:sldMk cId="1283330154" sldId="305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7048E-AA97-4D18-A09D-39016DCDAE17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A485C-2229-403C-9415-85425E61A2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511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FA485C-2229-403C-9415-85425E61A26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279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FA485C-2229-403C-9415-85425E61A2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244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FA485C-2229-403C-9415-85425E61A2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31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FA485C-2229-403C-9415-85425E61A26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46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FA485C-2229-403C-9415-85425E61A26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38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4B18F-A8A4-4FF2-A08F-4296AD292E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775850-F9B2-4BFB-9594-8320226EAF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011677-8994-4B60-B7EF-A47987390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BE55F-F287-42F6-817C-6FF2C0FDEBD4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AD9E0B-9023-4E3B-B59F-92474F779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01330-0850-4BF8-A571-30C5FA8A2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BD700-A11B-4CD8-B712-6DDA3DACD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2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F0469-F7B8-498D-A776-3710602B4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AB1046-0F92-49B3-BA7D-D0EC8C652C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AA834-A354-4199-BFFA-DA9D384E4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BE55F-F287-42F6-817C-6FF2C0FDEBD4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8D863A-9D7B-404C-9F6A-28F417CDA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3FF55-ECF6-4295-B293-6B4920947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BD700-A11B-4CD8-B712-6DDA3DACD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069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189A50-EE1B-41B0-8D1C-74BAC06D76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46548F-9BC0-41E8-A329-EF3B1098E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89AFB-03CA-438F-A165-9956DFE67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BE55F-F287-42F6-817C-6FF2C0FDEBD4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2D9A93-0A8E-452C-A01F-10F26301F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6A053-B821-473B-A642-05CC090DE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BD700-A11B-4CD8-B712-6DDA3DACD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68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39"/>
          <p:cNvSpPr txBox="1">
            <a:spLocks noGrp="1"/>
          </p:cNvSpPr>
          <p:nvPr>
            <p:ph type="body" idx="1"/>
          </p:nvPr>
        </p:nvSpPr>
        <p:spPr>
          <a:xfrm>
            <a:off x="3638339" y="5310000"/>
            <a:ext cx="4536000" cy="1548000"/>
          </a:xfrm>
          <a:prstGeom prst="rect">
            <a:avLst/>
          </a:prstGeom>
          <a:solidFill>
            <a:srgbClr val="D8D8D8">
              <a:alpha val="80000"/>
            </a:srgbClr>
          </a:solidFill>
          <a:ln>
            <a:noFill/>
          </a:ln>
        </p:spPr>
        <p:txBody>
          <a:bodyPr spcFirstLastPara="1" wrap="square" lIns="288000" tIns="2520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300"/>
              <a:buNone/>
              <a:defRPr sz="1300" b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000"/>
              <a:buNone/>
              <a:defRPr sz="1000">
                <a:solidFill>
                  <a:schemeClr val="lt2"/>
                </a:solidFill>
              </a:defRPr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8" name="Google Shape;278;p39"/>
          <p:cNvSpPr txBox="1">
            <a:spLocks noGrp="1"/>
          </p:cNvSpPr>
          <p:nvPr>
            <p:ph type="body" idx="2"/>
          </p:nvPr>
        </p:nvSpPr>
        <p:spPr>
          <a:xfrm>
            <a:off x="787583" y="5310000"/>
            <a:ext cx="2778470" cy="154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288000" tIns="2520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300"/>
              <a:buNone/>
              <a:defRPr sz="1300" b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000"/>
              <a:buNone/>
              <a:defRPr sz="1000">
                <a:solidFill>
                  <a:schemeClr val="lt2"/>
                </a:solidFill>
              </a:defRPr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9" name="Google Shape;279;p39"/>
          <p:cNvSpPr txBox="1">
            <a:spLocks noGrp="1"/>
          </p:cNvSpPr>
          <p:nvPr>
            <p:ph type="title"/>
          </p:nvPr>
        </p:nvSpPr>
        <p:spPr>
          <a:xfrm>
            <a:off x="680354" y="197121"/>
            <a:ext cx="1071154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0" name="Google Shape;280;p39"/>
          <p:cNvSpPr txBox="1">
            <a:spLocks noGrp="1"/>
          </p:cNvSpPr>
          <p:nvPr>
            <p:ph type="body" idx="3"/>
          </p:nvPr>
        </p:nvSpPr>
        <p:spPr>
          <a:xfrm>
            <a:off x="680354" y="1786436"/>
            <a:ext cx="10711545" cy="3306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1" name="Google Shape;281;p39"/>
          <p:cNvSpPr txBox="1">
            <a:spLocks noGrp="1"/>
          </p:cNvSpPr>
          <p:nvPr>
            <p:ph type="body" idx="4"/>
          </p:nvPr>
        </p:nvSpPr>
        <p:spPr>
          <a:xfrm>
            <a:off x="8246626" y="5310000"/>
            <a:ext cx="3103200" cy="1548000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288000" tIns="2520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300"/>
              <a:buNone/>
              <a:defRPr sz="1300" b="1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000"/>
              <a:buNone/>
              <a:defRPr sz="1000">
                <a:solidFill>
                  <a:schemeClr val="lt2"/>
                </a:solidFill>
              </a:defRPr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282" name="Google Shape;282;p39"/>
          <p:cNvCxnSpPr/>
          <p:nvPr/>
        </p:nvCxnSpPr>
        <p:spPr>
          <a:xfrm>
            <a:off x="787583" y="1181100"/>
            <a:ext cx="2880000" cy="0"/>
          </a:xfrm>
          <a:prstGeom prst="straightConnector1">
            <a:avLst/>
          </a:prstGeom>
          <a:noFill/>
          <a:ln w="3810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1993666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A63DB-4B1C-4369-8B32-1CECA1388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A684A7-217A-4D0B-ACD4-57EE13982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E7052-A607-4127-99D0-853487F2F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BE55F-F287-42F6-817C-6FF2C0FDEBD4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112E6-EEA5-485D-8192-48EF5203F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B6857E-1436-49CD-BE1F-49D55DDF6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BD700-A11B-4CD8-B712-6DDA3DACD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05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8812A-B759-4F7E-BAAD-970D558EB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33C720-F992-4535-97E4-CAB8222D46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28B5A-6B99-4F7C-898C-755100FCA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BE55F-F287-42F6-817C-6FF2C0FDEBD4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F14C0-DC6F-433C-A014-EBD0E1EB5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51F9B-AEC5-4D12-825A-A93AFB3C6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BD700-A11B-4CD8-B712-6DDA3DACD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65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52AF0-10B7-43D4-AF05-BCA01779E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DFFDF-E759-46E1-BE6D-2C0B244A2B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F039C7-8877-458F-A7A3-2CD713F470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DEB1D9-BB24-45F7-8931-5E829354A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BE55F-F287-42F6-817C-6FF2C0FDEBD4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DBD997-D0A8-4429-BDE3-BDA95E577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82BCE8-A19E-4472-B561-028749324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BD700-A11B-4CD8-B712-6DDA3DACD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434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3D068-AB55-4DCE-98E3-AD99C500C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B0FAF9-477C-4DFC-A3FC-451EA1A699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71798F-5FE8-402D-9D46-08AF8945C6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A2DCE0-557F-456A-909D-8C9D4967BF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21C1AF-B152-4A9C-8326-97B16C2E6D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93E25F-D29A-44D7-8E2F-F69E1087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BE55F-F287-42F6-817C-6FF2C0FDEBD4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6D47FB-F651-4AC9-9CC9-5C0A82339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A0C96D-74CA-4B94-AC8A-495709D83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BD700-A11B-4CD8-B712-6DDA3DACD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79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35920-38C0-4D07-BFA8-C613A750C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2F5B21-EAAE-43C2-92BA-DD1B10FCF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BE55F-F287-42F6-817C-6FF2C0FDEBD4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9112AC-6D41-477E-ADAC-F9C4F8A37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22EEC9-4866-432B-B28C-8FD3247A4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BD700-A11B-4CD8-B712-6DDA3DACD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24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973CA4-4ADA-4E34-9C2C-5ABDFE736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BE55F-F287-42F6-817C-6FF2C0FDEBD4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A1B02C-E88F-4D20-985E-7AF979943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DE5E1C-9A6F-4BCE-820D-410B4CE68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BD700-A11B-4CD8-B712-6DDA3DACD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16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6D244-43AB-437E-8F24-14058BF1F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9FBC0-DBBC-465D-9CBD-2CFF16A62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DCDF25-E9E0-45AA-903D-E78DC82042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8400AB-EC54-4DCA-8696-55D80FA95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BE55F-F287-42F6-817C-6FF2C0FDEBD4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8F8D2D-FE72-4B05-976E-6A8FA3F25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68DB3-ADB8-4DDE-A772-4471913F2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BD700-A11B-4CD8-B712-6DDA3DACD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328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0965D-4EF1-4352-B543-DE309FB22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E3679D-6D62-4DB7-B4F0-D97D9FCAF5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202B2C-29DC-4A13-B408-4C9A04F285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D401D5-39F5-4326-9F1F-49BC3D13F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BE55F-F287-42F6-817C-6FF2C0FDEBD4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DE8FB3-E1BF-453B-9BF5-8D5C509F4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E7A184-D9C3-4639-97D0-B363FD604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BD700-A11B-4CD8-B712-6DDA3DACD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512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4BA3F1-9B5C-4E3C-9DB9-2435C568B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72EF10-B7E6-4753-9D49-F60D9F55F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72E11C-5E78-4662-A574-CAD72FFAB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BE55F-F287-42F6-817C-6FF2C0FDEBD4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EB32F9-3A77-4717-A1D4-225E871553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D3EF24-5B5D-44F5-959D-A55C3686F6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BD700-A11B-4CD8-B712-6DDA3DACD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188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1101;p94">
            <a:extLst>
              <a:ext uri="{FF2B5EF4-FFF2-40B4-BE49-F238E27FC236}">
                <a16:creationId xmlns:a16="http://schemas.microsoft.com/office/drawing/2014/main" id="{054B267E-136B-42EC-96FA-FEEF6163876C}"/>
              </a:ext>
            </a:extLst>
          </p:cNvPr>
          <p:cNvSpPr/>
          <p:nvPr/>
        </p:nvSpPr>
        <p:spPr>
          <a:xfrm>
            <a:off x="0" y="0"/>
            <a:ext cx="12192000" cy="15610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" name="Picture 3" descr="Chart, pie chart&#10;&#10;Description automatically generated">
            <a:extLst>
              <a:ext uri="{FF2B5EF4-FFF2-40B4-BE49-F238E27FC236}">
                <a16:creationId xmlns:a16="http://schemas.microsoft.com/office/drawing/2014/main" id="{78DA53B1-CEF8-4DA1-9248-013F3A18BD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782" y="1632719"/>
            <a:ext cx="7535494" cy="50696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B19ECF2-031D-4693-B4AC-78E8F8D170DD}"/>
              </a:ext>
            </a:extLst>
          </p:cNvPr>
          <p:cNvSpPr txBox="1"/>
          <p:nvPr/>
        </p:nvSpPr>
        <p:spPr>
          <a:xfrm rot="18446850">
            <a:off x="1059138" y="2636114"/>
            <a:ext cx="17128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Justice and Equity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4178275-EC73-4B41-815D-78882F2BDF0F}"/>
              </a:ext>
            </a:extLst>
          </p:cNvPr>
          <p:cNvSpPr txBox="1"/>
          <p:nvPr/>
        </p:nvSpPr>
        <p:spPr>
          <a:xfrm rot="2715461">
            <a:off x="2931603" y="2717839"/>
            <a:ext cx="1693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Co-Benefits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8D3FA0D-2EA3-4585-9C50-8427FB476B6A}"/>
              </a:ext>
            </a:extLst>
          </p:cNvPr>
          <p:cNvSpPr txBox="1"/>
          <p:nvPr/>
        </p:nvSpPr>
        <p:spPr>
          <a:xfrm rot="4021306">
            <a:off x="599831" y="4211341"/>
            <a:ext cx="14630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Technical Feasibility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6036BFD-3FF2-42FF-A761-573E066D1081}"/>
              </a:ext>
            </a:extLst>
          </p:cNvPr>
          <p:cNvSpPr txBox="1"/>
          <p:nvPr/>
        </p:nvSpPr>
        <p:spPr>
          <a:xfrm rot="17254705">
            <a:off x="3326949" y="4087116"/>
            <a:ext cx="1922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Cost Effectiveness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EEFD6F1-0D5A-4442-A20A-7BED1F45C26C}"/>
              </a:ext>
            </a:extLst>
          </p:cNvPr>
          <p:cNvSpPr txBox="1"/>
          <p:nvPr/>
        </p:nvSpPr>
        <p:spPr>
          <a:xfrm>
            <a:off x="-571500" y="95538"/>
            <a:ext cx="13334999" cy="15696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800" b="1">
                <a:solidFill>
                  <a:schemeClr val="tx2"/>
                </a:solidFill>
                <a:latin typeface="+mj-lt"/>
              </a:rPr>
              <a:t>Prioritization Supported by the </a:t>
            </a:r>
          </a:p>
          <a:p>
            <a:pPr algn="ctr"/>
            <a:r>
              <a:rPr lang="en-US" sz="4800" b="1">
                <a:solidFill>
                  <a:schemeClr val="tx2"/>
                </a:solidFill>
                <a:latin typeface="+mj-lt"/>
              </a:rPr>
              <a:t>Foundational Criteria in the GWSA</a:t>
            </a:r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52FF2846-0742-452D-9B56-A5E7FFAD01CF}"/>
              </a:ext>
            </a:extLst>
          </p:cNvPr>
          <p:cNvSpPr/>
          <p:nvPr/>
        </p:nvSpPr>
        <p:spPr>
          <a:xfrm>
            <a:off x="5517402" y="3489385"/>
            <a:ext cx="1992152" cy="6463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2D615ED-B2E4-436F-AEC1-46F156305351}"/>
              </a:ext>
            </a:extLst>
          </p:cNvPr>
          <p:cNvSpPr txBox="1"/>
          <p:nvPr/>
        </p:nvSpPr>
        <p:spPr>
          <a:xfrm>
            <a:off x="1770136" y="4984940"/>
            <a:ext cx="212347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/>
              <a:t>Impact -</a:t>
            </a:r>
          </a:p>
          <a:p>
            <a:pPr algn="ctr"/>
            <a:r>
              <a:rPr lang="en-US" sz="2000"/>
              <a:t>Progress towards the GWSA requirements/ goals</a:t>
            </a:r>
          </a:p>
        </p:txBody>
      </p:sp>
      <p:sp>
        <p:nvSpPr>
          <p:cNvPr id="3" name="Cloud 2">
            <a:extLst>
              <a:ext uri="{FF2B5EF4-FFF2-40B4-BE49-F238E27FC236}">
                <a16:creationId xmlns:a16="http://schemas.microsoft.com/office/drawing/2014/main" id="{E747F387-18E9-4E67-8BD0-BB21276D2B42}"/>
              </a:ext>
            </a:extLst>
          </p:cNvPr>
          <p:cNvSpPr/>
          <p:nvPr/>
        </p:nvSpPr>
        <p:spPr>
          <a:xfrm>
            <a:off x="7407953" y="1898147"/>
            <a:ext cx="2991354" cy="2127067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loud 30">
            <a:extLst>
              <a:ext uri="{FF2B5EF4-FFF2-40B4-BE49-F238E27FC236}">
                <a16:creationId xmlns:a16="http://schemas.microsoft.com/office/drawing/2014/main" id="{0C1E7E21-5CBC-482C-98C8-764810019232}"/>
              </a:ext>
            </a:extLst>
          </p:cNvPr>
          <p:cNvSpPr/>
          <p:nvPr/>
        </p:nvSpPr>
        <p:spPr>
          <a:xfrm>
            <a:off x="7328866" y="3610179"/>
            <a:ext cx="2991354" cy="2158342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loud 31">
            <a:extLst>
              <a:ext uri="{FF2B5EF4-FFF2-40B4-BE49-F238E27FC236}">
                <a16:creationId xmlns:a16="http://schemas.microsoft.com/office/drawing/2014/main" id="{F012691E-56B7-4816-830C-C03B030E45E4}"/>
              </a:ext>
            </a:extLst>
          </p:cNvPr>
          <p:cNvSpPr/>
          <p:nvPr/>
        </p:nvSpPr>
        <p:spPr>
          <a:xfrm>
            <a:off x="9231085" y="2815187"/>
            <a:ext cx="2991354" cy="2016321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D560BF7-6762-4AD6-9F3C-13773A072465}"/>
              </a:ext>
            </a:extLst>
          </p:cNvPr>
          <p:cNvGrpSpPr/>
          <p:nvPr/>
        </p:nvGrpSpPr>
        <p:grpSpPr>
          <a:xfrm>
            <a:off x="7603486" y="2324612"/>
            <a:ext cx="2325335" cy="2830006"/>
            <a:chOff x="7901196" y="2336002"/>
            <a:chExt cx="2325335" cy="2830006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9556969-73AB-4108-80E1-7E25A4A97652}"/>
                </a:ext>
              </a:extLst>
            </p:cNvPr>
            <p:cNvSpPr txBox="1"/>
            <p:nvPr/>
          </p:nvSpPr>
          <p:spPr>
            <a:xfrm>
              <a:off x="8011878" y="2336002"/>
              <a:ext cx="2214653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/>
                <a:t>Resilience and Adaptation Strategies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FD14F7D0-FDC7-48E5-B3A1-353CD28E8069}"/>
                </a:ext>
              </a:extLst>
            </p:cNvPr>
            <p:cNvSpPr txBox="1"/>
            <p:nvPr/>
          </p:nvSpPr>
          <p:spPr>
            <a:xfrm>
              <a:off x="7901196" y="4335011"/>
              <a:ext cx="221465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/>
                <a:t>Sequestration Strategies</a:t>
              </a:r>
            </a:p>
          </p:txBody>
        </p: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59225290-2050-4D51-81E3-E640ED06E75A}"/>
              </a:ext>
            </a:extLst>
          </p:cNvPr>
          <p:cNvSpPr txBox="1"/>
          <p:nvPr/>
        </p:nvSpPr>
        <p:spPr>
          <a:xfrm>
            <a:off x="9380507" y="3361518"/>
            <a:ext cx="28527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Mitigation Strategies</a:t>
            </a:r>
          </a:p>
          <a:p>
            <a:pPr algn="ctr"/>
            <a:r>
              <a:rPr lang="en-US" sz="2400"/>
              <a:t>(emissions reduction)</a:t>
            </a:r>
          </a:p>
        </p:txBody>
      </p:sp>
    </p:spTree>
    <p:extLst>
      <p:ext uri="{BB962C8B-B14F-4D97-AF65-F5344CB8AC3E}">
        <p14:creationId xmlns:p14="http://schemas.microsoft.com/office/powerpoint/2010/main" val="1895242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1101;p94">
            <a:extLst>
              <a:ext uri="{FF2B5EF4-FFF2-40B4-BE49-F238E27FC236}">
                <a16:creationId xmlns:a16="http://schemas.microsoft.com/office/drawing/2014/main" id="{578A98D6-04AC-4B6F-A0F3-E9C592DA7CC7}"/>
              </a:ext>
            </a:extLst>
          </p:cNvPr>
          <p:cNvSpPr/>
          <p:nvPr/>
        </p:nvSpPr>
        <p:spPr>
          <a:xfrm>
            <a:off x="0" y="-1"/>
            <a:ext cx="12192000" cy="18801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2E22C0-BA14-4CBC-8E76-4C2259659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14371"/>
            <a:ext cx="12192000" cy="134952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>
                <a:solidFill>
                  <a:schemeClr val="tx2"/>
                </a:solidFill>
              </a:rPr>
              <a:t>Pathways	   Strategies	       Actions</a:t>
            </a:r>
            <a:br>
              <a:rPr lang="en-US" b="1">
                <a:solidFill>
                  <a:schemeClr val="tx2"/>
                </a:solidFill>
              </a:rPr>
            </a:br>
            <a:r>
              <a:rPr lang="en-US" sz="2900" b="1" i="1">
                <a:solidFill>
                  <a:schemeClr val="tx2"/>
                </a:solidFill>
              </a:rPr>
              <a:t>Cross-Sector Mitigation, Agriculture and Ecosystems and Rural Resilience and Adaptation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E5852-D2FC-470D-9FC7-69D608A48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5732" y="1920663"/>
            <a:ext cx="10515600" cy="7259815"/>
          </a:xfrm>
        </p:spPr>
        <p:txBody>
          <a:bodyPr>
            <a:normAutofit/>
          </a:bodyPr>
          <a:lstStyle/>
          <a:p>
            <a:r>
              <a:rPr lang="en-US" b="1" dirty="0">
                <a:latin typeface="+mj-lt"/>
              </a:rPr>
              <a:t>Pathways and Strategies </a:t>
            </a:r>
          </a:p>
          <a:p>
            <a:pPr lvl="1"/>
            <a:r>
              <a:rPr lang="en-US" dirty="0">
                <a:latin typeface="+mj-lt"/>
              </a:rPr>
              <a:t>Council got a sneak peek in July </a:t>
            </a:r>
          </a:p>
          <a:p>
            <a:pPr lvl="1"/>
            <a:r>
              <a:rPr lang="en-US" dirty="0">
                <a:latin typeface="+mj-lt"/>
              </a:rPr>
              <a:t>All will be included in Initial CAP</a:t>
            </a:r>
          </a:p>
          <a:p>
            <a:pPr lvl="1"/>
            <a:r>
              <a:rPr lang="en-US" dirty="0">
                <a:latin typeface="+mj-lt"/>
              </a:rPr>
              <a:t>Less is more recognizing that we must meet statutory obligations</a:t>
            </a:r>
          </a:p>
          <a:p>
            <a:pPr lvl="1"/>
            <a:r>
              <a:rPr lang="en-US" dirty="0">
                <a:latin typeface="+mj-lt"/>
              </a:rPr>
              <a:t>Discussion over best language here – Is goals better?</a:t>
            </a:r>
          </a:p>
          <a:p>
            <a:r>
              <a:rPr lang="en-US" b="1" dirty="0">
                <a:latin typeface="+mj-lt"/>
              </a:rPr>
              <a:t>Actions</a:t>
            </a:r>
            <a:r>
              <a:rPr lang="en-US" dirty="0">
                <a:latin typeface="+mj-lt"/>
              </a:rPr>
              <a:t> are the “operational” tasks that are needed to implement the pathways and strategies. Actions may be written around existing, or propose new, policies, programs, projects, initiatives, plans, etc.</a:t>
            </a:r>
          </a:p>
          <a:p>
            <a:pPr lvl="1"/>
            <a:r>
              <a:rPr lang="en-US" dirty="0">
                <a:latin typeface="+mj-lt"/>
              </a:rPr>
              <a:t>Prioritization will happen for all actions using a step-wise approach</a:t>
            </a:r>
          </a:p>
          <a:p>
            <a:pPr lvl="1"/>
            <a:r>
              <a:rPr lang="en-US" dirty="0">
                <a:latin typeface="+mj-lt"/>
              </a:rPr>
              <a:t>Synthesis of impact, feasibility, cost-effectiveness (?) and co-benefits (?) will direct high priority actions to implement first</a:t>
            </a:r>
          </a:p>
          <a:p>
            <a:pPr lvl="1"/>
            <a:r>
              <a:rPr lang="en-US" dirty="0">
                <a:latin typeface="+mj-lt"/>
              </a:rPr>
              <a:t>These prioritized actions will be priority for equity screening</a:t>
            </a:r>
          </a:p>
          <a:p>
            <a:pPr lvl="1"/>
            <a:endParaRPr lang="en-US" b="1" dirty="0">
              <a:latin typeface="+mj-lt"/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F95114BF-3F08-4B2A-BAE1-BF97260ECD6F}"/>
              </a:ext>
            </a:extLst>
          </p:cNvPr>
          <p:cNvSpPr/>
          <p:nvPr/>
        </p:nvSpPr>
        <p:spPr>
          <a:xfrm>
            <a:off x="4279539" y="915987"/>
            <a:ext cx="821933" cy="4006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3659188-0379-45CA-A503-91F122D7D3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3836" y="877729"/>
            <a:ext cx="821933" cy="43895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5485607-52D6-499E-9F4B-CEE76B6C239E}"/>
              </a:ext>
            </a:extLst>
          </p:cNvPr>
          <p:cNvSpPr txBox="1">
            <a:spLocks/>
          </p:cNvSpPr>
          <p:nvPr/>
        </p:nvSpPr>
        <p:spPr>
          <a:xfrm>
            <a:off x="-92468" y="-40493"/>
            <a:ext cx="12192000" cy="13495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>
                <a:solidFill>
                  <a:schemeClr val="tx2"/>
                </a:solidFill>
              </a:rPr>
              <a:t>Framework for Climate Action Plan</a:t>
            </a:r>
            <a:br>
              <a:rPr lang="en-US" b="1">
                <a:solidFill>
                  <a:schemeClr val="tx2"/>
                </a:solidFill>
              </a:rPr>
            </a:br>
            <a:endParaRPr lang="en-US" sz="2900" b="1" i="1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639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101;p94">
            <a:extLst>
              <a:ext uri="{FF2B5EF4-FFF2-40B4-BE49-F238E27FC236}">
                <a16:creationId xmlns:a16="http://schemas.microsoft.com/office/drawing/2014/main" id="{7C71F3DB-27E5-4536-9E76-E5DFC4580691}"/>
              </a:ext>
            </a:extLst>
          </p:cNvPr>
          <p:cNvSpPr/>
          <p:nvPr/>
        </p:nvSpPr>
        <p:spPr>
          <a:xfrm>
            <a:off x="0" y="-124470"/>
            <a:ext cx="12192000" cy="120440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AF3A62-E712-47AA-AB59-BFB3BA27F665}"/>
              </a:ext>
            </a:extLst>
          </p:cNvPr>
          <p:cNvSpPr txBox="1"/>
          <p:nvPr/>
        </p:nvSpPr>
        <p:spPr>
          <a:xfrm>
            <a:off x="0" y="124469"/>
            <a:ext cx="1200150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800" b="1">
                <a:solidFill>
                  <a:schemeClr val="tx2"/>
                </a:solidFill>
                <a:latin typeface="+mj-lt"/>
              </a:rPr>
              <a:t>Using the Foundational Criteria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B29EE88-2C46-4B2A-9B40-C646CDF96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139" y="1300294"/>
            <a:ext cx="9715973" cy="543323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A suggested process for incorporating foundational criteria into analysis and prioritization: </a:t>
            </a:r>
            <a:endParaRPr lang="en-US" sz="2000" dirty="0"/>
          </a:p>
          <a:p>
            <a:pPr marL="1371600" lvl="2" indent="-457200">
              <a:buFont typeface="+mj-lt"/>
              <a:buAutoNum type="arabicPeriod"/>
            </a:pPr>
            <a:r>
              <a:rPr lang="en-US" sz="1800" b="1" dirty="0"/>
              <a:t>Consolidate</a:t>
            </a:r>
            <a:r>
              <a:rPr lang="en-US" sz="1800" dirty="0"/>
              <a:t> pathways, strategies and actions (use expert judgement to combine ideas etc.)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b="1" dirty="0"/>
              <a:t>Focus </a:t>
            </a:r>
            <a:r>
              <a:rPr lang="en-US" sz="1800" dirty="0"/>
              <a:t>your analysis of the first four Foundational Criteria (Impact, Feasibility, Cost-Effectiveness and Co-Benefits) to determine priority actions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b="1" dirty="0"/>
              <a:t>Apply the scoring rubric </a:t>
            </a:r>
            <a:r>
              <a:rPr lang="en-US" sz="1800" dirty="0"/>
              <a:t>on the high priority actions with support of consultant.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1800" b="1" dirty="0"/>
              <a:t>Show your work – </a:t>
            </a:r>
            <a:r>
              <a:rPr lang="en-US" sz="1800" dirty="0"/>
              <a:t>use a transparent process to evaluate strategies/actions against the criteria;</a:t>
            </a:r>
          </a:p>
          <a:p>
            <a:pPr marL="1885950" lvl="3" indent="-514350">
              <a:buFont typeface="+mj-lt"/>
              <a:buAutoNum type="romanLcPeriod"/>
            </a:pPr>
            <a:r>
              <a:rPr lang="en-US" dirty="0"/>
              <a:t>Use expert judgement – cite data when possible – to judge each action against each criteria (most will use a high, medium, low ranking)</a:t>
            </a:r>
          </a:p>
          <a:p>
            <a:pPr marL="1885950" lvl="3" indent="-514350">
              <a:buFont typeface="+mj-lt"/>
              <a:buAutoNum type="romanLcPeriod"/>
            </a:pPr>
            <a:r>
              <a:rPr lang="en-US" dirty="0"/>
              <a:t>Use this analysis to highlight which actions implementers should focus on – this is your prioritization tool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sz="1800" b="1" dirty="0"/>
              <a:t>Present</a:t>
            </a:r>
            <a:r>
              <a:rPr lang="en-US" sz="1800" dirty="0"/>
              <a:t> your analysis by action</a:t>
            </a:r>
          </a:p>
          <a:p>
            <a:pPr marL="1885950" lvl="3" indent="-514350">
              <a:buFont typeface="+mj-lt"/>
              <a:buAutoNum type="romanLcPeriod"/>
            </a:pPr>
            <a:r>
              <a:rPr lang="en-US" dirty="0"/>
              <a:t>Speak to each action that is a HIGH priority as to how it addresses the five </a:t>
            </a:r>
            <a:r>
              <a:rPr lang="en-US" sz="1800" dirty="0"/>
              <a:t>Foundational </a:t>
            </a:r>
            <a:r>
              <a:rPr lang="en-US" dirty="0"/>
              <a:t>Criteria.</a:t>
            </a:r>
          </a:p>
          <a:p>
            <a:pPr marL="1885950" lvl="3" indent="-514350">
              <a:buFont typeface="+mj-lt"/>
              <a:buAutoNum type="romanLcPeriod"/>
            </a:pPr>
            <a:r>
              <a:rPr lang="en-US" dirty="0"/>
              <a:t>Refine  MED and LOW priority actions based on a timeline, assuming they should be carried forward for future consideration. </a:t>
            </a:r>
            <a:endParaRPr lang="en-US" sz="19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DF12831-6079-4804-8C86-F10480029F54}"/>
              </a:ext>
            </a:extLst>
          </p:cNvPr>
          <p:cNvSpPr txBox="1">
            <a:spLocks/>
          </p:cNvSpPr>
          <p:nvPr/>
        </p:nvSpPr>
        <p:spPr>
          <a:xfrm>
            <a:off x="367284" y="3251511"/>
            <a:ext cx="11457432" cy="43159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000BA5-C5DD-5F41-8D53-48F3E6485A82}"/>
              </a:ext>
            </a:extLst>
          </p:cNvPr>
          <p:cNvSpPr txBox="1"/>
          <p:nvPr/>
        </p:nvSpPr>
        <p:spPr>
          <a:xfrm>
            <a:off x="9772164" y="1992500"/>
            <a:ext cx="2229336" cy="313932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Once actions are prioritized, consider further break down of actions by buckets such as: legislative change; rule making/policy change; and individual actions by every-day Vermonters</a:t>
            </a:r>
          </a:p>
        </p:txBody>
      </p:sp>
    </p:spTree>
    <p:extLst>
      <p:ext uri="{BB962C8B-B14F-4D97-AF65-F5344CB8AC3E}">
        <p14:creationId xmlns:p14="http://schemas.microsoft.com/office/powerpoint/2010/main" val="2006077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101;p94">
            <a:extLst>
              <a:ext uri="{FF2B5EF4-FFF2-40B4-BE49-F238E27FC236}">
                <a16:creationId xmlns:a16="http://schemas.microsoft.com/office/drawing/2014/main" id="{7C71F3DB-27E5-4536-9E76-E5DFC4580691}"/>
              </a:ext>
            </a:extLst>
          </p:cNvPr>
          <p:cNvSpPr/>
          <p:nvPr/>
        </p:nvSpPr>
        <p:spPr>
          <a:xfrm>
            <a:off x="0" y="0"/>
            <a:ext cx="12192000" cy="10799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AF3A62-E712-47AA-AB59-BFB3BA27F665}"/>
              </a:ext>
            </a:extLst>
          </p:cNvPr>
          <p:cNvSpPr txBox="1"/>
          <p:nvPr/>
        </p:nvSpPr>
        <p:spPr>
          <a:xfrm>
            <a:off x="1251380" y="248939"/>
            <a:ext cx="972594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800" b="1">
                <a:solidFill>
                  <a:schemeClr val="tx2"/>
                </a:solidFill>
                <a:latin typeface="+mj-lt"/>
              </a:rPr>
              <a:t>Definitions for Discussion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B29EE88-2C46-4B2A-9B40-C646CDF96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689462" y="1627773"/>
            <a:ext cx="12802694" cy="5630919"/>
          </a:xfrm>
        </p:spPr>
        <p:txBody>
          <a:bodyPr>
            <a:noAutofit/>
          </a:bodyPr>
          <a:lstStyle/>
          <a:p>
            <a:pPr marL="914400" lvl="2" indent="0">
              <a:lnSpc>
                <a:spcPct val="100000"/>
              </a:lnSpc>
              <a:buNone/>
            </a:pPr>
            <a:r>
              <a:rPr lang="en-US" b="1" dirty="0"/>
              <a:t>Impact - Progress towards GWSA Requirements/Goals</a:t>
            </a:r>
          </a:p>
          <a:p>
            <a:pPr marL="914400" lvl="2" indent="0">
              <a:lnSpc>
                <a:spcPct val="100000"/>
              </a:lnSpc>
              <a:buNone/>
            </a:pPr>
            <a:r>
              <a:rPr lang="en-US" dirty="0"/>
              <a:t>Consideration of actions’ contribution to achieving 2025, 2030 and 2050 emission reduction requirements and/or resiliency, adaptation and sequestration goals (High, Medium, Low)</a:t>
            </a:r>
          </a:p>
          <a:p>
            <a:pPr marL="914400" lvl="2" indent="0">
              <a:lnSpc>
                <a:spcPct val="100000"/>
              </a:lnSpc>
              <a:buNone/>
            </a:pPr>
            <a:r>
              <a:rPr lang="en-US" b="1" dirty="0"/>
              <a:t>Equity</a:t>
            </a:r>
          </a:p>
          <a:p>
            <a:pPr marL="914400" lvl="2" indent="0">
              <a:lnSpc>
                <a:spcPct val="100000"/>
              </a:lnSpc>
              <a:buNone/>
            </a:pPr>
            <a:r>
              <a:rPr lang="en-US" dirty="0"/>
              <a:t>Application of scoring rubric (relative score – i.e., how score compares against scores of other actions)</a:t>
            </a:r>
          </a:p>
          <a:p>
            <a:pPr marL="914400" lvl="2" indent="0">
              <a:lnSpc>
                <a:spcPct val="100000"/>
              </a:lnSpc>
              <a:buNone/>
            </a:pPr>
            <a:r>
              <a:rPr lang="en-US" b="1" dirty="0"/>
              <a:t>Technical Feasibility</a:t>
            </a:r>
          </a:p>
          <a:p>
            <a:pPr marL="914400" lvl="2" indent="0">
              <a:lnSpc>
                <a:spcPct val="100000"/>
              </a:lnSpc>
              <a:buNone/>
            </a:pPr>
            <a:r>
              <a:rPr lang="en-US" dirty="0"/>
              <a:t>Definition being finalized by Science and Data based </a:t>
            </a:r>
          </a:p>
          <a:p>
            <a:pPr marL="914400" lvl="2" indent="0">
              <a:lnSpc>
                <a:spcPct val="100000"/>
              </a:lnSpc>
              <a:buNone/>
            </a:pPr>
            <a:r>
              <a:rPr lang="en-US" b="1" dirty="0"/>
              <a:t>Cost-Effectiveness</a:t>
            </a:r>
          </a:p>
          <a:p>
            <a:pPr marL="914400" lvl="2" indent="0">
              <a:lnSpc>
                <a:spcPct val="100000"/>
              </a:lnSpc>
              <a:buNone/>
            </a:pPr>
            <a:r>
              <a:rPr lang="en-US" dirty="0"/>
              <a:t>Definition being finalized by Science and Data</a:t>
            </a:r>
          </a:p>
          <a:p>
            <a:pPr marL="914400" lvl="2" indent="0">
              <a:lnSpc>
                <a:spcPct val="100000"/>
              </a:lnSpc>
              <a:buNone/>
            </a:pPr>
            <a:r>
              <a:rPr lang="en-US" b="1" dirty="0"/>
              <a:t>Co-Benefits</a:t>
            </a:r>
          </a:p>
          <a:p>
            <a:pPr marL="914400" lvl="2" indent="0">
              <a:lnSpc>
                <a:spcPct val="100000"/>
              </a:lnSpc>
              <a:buNone/>
            </a:pPr>
            <a:r>
              <a:rPr lang="en-US" dirty="0"/>
              <a:t>Action meets multiple goals for emission reductions, sequestration, resilience and adaptation (High, Medium, Low)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	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DF12831-6079-4804-8C86-F10480029F54}"/>
              </a:ext>
            </a:extLst>
          </p:cNvPr>
          <p:cNvSpPr txBox="1">
            <a:spLocks/>
          </p:cNvSpPr>
          <p:nvPr/>
        </p:nvSpPr>
        <p:spPr>
          <a:xfrm>
            <a:off x="367284" y="3251511"/>
            <a:ext cx="11457432" cy="43159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71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101;p94">
            <a:extLst>
              <a:ext uri="{FF2B5EF4-FFF2-40B4-BE49-F238E27FC236}">
                <a16:creationId xmlns:a16="http://schemas.microsoft.com/office/drawing/2014/main" id="{7C71F3DB-27E5-4536-9E76-E5DFC4580691}"/>
              </a:ext>
            </a:extLst>
          </p:cNvPr>
          <p:cNvSpPr/>
          <p:nvPr/>
        </p:nvSpPr>
        <p:spPr>
          <a:xfrm>
            <a:off x="0" y="0"/>
            <a:ext cx="12192000" cy="10799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AF3A62-E712-47AA-AB59-BFB3BA27F665}"/>
              </a:ext>
            </a:extLst>
          </p:cNvPr>
          <p:cNvSpPr txBox="1"/>
          <p:nvPr/>
        </p:nvSpPr>
        <p:spPr>
          <a:xfrm>
            <a:off x="1251380" y="248939"/>
            <a:ext cx="9725940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800" b="1" dirty="0">
                <a:solidFill>
                  <a:schemeClr val="tx2"/>
                </a:solidFill>
                <a:latin typeface="+mj-lt"/>
              </a:rPr>
              <a:t>Discussion </a:t>
            </a:r>
            <a:r>
              <a:rPr lang="en-US" sz="4800" b="1">
                <a:solidFill>
                  <a:schemeClr val="tx2"/>
                </a:solidFill>
                <a:latin typeface="+mj-lt"/>
              </a:rPr>
              <a:t>on Impact</a:t>
            </a:r>
            <a:endParaRPr lang="en-US" sz="48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B29EE88-2C46-4B2A-9B40-C646CDF96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554806" y="1165437"/>
            <a:ext cx="12746805" cy="1351732"/>
          </a:xfrm>
        </p:spPr>
        <p:txBody>
          <a:bodyPr>
            <a:noAutofit/>
          </a:bodyPr>
          <a:lstStyle/>
          <a:p>
            <a:pPr marL="914400" lvl="2" indent="0">
              <a:lnSpc>
                <a:spcPct val="100000"/>
              </a:lnSpc>
              <a:buNone/>
            </a:pPr>
            <a:r>
              <a:rPr lang="en-US" b="1" dirty="0"/>
              <a:t>Impact - Progress towards GWSA Requirements/Goals</a:t>
            </a:r>
          </a:p>
          <a:p>
            <a:pPr marL="914400" lvl="2" indent="0">
              <a:lnSpc>
                <a:spcPct val="100000"/>
              </a:lnSpc>
              <a:buNone/>
            </a:pPr>
            <a:r>
              <a:rPr lang="en-US" b="1" dirty="0"/>
              <a:t>Consideration of actions’ contribution to achieving 2025, 2030 and 2050 emission reduction requirements and/or resiliency, adaptation and sequestration goals (High, Medium, Low)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	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0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DF12831-6079-4804-8C86-F10480029F54}"/>
              </a:ext>
            </a:extLst>
          </p:cNvPr>
          <p:cNvSpPr txBox="1">
            <a:spLocks/>
          </p:cNvSpPr>
          <p:nvPr/>
        </p:nvSpPr>
        <p:spPr>
          <a:xfrm>
            <a:off x="367284" y="3251511"/>
            <a:ext cx="11457432" cy="43159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B375D0-F28F-4C90-91BB-5C61FBB29711}"/>
              </a:ext>
            </a:extLst>
          </p:cNvPr>
          <p:cNvSpPr txBox="1"/>
          <p:nvPr/>
        </p:nvSpPr>
        <p:spPr>
          <a:xfrm>
            <a:off x="367284" y="2383606"/>
            <a:ext cx="1165348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High impact = significant benefit to: the environment (built and/or natural?) OR people/vulnerable populations OR risk reduction OR the economy</a:t>
            </a: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Medium = moderate benefit to: the environment (built and/or natural?) OR people/vulnerable populations OR risk reduction OR the economy</a:t>
            </a: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Low = minor benefit to: the environment (built and/or natural?) OR people/vulnerable populations OR risk reduction OR the economy</a:t>
            </a:r>
          </a:p>
          <a:p>
            <a:pPr marL="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OR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High impact = positive benefit at the landscape (or regional) level to: environment, people/vulnerable populations, risk reduction, economy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Medium impact = positive benefit at the community (or municipal) level to: environment, people/vulnerable populations, risk reduction, economy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Low impact = positive benefit at the individual (or household) level to: environment, people/vulnerable populations, risk reduction, economy</a:t>
            </a:r>
          </a:p>
          <a:p>
            <a:pPr marR="0" lvl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7889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b14cf53-5dfd-40b2-a6c0-772a9a24c77d">
      <UserInfo>
        <DisplayName>Lazorchak, Jane</DisplayName>
        <AccountId>3297</AccountId>
        <AccountType/>
      </UserInfo>
    </SharedWithUsers>
    <Subcommittee_x0020_or_x0020_Climate_x0020_Council xmlns="9a4e92bc-da32-48c0-ad27-bd0e0a64a5d1">Climate Council</Subcommittee_x0020_or_x0020_Climate_x0020_Council>
    <Categories0 xmlns="9a4e92bc-da32-48c0-ad27-bd0e0a64a5d1">Presentations</Categories0>
    <_dlc_DocId xmlns="6b8c8877-4f2b-4684-9e8f-d93efdb3ce36">XZ5MDUCQQUAD-1681286903-43</_dlc_DocId>
    <_dlc_DocIdUrl xmlns="6b8c8877-4f2b-4684-9e8f-d93efdb3ce36">
      <Url>https://outside.vermont.gov/agency/anr/climatecouncil/_layouts/15/DocIdRedir.aspx?ID=XZ5MDUCQQUAD-1681286903-43</Url>
      <Description>XZ5MDUCQQUAD-1681286903-43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9313593F61B44F878187E7FE8D2D5E" ma:contentTypeVersion="3" ma:contentTypeDescription="Create a new document." ma:contentTypeScope="" ma:versionID="45c737faf75702a76d34aa22fcc661ed">
  <xsd:schema xmlns:xsd="http://www.w3.org/2001/XMLSchema" xmlns:xs="http://www.w3.org/2001/XMLSchema" xmlns:p="http://schemas.microsoft.com/office/2006/metadata/properties" xmlns:ns2="9a4e92bc-da32-48c0-ad27-bd0e0a64a5d1" xmlns:ns3="8b14cf53-5dfd-40b2-a6c0-772a9a24c77d" xmlns:ns4="6b8c8877-4f2b-4684-9e8f-d93efdb3ce36" targetNamespace="http://schemas.microsoft.com/office/2006/metadata/properties" ma:root="true" ma:fieldsID="92a2f245330a4449209260e8bca59186" ns2:_="" ns3:_="" ns4:_="">
    <xsd:import namespace="9a4e92bc-da32-48c0-ad27-bd0e0a64a5d1"/>
    <xsd:import namespace="8b14cf53-5dfd-40b2-a6c0-772a9a24c77d"/>
    <xsd:import namespace="6b8c8877-4f2b-4684-9e8f-d93efdb3ce36"/>
    <xsd:element name="properties">
      <xsd:complexType>
        <xsd:sequence>
          <xsd:element name="documentManagement">
            <xsd:complexType>
              <xsd:all>
                <xsd:element ref="ns2:Categories0" minOccurs="0"/>
                <xsd:element ref="ns2:Subcommittee_x0020_or_x0020_Climate_x0020_Council" minOccurs="0"/>
                <xsd:element ref="ns3:SharedWithUsers" minOccurs="0"/>
                <xsd:element ref="ns4:_dlc_DocId" minOccurs="0"/>
                <xsd:element ref="ns4:_dlc_DocIdUrl" minOccurs="0"/>
                <xsd:element ref="ns4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4e92bc-da32-48c0-ad27-bd0e0a64a5d1" elementFormDefault="qualified">
    <xsd:import namespace="http://schemas.microsoft.com/office/2006/documentManagement/types"/>
    <xsd:import namespace="http://schemas.microsoft.com/office/infopath/2007/PartnerControls"/>
    <xsd:element name="Categories0" ma:index="8" nillable="true" ma:displayName="Categories" ma:format="Dropdown" ma:internalName="Categories0">
      <xsd:simpleType>
        <xsd:restriction base="dms:Choice">
          <xsd:enumeration value="(None)"/>
          <xsd:enumeration value="Agendas"/>
          <xsd:enumeration value="Minutes"/>
          <xsd:enumeration value="Presentations"/>
          <xsd:enumeration value="Climate Action Plan Documents"/>
          <xsd:enumeration value="Reports"/>
          <xsd:enumeration value="Public Engagement"/>
          <xsd:enumeration value="Templates"/>
        </xsd:restriction>
      </xsd:simpleType>
    </xsd:element>
    <xsd:element name="Subcommittee_x0020_or_x0020_Climate_x0020_Council" ma:index="9" nillable="true" ma:displayName="Subcommittee or Climate Council" ma:default="Climate Council" ma:format="RadioButtons" ma:internalName="Subcommittee_x0020_or_x0020_Climate_x0020_Council">
      <xsd:simpleType>
        <xsd:restriction base="dms:Choice">
          <xsd:enumeration value="Climate Council"/>
          <xsd:enumeration value="Agriculture &amp; Ecosystems"/>
          <xsd:enumeration value="Cross-Sector Mitigation"/>
          <xsd:enumeration value="Just Transitions"/>
          <xsd:enumeration value="Science &amp; Data"/>
          <xsd:enumeration value="Rural Resilience &amp; Adaptation"/>
          <xsd:enumeration value="Steering Committe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14cf53-5dfd-40b2-a6c0-772a9a24c77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8c8877-4f2b-4684-9e8f-d93efdb3ce36" elementFormDefault="qualified">
    <xsd:import namespace="http://schemas.microsoft.com/office/2006/documentManagement/types"/>
    <xsd:import namespace="http://schemas.microsoft.com/office/infopath/2007/PartnerControls"/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D21BD353-80E3-44BF-8F12-61EDEADAA39F}">
  <ds:schemaRefs>
    <ds:schemaRef ds:uri="39675a3a-584d-468b-9c31-b6a787bb6460"/>
    <ds:schemaRef ds:uri="dcf212f7-a71e-48b8-b3f5-690ab3fb6e6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CEDD956-B5FD-4E93-968F-FA7035BE65D7}"/>
</file>

<file path=customXml/itemProps3.xml><?xml version="1.0" encoding="utf-8"?>
<ds:datastoreItem xmlns:ds="http://schemas.openxmlformats.org/officeDocument/2006/customXml" ds:itemID="{B6695C1A-1767-4F14-AE08-99F6E603650F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130BB37F-F33F-472A-8B12-FE864F01226C}"/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693</Words>
  <Application>Microsoft Office PowerPoint</Application>
  <PresentationFormat>Widescreen</PresentationFormat>
  <Paragraphs>65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Franklin Gothic Book</vt:lpstr>
      <vt:lpstr>Office Theme</vt:lpstr>
      <vt:lpstr>PowerPoint Presentation</vt:lpstr>
      <vt:lpstr>Pathways    Strategies        Actions Cross-Sector Mitigation, Agriculture and Ecosystems and Rural Resilience and Adaptation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Vermont Climate Council</dc:title>
  <dc:creator>Wolz, Marian</dc:creator>
  <cp:lastModifiedBy>Lazorchak, Jane</cp:lastModifiedBy>
  <cp:revision>1</cp:revision>
  <dcterms:created xsi:type="dcterms:W3CDTF">2021-06-28T12:03:53Z</dcterms:created>
  <dcterms:modified xsi:type="dcterms:W3CDTF">2021-09-17T20:22:46Z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0x0101007C9313593F61B44F878187E7FE8D2D5E</vt:lpwstr>
  </property>
  <property fmtid="{D5CDD505-2E9C-101B-9397-08002B2CF9AE}" pid="3" name="_dlc_DocIdItemGuid">
    <vt:lpwstr>e81102f5-1f46-4998-ae50-e3580d8097c6</vt:lpwstr>
  </property>
</Properties>
</file>