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</p:sldMasterIdLst>
  <p:notesMasterIdLst>
    <p:notesMasterId r:id="rId40"/>
  </p:notesMasterIdLst>
  <p:sldIdLst>
    <p:sldId id="256" r:id="rId7"/>
    <p:sldId id="259" r:id="rId8"/>
    <p:sldId id="289" r:id="rId9"/>
    <p:sldId id="257" r:id="rId10"/>
    <p:sldId id="286" r:id="rId11"/>
    <p:sldId id="290" r:id="rId12"/>
    <p:sldId id="258" r:id="rId13"/>
    <p:sldId id="261" r:id="rId14"/>
    <p:sldId id="570" r:id="rId15"/>
    <p:sldId id="275" r:id="rId16"/>
    <p:sldId id="591" r:id="rId17"/>
    <p:sldId id="592" r:id="rId18"/>
    <p:sldId id="270" r:id="rId19"/>
    <p:sldId id="272" r:id="rId20"/>
    <p:sldId id="572" r:id="rId21"/>
    <p:sldId id="580" r:id="rId22"/>
    <p:sldId id="271" r:id="rId23"/>
    <p:sldId id="573" r:id="rId24"/>
    <p:sldId id="273" r:id="rId25"/>
    <p:sldId id="579" r:id="rId26"/>
    <p:sldId id="574" r:id="rId27"/>
    <p:sldId id="268" r:id="rId28"/>
    <p:sldId id="575" r:id="rId29"/>
    <p:sldId id="269" r:id="rId30"/>
    <p:sldId id="576" r:id="rId31"/>
    <p:sldId id="582" r:id="rId32"/>
    <p:sldId id="583" r:id="rId33"/>
    <p:sldId id="585" r:id="rId34"/>
    <p:sldId id="578" r:id="rId35"/>
    <p:sldId id="581" r:id="rId36"/>
    <p:sldId id="565" r:id="rId37"/>
    <p:sldId id="588" r:id="rId38"/>
    <p:sldId id="58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CDABBD-3B54-04CA-D7E9-87C74F058B70}" name="Moore, Julie" initials="MJ" userId="S::Julie.Moore@vermont.gov::28ece08b-94a3-42b2-a808-a6bbe4d572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8C493-846F-43EA-B9F8-BBF034A92679}" v="2" dt="2021-12-14T19:32:10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1498" autoAdjust="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3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47" Type="http://schemas.openxmlformats.org/officeDocument/2006/relationships/customXml" Target="../customXml/item4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8/10/relationships/authors" Target="authors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B040-61A5-4D0D-A238-F3865F30885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AA432-0BD6-41AC-A110-727A0A40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0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Vermonters with better opportunities to choose electric vehicles and increase public transit choices, including routes in rural communities that promote fewer passenger car trips and encourage smart growth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0560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the comfort and efficiency of our buildings and get them ready to support the use of carbon-free energy for transportation and heating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Photo: The U.S. Green Building Council awarded its highest rating for Leadership in Environment and Energy Design (LEED) to the new Forest Center at Marsh-Billings-Rockefeller National Historical Park. Both the Forest Center, a classroom and meeting space and the adjacent 1876 Wood Barn, home to a new exhibit on the Forest, share the Platinum LEED certification.</a:t>
            </a: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the comfort and efficiency of our buildings and get them ready to support the use of carbon-free energy for transportation and heating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Photo: The U.S. Green Building Council awarded its highest rating for Leadership in Environment and Energy Design (LEED) to the new Forest Center at Marsh-Billings-Rockefeller National Historical Park. Both the Forest Center, a classroom and meeting space and the adjacent 1876 Wood Barn, home to a new exhibit on the Forest, share the Platinum LEED certification.</a:t>
            </a: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205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the comfort and efficiency of our buildings and get them ready to support the use of carbon-free energy for transportation and heating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Photo: The U.S. Green Building Council awarded its highest rating for Leadership in Environment and Energy Design (LEED) to the new Forest Center at Marsh-Billings-Rockefeller National Historical Park. Both the Forest Center, a classroom and meeting space and the adjacent 1876 Wood Barn, home to a new exhibit on the Forest, share the Platinum LEED certification.</a:t>
            </a: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7448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access to clean, affordable and reliable energy, such as better opportunities to choose electricity or other carbon-free choices for heating and transportation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ef2e4807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Reducing climate pollution from wastewater treatment facilities, facilities with large refrigeration systems, and semiconductor manufacturing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86" name="Google Shape;286;gef2e4807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the resilience and health of agriculture and ecosystems, including helping farmers cut climate pollution and support sustainable food systems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stronger, resilient and thriving rural communities, including reduced fossil fuel use and increased access to safe, efficient and affordable housing, jobs and services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A485C-2229-403C-9415-85425E61A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0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A485C-2229-403C-9415-85425E61A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98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Vermonters with better opportunities to choose electric vehicles and increase public transit choices, including routes in rural communities that promote fewer passenger car trips and encourage smart growth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312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Vermonters with better opportunities to choose electric vehicles and increase public transit choices, including routes in rural communities that promote fewer passenger car trips and encourage smart growth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371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9DCB-A3C1-4370-B6EC-A3157582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E98B5-08A7-4668-A2FC-579E5A264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B385F-B8E9-4CCA-98DD-C3BC69C5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504C-FB7E-4141-9148-F263FA6E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3EB51-2AE8-45E3-B2FC-3D1E3AA0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5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E790-657E-4DE0-904B-6F7EF353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944E1-56A0-4BFE-957F-EEA09D769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3C344-2DAA-4456-B77F-111D378E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1A10A-9067-4079-A9B6-A9C3CF9E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DE3-EC00-45A5-82E9-10DE6E82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DDA57-8741-43C6-BA08-F83CB6B99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DD319-967A-4F8E-A4F0-B368A8FAC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C5ABE-57E9-4C73-849E-30DAB00B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79371-3856-4F92-B2BB-51E31F3D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6F092-3372-4D6C-8073-E39BA13F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5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55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196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695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045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6367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100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38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3264-3B32-497A-90D0-D1797107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E1B26-9BA7-4BB3-8721-5A6FC11BC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05E51-26B7-4404-867A-03FAAA17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036C-2448-48DF-84BA-D2241C91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9F1DE-1E7F-4A24-87BC-4724D807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88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3788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610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87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603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406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422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698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83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61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05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732A-C907-4C1D-B3CC-E7A5B5C3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F205C-68BE-4459-9612-3474650AD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173FC-7B58-415E-85CA-6D1385E9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949E4-C99E-4469-8E2E-EB343FD4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4885B-E1A0-410D-B327-CE80B53E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97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66249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AF9C-D317-4C79-B1BB-9F7F3497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4C148-0ED3-4360-A01C-FEFA8FA6B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1824C-DF0D-4392-AEA2-922725280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07EB7-2C38-47B8-BC6F-39C521B9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81E87-0765-423A-9317-66F607A3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0859-59DF-4EE1-A4D6-04FF419B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4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3FDD-059A-4C0C-A465-1F50A89B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18002-6A50-49F3-B5F8-C2E4805C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0A2F0-A42B-4CFF-8225-5F3364541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50691-FBCC-49CD-BD7F-D6A4E419C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52222-DD9C-4AD4-AD53-5B0F110A1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73529-A348-4BC9-BB49-02EB0CE1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99644-50E3-4A98-901D-59F2A705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776B5-BEE4-4891-AEC5-01E936B0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4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7F12-003E-44BF-A7AF-8B33B2B0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B83A3-78C9-48E2-9A52-F3B7738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ABD4F-17B4-474F-911D-50A4FE36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3D3B7-A7FB-420D-973F-AFA6348E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1E3D5-1BE0-4181-AC03-E32AA4FD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C811C-DC90-4517-AD03-0525D9B6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F56E5-25AB-4059-BE59-AC3C53EA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15A5-16DF-468D-B071-8D36BE30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1ADE2-66DF-4CC7-890E-961900FB0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F5511-8992-400F-9235-87D8EEBE1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573CB-ECB0-479A-9ECF-B6A06BAD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FC014-C89D-454C-A589-0F3D7A3F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62674-C90D-4846-984A-C5769769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AF66-65D8-448D-9F15-C7253763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88328-E501-430B-840E-F90DE99B1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9B491-6007-4665-8222-6D450974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EA418-7CE3-42DB-AB4B-A322C51D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879D8-38CF-46F6-AD3D-9CBFBEF9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9A944-3A3C-44F4-A721-4B0DEEB5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45932-4359-461E-985A-059CA49F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51545-2BC8-4459-A9E1-8B5F586FF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1E3A3-ED89-4F05-9691-4FC5D5AC6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7951-6578-4FC9-A487-BBD12DF05CD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54C6B-BD93-4DE2-BB7A-BF35E3E78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459EC-A913-461A-905A-11DC53764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DF12-269C-4DAC-8E3A-3C0BE91F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8187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137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flickr.com/photos/sterlingcollege/6140575309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jcbwalsh/6829618052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A group of people outside a building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0" y="6297716"/>
            <a:ext cx="12192000" cy="64008"/>
          </a:xfrm>
          <a:prstGeom prst="rect">
            <a:avLst/>
          </a:prstGeom>
          <a:solidFill>
            <a:srgbClr val="222A35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 rot="5400000">
            <a:off x="8561952" y="3396997"/>
            <a:ext cx="6858002" cy="6400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0" y="4718"/>
            <a:ext cx="12192000" cy="1877091"/>
          </a:xfrm>
          <a:prstGeom prst="rect">
            <a:avLst/>
          </a:prstGeom>
          <a:solidFill>
            <a:srgbClr val="3D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13599" y="220008"/>
            <a:ext cx="1144534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C16B"/>
              </a:buClr>
              <a:buSzPts val="4400"/>
              <a:buFont typeface="Libre Franklin Medium"/>
              <a:buNone/>
            </a:pPr>
            <a:r>
              <a:rPr lang="en-US" sz="4400" b="1" i="0" u="none" strike="noStrike" cap="none" dirty="0">
                <a:solidFill>
                  <a:srgbClr val="F7C16B"/>
                </a:solidFill>
                <a:latin typeface="Montserrat"/>
                <a:ea typeface="Montserrat"/>
                <a:cs typeface="Montserrat"/>
                <a:sym typeface="Montserrat"/>
              </a:rPr>
              <a:t>The G</a:t>
            </a:r>
            <a:r>
              <a:rPr lang="en-US" sz="4400" b="1" dirty="0">
                <a:solidFill>
                  <a:srgbClr val="F7C16B"/>
                </a:solidFill>
                <a:latin typeface="Montserrat"/>
                <a:ea typeface="Montserrat"/>
                <a:cs typeface="Montserrat"/>
                <a:sym typeface="Montserrat"/>
              </a:rPr>
              <a:t>lobal Warming Solutions Act and the </a:t>
            </a:r>
            <a:r>
              <a:rPr lang="en-US" sz="4400" b="1" i="0" u="none" strike="noStrike" cap="none" dirty="0">
                <a:solidFill>
                  <a:srgbClr val="F7C16B"/>
                </a:solidFill>
                <a:latin typeface="Montserrat"/>
                <a:ea typeface="Montserrat"/>
                <a:cs typeface="Montserrat"/>
                <a:sym typeface="Montserrat"/>
              </a:rPr>
              <a:t>Vermont Climate Action Plan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88" y="6412986"/>
            <a:ext cx="831022" cy="3937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4124325" y="5415498"/>
            <a:ext cx="54564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INSERT NAME AND TITLE</a:t>
            </a:r>
            <a:endParaRPr lang="en-US" sz="2400" b="1" dirty="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INSERT DATE</a:t>
            </a:r>
            <a:endParaRPr sz="2400" b="1" dirty="0">
              <a:solidFill>
                <a:srgbClr val="222A3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DB07-9A4C-4752-89A4-32F21C22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70" y="291807"/>
            <a:ext cx="12144376" cy="11388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ontserrat" panose="00000500000000000000" pitchFamily="2" charset="0"/>
                <a:cs typeface="Calibri Light" panose="020F0302020204030204" pitchFamily="34" charset="0"/>
              </a:rPr>
              <a:t>GWSA Emission Reduction Requirements</a:t>
            </a:r>
            <a:br>
              <a:rPr lang="en-US" b="1" dirty="0"/>
            </a:br>
            <a:endParaRPr lang="en-US" sz="36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068C5-D222-49E2-ADDF-86B0B9134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09"/>
          <a:stretch/>
        </p:blipFill>
        <p:spPr>
          <a:xfrm>
            <a:off x="877347" y="939567"/>
            <a:ext cx="10329138" cy="57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52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55" name="Google Shape;255;p27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6" name="Google Shape;25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7" name="Google Shape;257;p27" descr="A picture containing text, road, outdoor, gree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b="15094"/>
          <a:stretch/>
        </p:blipFill>
        <p:spPr>
          <a:xfrm>
            <a:off x="1" y="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541960" y="13716"/>
            <a:ext cx="8803376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Efficient Transit and Electric Vehicles</a:t>
            </a:r>
            <a:endParaRPr sz="44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E39055-F2C1-4C1A-8BB4-143BB8AC93F0}"/>
              </a:ext>
            </a:extLst>
          </p:cNvPr>
          <p:cNvSpPr txBox="1"/>
          <p:nvPr/>
        </p:nvSpPr>
        <p:spPr>
          <a:xfrm>
            <a:off x="530247" y="1218728"/>
            <a:ext cx="104119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Provide incentives to help Vermonters purchase electric vehicles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Build more charging stations for electric vehicles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Join the Transportation and Climate Initiative Program (TCI-P) when regional market viability exists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**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TCI-P would cap emissions from transportation fuel in the region and invest funds from the sale of carbon allowances to reduce emissions 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i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“As of the date of the adoption of this CAP, the future of the TCI-P is uncertain, and it is not immediately clear how Vermont’s adoption of the action to participate in the TCI-P would be implemented without partnership from other states in the region.”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Adopt California’s Advanced Clean Car and Clean Truck Rules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Requires manufacturers to sell an increasing number of zero-emission vehicles thru 2035.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Implemented thru ANR-led rulemaking</a:t>
            </a:r>
          </a:p>
          <a:p>
            <a:pPr marL="1257300" lvl="2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GWSA requires rules to be filed with ICAR by July 1,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tabLst/>
              <a:defRPr/>
            </a:pPr>
            <a:r>
              <a:rPr lang="en-US" sz="2200" i="1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** non-consensus item</a:t>
            </a:r>
            <a:endParaRPr kumimoji="0" lang="en-US" sz="2200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24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55" name="Google Shape;255;p27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6" name="Google Shape;25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7" name="Google Shape;257;p27" descr="A picture containing text, road, outdoor, gree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b="15094"/>
          <a:stretch/>
        </p:blipFill>
        <p:spPr>
          <a:xfrm>
            <a:off x="0" y="-13706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541960" y="13716"/>
            <a:ext cx="8803376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Efficient Transit and Electric Vehicles</a:t>
            </a:r>
            <a:endParaRPr sz="44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E39055-F2C1-4C1A-8BB4-143BB8AC93F0}"/>
              </a:ext>
            </a:extLst>
          </p:cNvPr>
          <p:cNvSpPr txBox="1"/>
          <p:nvPr/>
        </p:nvSpPr>
        <p:spPr>
          <a:xfrm>
            <a:off x="541960" y="1345622"/>
            <a:ext cx="1041198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Electrify medium and heavy-duty vehicle auxiliary systems (i.e., bucket trucks and electric transport refrigeration units)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Create infrastructure that supports more walking, biking, public transit options</a:t>
            </a:r>
            <a:endParaRPr lang="en-US" sz="28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Educate drivers on benefits of electrification and other transportation options to reduce vehicle miles traveled (VMT)</a:t>
            </a:r>
          </a:p>
        </p:txBody>
      </p:sp>
    </p:spTree>
    <p:extLst>
      <p:ext uri="{BB962C8B-B14F-4D97-AF65-F5344CB8AC3E}">
        <p14:creationId xmlns:p14="http://schemas.microsoft.com/office/powerpoint/2010/main" val="139561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55" name="Google Shape;255;p27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6" name="Google Shape;25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7" name="Google Shape;257;p27" descr="A picture containing text, road, outdoor, gree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b="15094"/>
          <a:stretch/>
        </p:blipFill>
        <p:spPr>
          <a:xfrm>
            <a:off x="1" y="0"/>
            <a:ext cx="12191999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01F5E72-AC5D-4B27-AF25-0BA446626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9454"/>
            <a:ext cx="12197369" cy="2979081"/>
          </a:xfrm>
          <a:prstGeom prst="rect">
            <a:avLst/>
          </a:prstGeom>
        </p:spPr>
      </p:pic>
      <p:sp>
        <p:nvSpPr>
          <p:cNvPr id="10" name="Google Shape;259;p27">
            <a:extLst>
              <a:ext uri="{FF2B5EF4-FFF2-40B4-BE49-F238E27FC236}">
                <a16:creationId xmlns:a16="http://schemas.microsoft.com/office/drawing/2014/main" id="{AA9A1383-ECAA-49D4-8276-CDCDAE2B84F8}"/>
              </a:ext>
            </a:extLst>
          </p:cNvPr>
          <p:cNvSpPr txBox="1">
            <a:spLocks/>
          </p:cNvSpPr>
          <p:nvPr/>
        </p:nvSpPr>
        <p:spPr>
          <a:xfrm>
            <a:off x="525181" y="273715"/>
            <a:ext cx="10146756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5400"/>
            </a:pPr>
            <a:r>
              <a:rPr lang="en-US" sz="4400" b="1" kern="0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Efficient Transit and Low- and Zero-Emission Vehicles (ZEVs)</a:t>
            </a:r>
            <a:endParaRPr lang="en-US" sz="44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ED55D9EF-9202-468A-B9CE-FC03EEC7C833}"/>
              </a:ext>
            </a:extLst>
          </p:cNvPr>
          <p:cNvSpPr/>
          <p:nvPr/>
        </p:nvSpPr>
        <p:spPr>
          <a:xfrm>
            <a:off x="2197916" y="2793533"/>
            <a:ext cx="234892" cy="2181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19A3284-5C97-4284-B445-E9B33228321B}"/>
              </a:ext>
            </a:extLst>
          </p:cNvPr>
          <p:cNvSpPr/>
          <p:nvPr/>
        </p:nvSpPr>
        <p:spPr>
          <a:xfrm>
            <a:off x="1710906" y="5284503"/>
            <a:ext cx="234892" cy="2181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9D7DA-15C2-4013-9332-C1E6520DD5E9}"/>
              </a:ext>
            </a:extLst>
          </p:cNvPr>
          <p:cNvSpPr txBox="1"/>
          <p:nvPr/>
        </p:nvSpPr>
        <p:spPr>
          <a:xfrm>
            <a:off x="1929468" y="5210128"/>
            <a:ext cx="7888842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Of the nearly 433,000 vehicles registered in Vermont (328,000 cars; 105,000 light-duty trucks), currently about 1% (&lt;5,000) are ZEVs</a:t>
            </a:r>
          </a:p>
        </p:txBody>
      </p:sp>
    </p:spTree>
    <p:extLst>
      <p:ext uri="{BB962C8B-B14F-4D97-AF65-F5344CB8AC3E}">
        <p14:creationId xmlns:p14="http://schemas.microsoft.com/office/powerpoint/2010/main" val="99894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9"/>
          <p:cNvPicPr preferRelativeResize="0"/>
          <p:nvPr/>
        </p:nvPicPr>
        <p:blipFill rotWithShape="1">
          <a:blip r:embed="rId3">
            <a:alphaModFix amt="35000"/>
          </a:blip>
          <a:srcRect t="12541" b="1254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9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0" name="Google Shape;280;p29"/>
          <p:cNvSpPr txBox="1">
            <a:spLocks noGrp="1"/>
          </p:cNvSpPr>
          <p:nvPr>
            <p:ph type="body" idx="1"/>
          </p:nvPr>
        </p:nvSpPr>
        <p:spPr>
          <a:xfrm>
            <a:off x="324221" y="479725"/>
            <a:ext cx="6814809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Better Buildings and Homes</a:t>
            </a:r>
            <a:endParaRPr sz="4400" dirty="0">
              <a:solidFill>
                <a:schemeClr val="tx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10217100" y="6602725"/>
            <a:ext cx="1566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NPS Photo Credit L Shahi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17269-8340-461A-87E6-3D2357FD66F6}"/>
              </a:ext>
            </a:extLst>
          </p:cNvPr>
          <p:cNvSpPr txBox="1"/>
          <p:nvPr/>
        </p:nvSpPr>
        <p:spPr>
          <a:xfrm>
            <a:off x="324222" y="1658391"/>
            <a:ext cx="10752273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Expand weatherization (“weatherization at scale”)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Develop and implement a Clean Heat Standard</a:t>
            </a:r>
          </a:p>
          <a:p>
            <a:pPr marL="914400" lvl="1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Performance standard driving transition to less carbon-intensive heating practices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Incentivize adoption of clean, energy-efficient heating options, such as heat pumps and modern wood heat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Institute a rental property efficiency standard (RPES)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Regularly update and ensure compliance with the statewide residential building energy code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9"/>
          <p:cNvPicPr preferRelativeResize="0"/>
          <p:nvPr/>
        </p:nvPicPr>
        <p:blipFill rotWithShape="1">
          <a:blip r:embed="rId3">
            <a:alphaModFix amt="35000"/>
          </a:blip>
          <a:srcRect t="12541" b="1254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9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0" name="Google Shape;280;p29"/>
          <p:cNvSpPr txBox="1">
            <a:spLocks noGrp="1"/>
          </p:cNvSpPr>
          <p:nvPr>
            <p:ph type="body" idx="1"/>
          </p:nvPr>
        </p:nvSpPr>
        <p:spPr>
          <a:xfrm>
            <a:off x="324222" y="479725"/>
            <a:ext cx="6789642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Better Buildings and Homes</a:t>
            </a:r>
            <a:endParaRPr sz="4400" dirty="0">
              <a:solidFill>
                <a:schemeClr val="tx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10217100" y="6602725"/>
            <a:ext cx="1566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NPS Photo Credit L Shahi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ACE08-6887-4603-8F0D-22766B30E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2043"/>
            <a:ext cx="12311063" cy="24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9"/>
          <p:cNvPicPr preferRelativeResize="0"/>
          <p:nvPr/>
        </p:nvPicPr>
        <p:blipFill rotWithShape="1">
          <a:blip r:embed="rId3">
            <a:alphaModFix amt="35000"/>
          </a:blip>
          <a:srcRect t="12541" b="1254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9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0" name="Google Shape;280;p29"/>
          <p:cNvSpPr txBox="1">
            <a:spLocks noGrp="1"/>
          </p:cNvSpPr>
          <p:nvPr>
            <p:ph type="body" idx="1"/>
          </p:nvPr>
        </p:nvSpPr>
        <p:spPr>
          <a:xfrm>
            <a:off x="286514" y="152364"/>
            <a:ext cx="65958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Weatherization at Scale</a:t>
            </a:r>
            <a:endParaRPr sz="4400" dirty="0">
              <a:solidFill>
                <a:schemeClr val="tx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10217100" y="6602725"/>
            <a:ext cx="1566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NPS Photo Credit L Shahi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9A3AB-50B8-4DD4-B376-EA2F700AC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314" y="1470564"/>
            <a:ext cx="9309372" cy="49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3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67" name="Google Shape;267;p28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8" name="Google Shape;268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69" name="Google Shape;269;p28" descr="A sunflower with a solar panel in the background&#10;&#10;Description automatically generated with medium confidence"/>
          <p:cNvPicPr preferRelativeResize="0"/>
          <p:nvPr/>
        </p:nvPicPr>
        <p:blipFill rotWithShape="1">
          <a:blip r:embed="rId3">
            <a:alphaModFix amt="35000"/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8"/>
          <p:cNvSpPr txBox="1">
            <a:spLocks noGrp="1"/>
          </p:cNvSpPr>
          <p:nvPr>
            <p:ph type="body" idx="1"/>
          </p:nvPr>
        </p:nvSpPr>
        <p:spPr>
          <a:xfrm>
            <a:off x="664842" y="159295"/>
            <a:ext cx="62709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Clean, Reliable Energy</a:t>
            </a:r>
            <a:endParaRPr sz="4400" dirty="0">
              <a:solidFill>
                <a:schemeClr val="tx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10841243" y="6514046"/>
            <a:ext cx="152738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2A7CB-41FC-417A-A834-D2338980B90C}"/>
              </a:ext>
            </a:extLst>
          </p:cNvPr>
          <p:cNvSpPr txBox="1"/>
          <p:nvPr/>
        </p:nvSpPr>
        <p:spPr>
          <a:xfrm>
            <a:off x="664842" y="1477495"/>
            <a:ext cx="101764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Shift away from fossil fuels and fossil fuel-dependent equipment</a:t>
            </a:r>
          </a:p>
          <a:p>
            <a:pPr marL="457200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Pursue 100% Carbon-free or renewable electricity by 2030</a:t>
            </a:r>
          </a:p>
          <a:p>
            <a:pPr marL="914400" lvl="1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Up from current goal of 75% by 2032</a:t>
            </a:r>
          </a:p>
          <a:p>
            <a:pPr marL="914400" lvl="1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Total demand for electricity is expected to double from roughly 5.5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 2020 to more than 12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by 2050</a:t>
            </a:r>
            <a:endParaRPr lang="en-US" sz="28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Enable all Vermonters to choose electrification</a:t>
            </a:r>
          </a:p>
          <a:p>
            <a:pPr marL="914400" lvl="1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Upgrade electrical service in homes/businesses</a:t>
            </a:r>
          </a:p>
          <a:p>
            <a:pPr marL="457200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Invest in load management and grid optimization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9AC2D3-5B88-4E4A-B61A-2D631D7D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66" y="1465711"/>
            <a:ext cx="10318436" cy="5435225"/>
          </a:xfrm>
          <a:prstGeom prst="rect">
            <a:avLst/>
          </a:prstGeom>
        </p:spPr>
      </p:pic>
      <p:sp>
        <p:nvSpPr>
          <p:cNvPr id="7" name="Google Shape;270;p28">
            <a:extLst>
              <a:ext uri="{FF2B5EF4-FFF2-40B4-BE49-F238E27FC236}">
                <a16:creationId xmlns:a16="http://schemas.microsoft.com/office/drawing/2014/main" id="{EF5F65AB-1A2E-4E55-8A85-98701FD522DC}"/>
              </a:ext>
            </a:extLst>
          </p:cNvPr>
          <p:cNvSpPr txBox="1">
            <a:spLocks/>
          </p:cNvSpPr>
          <p:nvPr/>
        </p:nvSpPr>
        <p:spPr>
          <a:xfrm>
            <a:off x="664842" y="159295"/>
            <a:ext cx="9666936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5400"/>
              <a:buFont typeface="Arial" panose="020B0604020202020204" pitchFamily="34" charset="0"/>
              <a:buNone/>
            </a:pPr>
            <a:r>
              <a:rPr lang="en-US" sz="4400" b="1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Modeled Electricity Demand in Vermont, thru 2050</a:t>
            </a:r>
            <a:endParaRPr lang="en-US" sz="44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74515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0"/>
          <p:cNvPicPr preferRelativeResize="0"/>
          <p:nvPr/>
        </p:nvPicPr>
        <p:blipFill rotWithShape="1">
          <a:blip r:embed="rId3">
            <a:alphaModFix amt="35000"/>
          </a:blip>
          <a:srcRect b="15318"/>
          <a:stretch/>
        </p:blipFill>
        <p:spPr>
          <a:xfrm>
            <a:off x="0" y="-1"/>
            <a:ext cx="12192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0"/>
          <p:cNvSpPr/>
          <p:nvPr/>
        </p:nvSpPr>
        <p:spPr>
          <a:xfrm>
            <a:off x="11784011" y="5783564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0" name="Google Shape;290;p30"/>
          <p:cNvSpPr txBox="1">
            <a:spLocks noGrp="1"/>
          </p:cNvSpPr>
          <p:nvPr>
            <p:ph type="body" idx="1"/>
          </p:nvPr>
        </p:nvSpPr>
        <p:spPr>
          <a:xfrm>
            <a:off x="515861" y="182801"/>
            <a:ext cx="10054167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Other Greenhouse Gas Reduction Opportunities</a:t>
            </a:r>
            <a:endParaRPr sz="4400" dirty="0">
              <a:solidFill>
                <a:schemeClr val="tx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11784011" y="5788152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788C0-5625-49A2-84E6-D3CB2139D996}"/>
              </a:ext>
            </a:extLst>
          </p:cNvPr>
          <p:cNvSpPr txBox="1"/>
          <p:nvPr/>
        </p:nvSpPr>
        <p:spPr>
          <a:xfrm>
            <a:off x="393048" y="1759310"/>
            <a:ext cx="10752273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Improve manure management and implement methane capture on farms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Reduce emissions of refrigerants with high global-warming potential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Reduce emissions of fluorinated gases from semiconductor manufacturing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Ensure flares are operational at all existing municipal wastewater digesters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>
            <a:off x="12181" y="0"/>
            <a:ext cx="12179818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16"/>
          <p:cNvCxnSpPr/>
          <p:nvPr/>
        </p:nvCxnSpPr>
        <p:spPr>
          <a:xfrm>
            <a:off x="1178560" y="2519118"/>
            <a:ext cx="1101344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9" name="Google Shape;149;p16" descr="Timelin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81" y="1981010"/>
            <a:ext cx="12192000" cy="343660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/>
          <p:nvPr/>
        </p:nvSpPr>
        <p:spPr>
          <a:xfrm>
            <a:off x="10799629" y="5414456"/>
            <a:ext cx="140455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None/>
            </a:pP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healthvermont.gov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237000" y="474050"/>
            <a:ext cx="103659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Montserrat"/>
              <a:buNone/>
            </a:pPr>
            <a:r>
              <a:rPr lang="en-US" sz="3900" b="1">
                <a:solidFill>
                  <a:srgbClr val="3A5281"/>
                </a:solidFill>
                <a:latin typeface="Montserrat"/>
                <a:ea typeface="Montserrat"/>
                <a:cs typeface="Montserrat"/>
                <a:sym typeface="Montserrat"/>
              </a:rPr>
              <a:t>Climate Change in Vermont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3A5281"/>
                </a:solidFill>
                <a:latin typeface="Montserrat"/>
                <a:ea typeface="Montserrat"/>
                <a:cs typeface="Montserrat"/>
                <a:sym typeface="Montserrat"/>
              </a:rPr>
              <a:t>More rain and flooding, changes to agriculture, different forests</a:t>
            </a:r>
            <a:endParaRPr sz="4000" b="1" i="1">
              <a:solidFill>
                <a:srgbClr val="3A528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Montserrat"/>
              <a:buNone/>
            </a:pPr>
            <a:endParaRPr sz="3900" b="1">
              <a:solidFill>
                <a:srgbClr val="3A52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3342171" y="5924606"/>
            <a:ext cx="5858621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Montserrat"/>
              <a:buNone/>
            </a:pPr>
            <a:r>
              <a:rPr lang="en-US" sz="2400" b="1" i="1">
                <a:solidFill>
                  <a:srgbClr val="3A5281"/>
                </a:solidFill>
                <a:latin typeface="Montserrat"/>
                <a:ea typeface="Montserrat"/>
                <a:cs typeface="Montserrat"/>
                <a:sym typeface="Montserrat"/>
              </a:rPr>
              <a:t>Not everyone is impacted equally</a:t>
            </a:r>
            <a:endParaRPr sz="2400" b="1" i="1">
              <a:solidFill>
                <a:srgbClr val="3A528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Montserrat"/>
              <a:buNone/>
            </a:pPr>
            <a:endParaRPr sz="3900" b="1" i="1">
              <a:solidFill>
                <a:srgbClr val="3A52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-1" y="6649567"/>
            <a:ext cx="12192000" cy="165653"/>
          </a:xfrm>
          <a:prstGeom prst="rect">
            <a:avLst/>
          </a:prstGeom>
          <a:solidFill>
            <a:srgbClr val="F7C1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6" descr="Arrow: Slight curv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2337" y="573516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2D8920-EE00-42D8-BB27-8F8C4085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96"/>
            <a:ext cx="10515600" cy="1325563"/>
          </a:xfrm>
        </p:spPr>
        <p:txBody>
          <a:bodyPr/>
          <a:lstStyle/>
          <a:p>
            <a:r>
              <a:rPr lang="en-US" b="1" dirty="0"/>
              <a:t>GWSA Requires Aggressive Scale and Pace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144EAD-5276-4914-8ED9-35BCDE36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72" y="1205946"/>
            <a:ext cx="10529628" cy="58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3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D3A2E-1AE9-4994-AD23-2B07902B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07" y="1336047"/>
            <a:ext cx="9498785" cy="41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287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32" name="Google Shape;232;p25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4" name="Google Shape;234;p25" descr="Strips of candy"/>
          <p:cNvPicPr preferRelativeResize="0"/>
          <p:nvPr/>
        </p:nvPicPr>
        <p:blipFill rotWithShape="1">
          <a:blip r:embed="rId3">
            <a:alphaModFix amt="25000"/>
          </a:blip>
          <a:srcRect t="224" b="10841"/>
          <a:stretch/>
        </p:blipFill>
        <p:spPr>
          <a:xfrm>
            <a:off x="10402" y="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>
            <a:spLocks noGrp="1"/>
          </p:cNvSpPr>
          <p:nvPr>
            <p:ph type="body" idx="1"/>
          </p:nvPr>
        </p:nvSpPr>
        <p:spPr>
          <a:xfrm>
            <a:off x="769355" y="118625"/>
            <a:ext cx="8985777" cy="131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Resilient working and natural lands</a:t>
            </a:r>
            <a:endParaRPr sz="4400" dirty="0">
              <a:solidFill>
                <a:schemeClr val="tx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347DA-DDED-4EC7-8EC4-8B80C99790E2}"/>
              </a:ext>
            </a:extLst>
          </p:cNvPr>
          <p:cNvSpPr txBox="1"/>
          <p:nvPr/>
        </p:nvSpPr>
        <p:spPr>
          <a:xfrm>
            <a:off x="758951" y="1210290"/>
            <a:ext cx="10663693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Invest in agricultural and working lands management practices that mitigate emissions and improve resilience</a:t>
            </a:r>
          </a:p>
          <a:p>
            <a:pPr marL="914400" lvl="1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Many of the same practices that are important for clean water are also beneficial for climate (i.e., cover crops, reduced tillage, expanded buffers, managing for resilient forests)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Expand nature-based solutions and understanding of traditional ecological knowledge (TEK)</a:t>
            </a:r>
          </a:p>
          <a:p>
            <a:pPr marL="914400" lvl="1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Invest in strategic conservation</a:t>
            </a:r>
          </a:p>
          <a:p>
            <a:pPr marL="914400" lvl="1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Promote healthy, connected river corridors, floodplains, and wetlands</a:t>
            </a:r>
          </a:p>
          <a:p>
            <a:pPr marL="457200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Support and empower Vermont’s natural and working lands owners, managers, and caretakers, and expand local</a:t>
            </a: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markets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C7B40-469F-44D0-93BA-C4684C84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61" y="1406950"/>
            <a:ext cx="9758877" cy="404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16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43" name="Google Shape;243;p26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5" name="Google Shape;245;p26" descr="A bridge over a road&#10;&#10;Description automatically generated with low confidence"/>
          <p:cNvPicPr preferRelativeResize="0"/>
          <p:nvPr/>
        </p:nvPicPr>
        <p:blipFill rotWithShape="1">
          <a:blip r:embed="rId3">
            <a:alphaModFix amt="35000"/>
          </a:blip>
          <a:srcRect t="4782" b="16820"/>
          <a:stretch/>
        </p:blipFill>
        <p:spPr>
          <a:xfrm>
            <a:off x="0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6"/>
          <p:cNvSpPr txBox="1">
            <a:spLocks noGrp="1"/>
          </p:cNvSpPr>
          <p:nvPr>
            <p:ph type="body" idx="1"/>
          </p:nvPr>
        </p:nvSpPr>
        <p:spPr>
          <a:xfrm>
            <a:off x="470041" y="134591"/>
            <a:ext cx="7297645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Vital Communities</a:t>
            </a:r>
            <a:endParaRPr sz="4400" b="1" i="0" dirty="0">
              <a:solidFill>
                <a:schemeClr val="tx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9565960" y="6657945"/>
            <a:ext cx="262604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venir"/>
              <a:buNone/>
              <a:tabLst/>
              <a:defRPr/>
            </a:pPr>
            <a:r>
              <a:rPr kumimoji="0" lang="en-US" sz="7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 by Unknown Author is licensed under </a:t>
            </a:r>
            <a:r>
              <a:rPr kumimoji="0" lang="en-US" sz="7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C5C0F-5E7D-4B89-8EB2-CEB57B038BE1}"/>
              </a:ext>
            </a:extLst>
          </p:cNvPr>
          <p:cNvSpPr txBox="1"/>
          <p:nvPr/>
        </p:nvSpPr>
        <p:spPr>
          <a:xfrm>
            <a:off x="470041" y="1138979"/>
            <a:ext cx="10540465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Prioritize planning practices and investments that help Vermont communities prepare for climate impacts</a:t>
            </a:r>
            <a:endParaRPr lang="en-US" sz="28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lvl="1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Develop a climate toolkit</a:t>
            </a:r>
          </a:p>
          <a:p>
            <a:pPr marL="914400" lvl="1" indent="-4572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Update land-use policies to better support adaptive, resilient, compact settlement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Increase resilience </a:t>
            </a: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of key infrastructure (transportation, energy, communications, water/wastewater)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Support the reduction of municipal, school district, residential, university, and hospital fossil fuel use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Ensure all have access to safe, accessible, energy efficient, and affordable housing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A2E59-AA4D-4C9A-AE1B-343BCA39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906" y="1332239"/>
            <a:ext cx="8994188" cy="41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4411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69E788-6E08-4A0F-8EC3-13E874469D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192001" cy="6863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657BB-40F4-45E8-A92E-F614A5A0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Capturing Carbon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CB750-118A-4A8D-A5F4-218D683EF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and implement programs which incentivize management practices which maintain or increase carbon storage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Changes to Use Value Appraisal (UVA) program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Carbon markets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Payment for ecosystem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2350E-1847-41A9-9B29-89BB6D684297}"/>
              </a:ext>
            </a:extLst>
          </p:cNvPr>
          <p:cNvSpPr txBox="1"/>
          <p:nvPr/>
        </p:nvSpPr>
        <p:spPr>
          <a:xfrm>
            <a:off x="1403808" y="596965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** non-consensus item</a:t>
            </a:r>
          </a:p>
        </p:txBody>
      </p:sp>
    </p:spTree>
    <p:extLst>
      <p:ext uri="{BB962C8B-B14F-4D97-AF65-F5344CB8AC3E}">
        <p14:creationId xmlns:p14="http://schemas.microsoft.com/office/powerpoint/2010/main" val="410800283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69E788-6E08-4A0F-8EC3-13E874469D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192001" cy="6863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657BB-40F4-45E8-A92E-F614A5A0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Estimated Forest Acreage in Vermont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1640D-63EC-4BC3-9547-5AB961784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4045"/>
            <a:ext cx="10988992" cy="5235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C5A93-6415-4EC6-BB03-DD4ACC7BAFB3}"/>
              </a:ext>
            </a:extLst>
          </p:cNvPr>
          <p:cNvSpPr txBox="1"/>
          <p:nvPr/>
        </p:nvSpPr>
        <p:spPr>
          <a:xfrm>
            <a:off x="10184091" y="6313076"/>
            <a:ext cx="200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(Kosiba, 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7915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69E788-6E08-4A0F-8EC3-13E874469D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2192001" cy="6863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657BB-40F4-45E8-A92E-F614A5A0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988992" cy="1325563"/>
          </a:xfrm>
        </p:spPr>
        <p:txBody>
          <a:bodyPr/>
          <a:lstStyle/>
          <a:p>
            <a:r>
              <a:rPr lang="en-US" b="1" dirty="0"/>
              <a:t>Estimated Cropland Acreage in Vermont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C5A93-6415-4EC6-BB03-DD4ACC7BAFB3}"/>
              </a:ext>
            </a:extLst>
          </p:cNvPr>
          <p:cNvSpPr txBox="1"/>
          <p:nvPr/>
        </p:nvSpPr>
        <p:spPr>
          <a:xfrm>
            <a:off x="9719036" y="6339493"/>
            <a:ext cx="236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(USDA NASS, 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8967B-637E-4E78-A9A1-7E126866E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8" y="1384925"/>
            <a:ext cx="11065056" cy="47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846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8FE51-072C-4571-9895-10B6CAEB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19" y="1226890"/>
            <a:ext cx="9447761" cy="44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810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;p13">
            <a:extLst>
              <a:ext uri="{FF2B5EF4-FFF2-40B4-BE49-F238E27FC236}">
                <a16:creationId xmlns:a16="http://schemas.microsoft.com/office/drawing/2014/main" id="{B2C248B9-EDB5-B14C-B4DE-973E0D3F28DA}"/>
              </a:ext>
            </a:extLst>
          </p:cNvPr>
          <p:cNvSpPr/>
          <p:nvPr/>
        </p:nvSpPr>
        <p:spPr>
          <a:xfrm>
            <a:off x="0" y="4718"/>
            <a:ext cx="12192000" cy="1877091"/>
          </a:xfrm>
          <a:prstGeom prst="rect">
            <a:avLst/>
          </a:prstGeom>
          <a:solidFill>
            <a:srgbClr val="3D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ABB8A-DAA3-4718-AFB7-48974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802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Global Warming Solutions Act (GWSA), Act 153 of 2020: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3540A-BDFC-4906-A03D-4645FD431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6804"/>
            <a:ext cx="10515600" cy="4351338"/>
          </a:xfrm>
        </p:spPr>
        <p:txBody>
          <a:bodyPr/>
          <a:lstStyle/>
          <a:p>
            <a:r>
              <a:rPr lang="en-US" dirty="0"/>
              <a:t>Enacted: September 23, 2020</a:t>
            </a:r>
          </a:p>
          <a:p>
            <a:r>
              <a:rPr lang="en-US" dirty="0"/>
              <a:t>First meeting of the Vermont Climate Council: November 20, 2020</a:t>
            </a:r>
          </a:p>
          <a:p>
            <a:r>
              <a:rPr lang="en-US" dirty="0"/>
              <a:t>Subcommittees Began Meeting in February, 2021</a:t>
            </a:r>
          </a:p>
          <a:p>
            <a:pPr lvl="1"/>
            <a:r>
              <a:rPr lang="en-US" dirty="0"/>
              <a:t>Cross-Sector Mitigation, Rural Resilience and Adaptation, Agriculture and Ecosystems, Just Transitions and Science and Data</a:t>
            </a:r>
          </a:p>
          <a:p>
            <a:r>
              <a:rPr lang="en-US" dirty="0"/>
              <a:t>Initial Climate Action Plan adopted: December 1, 2021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44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FD7D-F17B-4777-BD91-3BCCA6E2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Cross-Cutting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C9066-7E4E-46BA-8739-0F2207007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29559"/>
            <a:ext cx="10515600" cy="47158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Support compact settlement patterns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Infrastructure investments, tax incentives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Regulatory changes (Act 250, designated centers, local zoning)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No net loss of natural or working lands </a:t>
            </a:r>
            <a:r>
              <a:rPr lang="en-US" dirty="0">
                <a:solidFill>
                  <a:schemeClr val="accent2"/>
                </a:solidFill>
              </a:rPr>
              <a:t>**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State land-use policy/plan </a:t>
            </a:r>
            <a:r>
              <a:rPr lang="en-US" dirty="0">
                <a:solidFill>
                  <a:schemeClr val="accent2"/>
                </a:solidFill>
              </a:rPr>
              <a:t>**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Ensure state government, community and partner capacity needed to support implementation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Establish statewide environmental justice policy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Expand training and resources for workforce development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Launch comprehensive climate education programs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Encourage personal 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2F49C-7CCA-491F-A5E0-FB5845D38B18}"/>
              </a:ext>
            </a:extLst>
          </p:cNvPr>
          <p:cNvSpPr txBox="1"/>
          <p:nvPr/>
        </p:nvSpPr>
        <p:spPr>
          <a:xfrm>
            <a:off x="998455" y="6396335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** non-consensus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0E9F3-AE67-4B01-95C1-CEB6AC3DA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7587" b="758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7873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F5BE69-208D-4E59-84FE-4399E55E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60983" cy="1325563"/>
          </a:xfrm>
        </p:spPr>
        <p:txBody>
          <a:bodyPr/>
          <a:lstStyle/>
          <a:p>
            <a:r>
              <a:rPr lang="en-US" b="1" dirty="0"/>
              <a:t>What Will You Find in the CAP?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EE5D5-2172-42C3-9CF0-5EB673214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3991"/>
            <a:ext cx="5658853" cy="5154009"/>
          </a:xfrm>
        </p:spPr>
        <p:txBody>
          <a:bodyPr>
            <a:normAutofit fontScale="92500"/>
          </a:bodyPr>
          <a:lstStyle/>
          <a:p>
            <a:r>
              <a:rPr lang="en-US" dirty="0"/>
              <a:t>The GWSA established a suite of ambitious goals and requirements</a:t>
            </a:r>
          </a:p>
          <a:p>
            <a:r>
              <a:rPr lang="en-US" dirty="0"/>
              <a:t>VCC developed a broad and far-reaching set of recommendations</a:t>
            </a:r>
          </a:p>
          <a:p>
            <a:r>
              <a:rPr lang="en-US" dirty="0"/>
              <a:t>Initial Climate Action Plan identifies:</a:t>
            </a:r>
          </a:p>
          <a:p>
            <a:pPr lvl="1"/>
            <a:r>
              <a:rPr lang="en-US" sz="2800" dirty="0"/>
              <a:t>26 pathways</a:t>
            </a:r>
          </a:p>
          <a:p>
            <a:pPr lvl="2"/>
            <a:r>
              <a:rPr lang="en-US" sz="2800" dirty="0"/>
              <a:t>Written broadly; high-level</a:t>
            </a:r>
          </a:p>
          <a:p>
            <a:pPr lvl="1"/>
            <a:r>
              <a:rPr lang="en-US" sz="2800" dirty="0"/>
              <a:t>64 strategies</a:t>
            </a:r>
          </a:p>
          <a:p>
            <a:pPr lvl="2"/>
            <a:r>
              <a:rPr lang="en-US" sz="2800" dirty="0"/>
              <a:t>Statements of measurable activity</a:t>
            </a:r>
          </a:p>
          <a:p>
            <a:pPr lvl="1"/>
            <a:r>
              <a:rPr lang="en-US" sz="2800" dirty="0"/>
              <a:t>234 specific action steps</a:t>
            </a:r>
          </a:p>
          <a:p>
            <a:pPr lvl="2"/>
            <a:r>
              <a:rPr lang="en-US" sz="2800" dirty="0"/>
              <a:t>Operational 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9ED07-F656-4090-8EF6-932621DBF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02" y="121633"/>
            <a:ext cx="5121084" cy="6614733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313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3">
            <a:extLst>
              <a:ext uri="{FF2B5EF4-FFF2-40B4-BE49-F238E27FC236}">
                <a16:creationId xmlns:a16="http://schemas.microsoft.com/office/drawing/2014/main" id="{75AB877F-E764-B34D-A2B3-09EC06B3C9E0}"/>
              </a:ext>
            </a:extLst>
          </p:cNvPr>
          <p:cNvSpPr/>
          <p:nvPr/>
        </p:nvSpPr>
        <p:spPr>
          <a:xfrm>
            <a:off x="0" y="4718"/>
            <a:ext cx="12192000" cy="1320845"/>
          </a:xfrm>
          <a:prstGeom prst="rect">
            <a:avLst/>
          </a:prstGeom>
          <a:solidFill>
            <a:srgbClr val="3D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A18AD2-BA7C-4F67-8DF0-AED3142C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6680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With the CAP Adopted, What Happens Now?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E295B-D4BA-4F8D-B207-032F90DBD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400" y="4909083"/>
            <a:ext cx="5181600" cy="1325564"/>
          </a:xfrm>
        </p:spPr>
        <p:txBody>
          <a:bodyPr/>
          <a:lstStyle/>
          <a:p>
            <a:pPr marL="114300" indent="0">
              <a:spcBef>
                <a:spcPts val="600"/>
              </a:spcBef>
              <a:buNone/>
            </a:pPr>
            <a:r>
              <a:rPr lang="en-US" b="1" dirty="0"/>
              <a:t>Legislature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en-US" i="1" dirty="0">
                <a:solidFill>
                  <a:schemeClr val="tx1"/>
                </a:solidFill>
              </a:rPr>
              <a:t>   see next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BF2AA9-BD80-454A-B06C-F131947F80C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286135"/>
            <a:ext cx="5181600" cy="1995748"/>
          </a:xfrm>
        </p:spPr>
        <p:txBody>
          <a:bodyPr>
            <a:normAutofit/>
          </a:bodyPr>
          <a:lstStyle/>
          <a:p>
            <a:pPr marL="114300" indent="0">
              <a:spcBef>
                <a:spcPts val="600"/>
              </a:spcBef>
              <a:buNone/>
            </a:pPr>
            <a:r>
              <a:rPr lang="en-US" b="1" dirty="0"/>
              <a:t>ANR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Complete Pathways Analysis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Initiate rulemaking re: CA Clean Car &amp; Truck standards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FA62C79-4A9C-445D-9238-3DCA8FF2CC04}"/>
              </a:ext>
            </a:extLst>
          </p:cNvPr>
          <p:cNvSpPr txBox="1">
            <a:spLocks/>
          </p:cNvSpPr>
          <p:nvPr/>
        </p:nvSpPr>
        <p:spPr>
          <a:xfrm>
            <a:off x="762000" y="1325563"/>
            <a:ext cx="5181600" cy="50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kern="0" dirty="0"/>
              <a:t>VCC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kern="0" dirty="0"/>
              <a:t>Develop strategies for transportation sector GHG emissions reductions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 recommendations for utilization of ARPA funds to Legislature and the Governor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 budget to support further technical analyses/</a:t>
            </a:r>
            <a:r>
              <a:rPr lang="en-US" kern="0" dirty="0"/>
              <a:t>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tudy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Prioritize work needed to build equity into climate action and ensure a just transition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5EEECFE-F161-4466-8FE7-4036196681CA}"/>
              </a:ext>
            </a:extLst>
          </p:cNvPr>
          <p:cNvSpPr txBox="1">
            <a:spLocks/>
          </p:cNvSpPr>
          <p:nvPr/>
        </p:nvSpPr>
        <p:spPr>
          <a:xfrm>
            <a:off x="6096000" y="3174614"/>
            <a:ext cx="5181600" cy="199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spcBef>
                <a:spcPts val="600"/>
              </a:spcBef>
              <a:buFont typeface="Arial"/>
              <a:buNone/>
            </a:pPr>
            <a:r>
              <a:rPr lang="en-US" b="1" kern="0" dirty="0"/>
              <a:t>JFO</a:t>
            </a:r>
          </a:p>
          <a:p>
            <a:pPr>
              <a:spcBef>
                <a:spcPts val="600"/>
              </a:spcBef>
            </a:pPr>
            <a:r>
              <a:rPr lang="en-US" sz="2600" kern="0" dirty="0"/>
              <a:t>Prepare “…an analysis of the economic, budgetary, and fiscal costs and benefits of the Plan…”</a:t>
            </a:r>
          </a:p>
          <a:p>
            <a:pPr>
              <a:spcBef>
                <a:spcPts val="600"/>
              </a:spcBef>
            </a:pPr>
            <a:endParaRPr lang="en-US" kern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2BAAE28-13F5-4C28-B5AD-D0D0C432B320}"/>
              </a:ext>
            </a:extLst>
          </p:cNvPr>
          <p:cNvSpPr txBox="1">
            <a:spLocks/>
          </p:cNvSpPr>
          <p:nvPr/>
        </p:nvSpPr>
        <p:spPr>
          <a:xfrm>
            <a:off x="369116" y="5975831"/>
            <a:ext cx="11492917" cy="104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spcBef>
                <a:spcPts val="600"/>
              </a:spcBef>
              <a:buNone/>
            </a:pPr>
            <a:r>
              <a:rPr lang="en-US" sz="2600" b="1" i="1" kern="0" dirty="0">
                <a:solidFill>
                  <a:srgbClr val="0070C0"/>
                </a:solidFill>
              </a:rPr>
              <a:t>It is essential to extend the VCC’s commitment to co-creation of and broad-based public engagement in building out the policies and programs needed to implement the CAP</a:t>
            </a:r>
          </a:p>
          <a:p>
            <a:pPr algn="ctr">
              <a:spcBef>
                <a:spcPts val="600"/>
              </a:spcBef>
            </a:pPr>
            <a:endParaRPr lang="en-US" b="1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68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BD396-F50C-4AB6-A67C-061C95B66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143001"/>
            <a:ext cx="10159767" cy="597925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Activity largely moves back into the Legislature to: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a suite of high-impact policy priorities that will support durable environmental outcomes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Weigh investments in GHG emissions reductions against the tangible steps to lessen the effects of climate change on Vermonters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Fully appropriate ARPA funds for climate action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opportunities to utilize one-time monies to augment federal funds to achieve the speed and scale of implementation actions required by the GWSA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 additional analyses and contractor support needed to fully achieve the requirements of the GWSA, including: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Advancing improvements to the emissions inventory and carbon budget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Establishing an approach for data collection and management to track progress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Creating a municipal climate toolkit, including vulnerability index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Continuing and expanded public outreach and engagement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diverse appointments to the Council as vacancies arise, and support those appointees with just compensation</a:t>
            </a:r>
          </a:p>
        </p:txBody>
      </p:sp>
      <p:sp>
        <p:nvSpPr>
          <p:cNvPr id="6" name="Google Shape;91;p13">
            <a:extLst>
              <a:ext uri="{FF2B5EF4-FFF2-40B4-BE49-F238E27FC236}">
                <a16:creationId xmlns:a16="http://schemas.microsoft.com/office/drawing/2014/main" id="{1A9CC2DC-1AF7-7149-B1CF-6753BCBA4919}"/>
              </a:ext>
            </a:extLst>
          </p:cNvPr>
          <p:cNvSpPr/>
          <p:nvPr/>
        </p:nvSpPr>
        <p:spPr>
          <a:xfrm>
            <a:off x="0" y="4719"/>
            <a:ext cx="12192000" cy="1138282"/>
          </a:xfrm>
          <a:prstGeom prst="rect">
            <a:avLst/>
          </a:prstGeom>
          <a:solidFill>
            <a:srgbClr val="3D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33C5F53-29F0-2F4F-9559-FB27CE1A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0"/>
            <a:ext cx="1088191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CAP Adopted, What Happens Now?</a:t>
            </a:r>
          </a:p>
        </p:txBody>
      </p:sp>
    </p:spTree>
    <p:extLst>
      <p:ext uri="{BB962C8B-B14F-4D97-AF65-F5344CB8AC3E}">
        <p14:creationId xmlns:p14="http://schemas.microsoft.com/office/powerpoint/2010/main" val="27331612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-1" y="0"/>
            <a:ext cx="7369701" cy="6858000"/>
          </a:xfrm>
          <a:custGeom>
            <a:avLst/>
            <a:gdLst/>
            <a:ahLst/>
            <a:cxnLst/>
            <a:rect l="l" t="t" r="r" b="b"/>
            <a:pathLst>
              <a:path w="7369701" h="6858000" extrusionOk="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-1" y="0"/>
            <a:ext cx="6715125" cy="6858000"/>
          </a:xfrm>
          <a:prstGeom prst="rect">
            <a:avLst/>
          </a:prstGeom>
          <a:solidFill>
            <a:srgbClr val="3D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457200" y="990600"/>
            <a:ext cx="11277600" cy="487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4705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1081037" y="2053900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7E43"/>
              </a:buClr>
              <a:buSzPts val="5400"/>
              <a:buFont typeface="Libre Franklin Medium"/>
              <a:buNone/>
            </a:pPr>
            <a:r>
              <a:rPr lang="en-US" sz="5400" b="1" dirty="0">
                <a:solidFill>
                  <a:srgbClr val="3D7E4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Vermont Climate Action Plan </a:t>
            </a:r>
            <a:endParaRPr sz="5400" dirty="0">
              <a:solidFill>
                <a:srgbClr val="3D7E43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957275" y="1676400"/>
            <a:ext cx="3871800" cy="3908100"/>
          </a:xfrm>
          <a:prstGeom prst="rect">
            <a:avLst/>
          </a:prstGeom>
          <a:noFill/>
          <a:ln w="28575" cap="flat" cmpd="sng">
            <a:solidFill>
              <a:srgbClr val="F7C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952999" y="1828675"/>
            <a:ext cx="67818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"/>
              <a:buChar char="➔"/>
            </a:pPr>
            <a:r>
              <a:rPr lang="en-US" sz="18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Aim to cut climate pollution in half by 2030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"/>
              <a:buChar char="➔"/>
            </a:pPr>
            <a:r>
              <a:rPr lang="en-US" sz="18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Prioritize those who are most affected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"/>
              <a:buChar char="➔"/>
            </a:pPr>
            <a:r>
              <a:rPr lang="en-US" sz="18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Shaped by five subcommittees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"/>
              <a:buChar char="◆"/>
            </a:pPr>
            <a:r>
              <a:rPr lang="en-US" sz="18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with public input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"/>
              <a:buChar char="◆"/>
            </a:pPr>
            <a:r>
              <a:rPr lang="en-US" sz="18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in coordination with CEP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"/>
              <a:buChar char="➔"/>
            </a:pPr>
            <a:r>
              <a:rPr lang="en-US" sz="18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Updated at least every 4 years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"/>
              <a:buChar char="➔"/>
            </a:pPr>
            <a:r>
              <a:rPr lang="en-US" sz="18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section to inform decision-making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"/>
              <a:buChar char="➔"/>
            </a:pPr>
            <a:r>
              <a:rPr lang="en-US" sz="18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Framework for measuring progress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;p13">
            <a:extLst>
              <a:ext uri="{FF2B5EF4-FFF2-40B4-BE49-F238E27FC236}">
                <a16:creationId xmlns:a16="http://schemas.microsoft.com/office/drawing/2014/main" id="{205DBD77-3D8A-9A49-9830-E095E66110C0}"/>
              </a:ext>
            </a:extLst>
          </p:cNvPr>
          <p:cNvSpPr/>
          <p:nvPr/>
        </p:nvSpPr>
        <p:spPr>
          <a:xfrm>
            <a:off x="0" y="4718"/>
            <a:ext cx="12192000" cy="1297433"/>
          </a:xfrm>
          <a:prstGeom prst="rect">
            <a:avLst/>
          </a:prstGeom>
          <a:solidFill>
            <a:srgbClr val="3D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F3A62-E712-47AA-AB59-BFB3BA27F665}"/>
              </a:ext>
            </a:extLst>
          </p:cNvPr>
          <p:cNvSpPr txBox="1"/>
          <p:nvPr/>
        </p:nvSpPr>
        <p:spPr>
          <a:xfrm>
            <a:off x="718457" y="299163"/>
            <a:ext cx="1076752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GWSA Charge to the Climate Council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29EE88-2C46-4B2A-9B40-C646CDF9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84" y="1302151"/>
            <a:ext cx="11118700" cy="5449200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Reduce greenhouse gas emissions </a:t>
            </a:r>
            <a:r>
              <a:rPr lang="en-US" dirty="0"/>
              <a:t>from the transportation, building, regulated utility, industrial, commercial, and agricultural sectors;</a:t>
            </a: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Encourage smart growth and related strategies;</a:t>
            </a: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Achieve long-term sequestration and storage of carbon </a:t>
            </a:r>
            <a:r>
              <a:rPr lang="en-US" dirty="0"/>
              <a:t>and promote best management practices to achieve climate mitigation, adaption, and resilience on natural [and] working lands;</a:t>
            </a:r>
          </a:p>
          <a:p>
            <a:pPr marL="971550" marR="0" lvl="1" indent="-5143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Achieve net zero emissions by 2050 across all sectors;</a:t>
            </a:r>
          </a:p>
          <a:p>
            <a:pPr marL="971550" marR="0" lvl="1" indent="-5143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Reduce energy burdens for rural and marginalized communities;</a:t>
            </a:r>
          </a:p>
          <a:p>
            <a:pPr marL="971550" marR="0" lvl="1" indent="-5143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Limit the use of chemicals, substances, or products that contribute to climate change; and</a:t>
            </a:r>
          </a:p>
          <a:p>
            <a:pPr marL="971550" marR="0" lvl="1" indent="-5143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Build and encourage climate adaptation and resilience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of Vermont communities and natural systems.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F12831-6079-4804-8C86-F10480029F54}"/>
              </a:ext>
            </a:extLst>
          </p:cNvPr>
          <p:cNvSpPr txBox="1">
            <a:spLocks/>
          </p:cNvSpPr>
          <p:nvPr/>
        </p:nvSpPr>
        <p:spPr>
          <a:xfrm>
            <a:off x="367284" y="3251511"/>
            <a:ext cx="11457432" cy="431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08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1E2BDEB-BE24-40F1-A50E-CF325F4A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1" y="124288"/>
            <a:ext cx="11506952" cy="6531551"/>
          </a:xfrm>
          <a:prstGeom prst="rect">
            <a:avLst/>
          </a:prstGeom>
        </p:spPr>
      </p:pic>
      <p:sp>
        <p:nvSpPr>
          <p:cNvPr id="4" name="Google Shape;103;p14">
            <a:extLst>
              <a:ext uri="{FF2B5EF4-FFF2-40B4-BE49-F238E27FC236}">
                <a16:creationId xmlns:a16="http://schemas.microsoft.com/office/drawing/2014/main" id="{DBBDF94D-CC82-5E40-852D-64ADE2D9091B}"/>
              </a:ext>
            </a:extLst>
          </p:cNvPr>
          <p:cNvSpPr txBox="1">
            <a:spLocks/>
          </p:cNvSpPr>
          <p:nvPr/>
        </p:nvSpPr>
        <p:spPr>
          <a:xfrm>
            <a:off x="346587" y="441000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D7E43"/>
              </a:buClr>
              <a:buSzPts val="5400"/>
              <a:buFont typeface="Libre Franklin Medium"/>
              <a:buNone/>
            </a:pPr>
            <a:r>
              <a:rPr lang="en-US" b="1" kern="0" dirty="0">
                <a:solidFill>
                  <a:srgbClr val="3D7E4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Climate Action Plan </a:t>
            </a:r>
            <a:endParaRPr lang="en-US" kern="0" dirty="0">
              <a:solidFill>
                <a:srgbClr val="3D7E43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" name="Google Shape;104;p14">
            <a:extLst>
              <a:ext uri="{FF2B5EF4-FFF2-40B4-BE49-F238E27FC236}">
                <a16:creationId xmlns:a16="http://schemas.microsoft.com/office/drawing/2014/main" id="{D5BB418F-0C30-E64F-9F24-928028CADF4B}"/>
              </a:ext>
            </a:extLst>
          </p:cNvPr>
          <p:cNvSpPr/>
          <p:nvPr/>
        </p:nvSpPr>
        <p:spPr>
          <a:xfrm>
            <a:off x="232287" y="202161"/>
            <a:ext cx="3514213" cy="1639339"/>
          </a:xfrm>
          <a:prstGeom prst="rect">
            <a:avLst/>
          </a:prstGeom>
          <a:noFill/>
          <a:ln w="28575" cap="flat" cmpd="sng">
            <a:solidFill>
              <a:srgbClr val="F7C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237715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2" name="Google Shape;112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5"/>
          <p:cNvGrpSpPr/>
          <p:nvPr/>
        </p:nvGrpSpPr>
        <p:grpSpPr>
          <a:xfrm>
            <a:off x="549275" y="2930488"/>
            <a:ext cx="11093449" cy="2425104"/>
            <a:chOff x="0" y="0"/>
            <a:chExt cx="11093449" cy="1700276"/>
          </a:xfrm>
        </p:grpSpPr>
        <p:sp>
          <p:nvSpPr>
            <p:cNvPr id="115" name="Google Shape;115;p15"/>
            <p:cNvSpPr/>
            <p:nvPr/>
          </p:nvSpPr>
          <p:spPr>
            <a:xfrm>
              <a:off x="0" y="0"/>
              <a:ext cx="1733351" cy="170027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7C16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0" y="680110"/>
              <a:ext cx="1733351" cy="1020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0" rIns="1712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3A528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Ensuring inclusive, transparent, and innovative engagement</a:t>
              </a:r>
              <a:endParaRPr sz="1800">
                <a:solidFill>
                  <a:srgbClr val="3A5281"/>
                </a:solidFill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0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0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165100" rIns="1712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 b="0" i="0" u="none" strike="noStrike" cap="none">
                  <a:solidFill>
                    <a:srgbClr val="3A528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3500" b="0" i="0" u="none" strike="noStrike" cap="none">
                <a:solidFill>
                  <a:srgbClr val="3A528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868847" y="0"/>
              <a:ext cx="1733351" cy="170027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7C16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1868847" y="680110"/>
              <a:ext cx="1733351" cy="1020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0" rIns="1712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3A528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Creating accountable </a:t>
              </a:r>
              <a:r>
                <a:rPr lang="en-US" sz="1500" b="1">
                  <a:solidFill>
                    <a:srgbClr val="3A528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&amp; </a:t>
              </a:r>
              <a:r>
                <a:rPr lang="en-US" sz="1500" b="1" i="0" u="none" strike="noStrike" cap="none">
                  <a:solidFill>
                    <a:srgbClr val="3A528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restorative recommend-ations</a:t>
              </a:r>
              <a:endParaRPr sz="1800">
                <a:solidFill>
                  <a:srgbClr val="3A5281"/>
                </a:solidFill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872019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1872019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165100" rIns="1712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 b="0" i="0" u="none" strike="noStrike" cap="none">
                  <a:solidFill>
                    <a:srgbClr val="3A528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>
                <a:solidFill>
                  <a:srgbClr val="3A5281"/>
                </a:solidFill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3740867" y="0"/>
              <a:ext cx="1733351" cy="170027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7C16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3740867" y="680110"/>
              <a:ext cx="1733351" cy="1020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0" rIns="1712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3A528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Moving at the speed of trust</a:t>
              </a:r>
              <a:endParaRPr sz="1500">
                <a:solidFill>
                  <a:srgbClr val="3A5281"/>
                </a:solidFill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744039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3744039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165100" rIns="1712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 b="0" i="0" u="none" strike="noStrike" cap="none">
                  <a:solidFill>
                    <a:srgbClr val="3A528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>
                <a:solidFill>
                  <a:srgbClr val="3A5281"/>
                </a:solidFill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5612887" y="0"/>
              <a:ext cx="1733351" cy="170027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7C16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5612887" y="680110"/>
              <a:ext cx="1733351" cy="1020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0" rIns="1712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3A528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Incorporating solidarity to create inclusionary spaces </a:t>
              </a:r>
              <a:endParaRPr sz="1500">
                <a:solidFill>
                  <a:srgbClr val="3A5281"/>
                </a:solidFill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5616059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5616059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165100" rIns="1712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 b="0" i="0" u="none" strike="noStrike" cap="none">
                  <a:solidFill>
                    <a:srgbClr val="3A528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>
                <a:solidFill>
                  <a:srgbClr val="3A5281"/>
                </a:solidFill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7484906" y="0"/>
              <a:ext cx="1733351" cy="170027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7C16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7484906" y="680110"/>
              <a:ext cx="1733351" cy="1020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0" rIns="1712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3A528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Prioritizing the most impacted first</a:t>
              </a:r>
              <a:endParaRPr sz="1500">
                <a:solidFill>
                  <a:srgbClr val="3A5281"/>
                </a:solidFill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7488078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7488078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165100" rIns="1712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 b="0" i="0" u="none" strike="noStrike" cap="none">
                  <a:solidFill>
                    <a:srgbClr val="3A5281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>
                <a:solidFill>
                  <a:srgbClr val="3A5281"/>
                </a:solidFill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9356926" y="0"/>
              <a:ext cx="1733351" cy="170027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7C16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9356926" y="680110"/>
              <a:ext cx="1733351" cy="1020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0" rIns="1712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3A528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Developing supports for workers, families, and communities</a:t>
              </a:r>
              <a:endParaRPr sz="1500">
                <a:solidFill>
                  <a:srgbClr val="3A5281"/>
                </a:solidFill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9360098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9360098" y="0"/>
              <a:ext cx="1733351" cy="83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00" tIns="165100" rIns="1712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 b="0" i="0" u="none" strike="noStrike" cap="none">
                  <a:solidFill>
                    <a:srgbClr val="3A5281"/>
                  </a:solidFill>
                  <a:latin typeface="Calibri"/>
                  <a:ea typeface="Calibri"/>
                  <a:cs typeface="Calibri"/>
                  <a:sym typeface="Calibri"/>
                </a:rPr>
                <a:t>06</a:t>
              </a:r>
              <a:endParaRPr>
                <a:solidFill>
                  <a:srgbClr val="3A5281"/>
                </a:solidFill>
              </a:endParaRPr>
            </a:p>
          </p:txBody>
        </p:sp>
      </p:grpSp>
      <p:sp>
        <p:nvSpPr>
          <p:cNvPr id="139" name="Google Shape;139;p15"/>
          <p:cNvSpPr/>
          <p:nvPr/>
        </p:nvSpPr>
        <p:spPr>
          <a:xfrm>
            <a:off x="0" y="1"/>
            <a:ext cx="12192000" cy="2425148"/>
          </a:xfrm>
          <a:prstGeom prst="rect">
            <a:avLst/>
          </a:prstGeom>
          <a:solidFill>
            <a:srgbClr val="3A52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547687" y="286595"/>
            <a:ext cx="110902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</a:pPr>
            <a:r>
              <a:rPr lang="en-US" sz="3200" b="1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Equity Lens: Guiding Principles for a Just Transition </a:t>
            </a:r>
            <a:endParaRPr sz="32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554039" y="1274659"/>
            <a:ext cx="104187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 framework for the Climate Council and subcommittees to evaluate, adjust and prioritize recommendations based on how they will impact Vermont’s impacted and frontline communities.</a:t>
            </a:r>
            <a:endParaRPr sz="20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-4764" y="5860915"/>
            <a:ext cx="12192000" cy="165600"/>
          </a:xfrm>
          <a:prstGeom prst="rect">
            <a:avLst/>
          </a:prstGeom>
          <a:solidFill>
            <a:srgbClr val="F7C1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0" y="0"/>
            <a:ext cx="3021496" cy="6858000"/>
          </a:xfrm>
          <a:prstGeom prst="rect">
            <a:avLst/>
          </a:prstGeom>
          <a:solidFill>
            <a:srgbClr val="3D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409403" y="790627"/>
            <a:ext cx="2545377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</a:pPr>
            <a:r>
              <a:rPr lang="en-US" sz="4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</a:pPr>
            <a:r>
              <a:rPr lang="en-US" sz="4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Five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</a:pPr>
            <a:r>
              <a:rPr lang="en-US" sz="4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Impact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</a:pPr>
            <a:r>
              <a:rPr lang="en-US" sz="4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Areas</a:t>
            </a:r>
            <a:endParaRPr dirty="0"/>
          </a:p>
        </p:txBody>
      </p:sp>
      <p:pic>
        <p:nvPicPr>
          <p:cNvPr id="169" name="Google Shape;169;p18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7045" y="446071"/>
            <a:ext cx="8756172" cy="596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/>
          <p:nvPr/>
        </p:nvSpPr>
        <p:spPr>
          <a:xfrm>
            <a:off x="282264" y="600594"/>
            <a:ext cx="2456967" cy="2270625"/>
          </a:xfrm>
          <a:prstGeom prst="rect">
            <a:avLst/>
          </a:prstGeom>
          <a:noFill/>
          <a:ln w="28575" cap="flat" cmpd="sng">
            <a:solidFill>
              <a:srgbClr val="F7C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9746E-6B8E-4E48-A2CE-43090D39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73" y="1226890"/>
            <a:ext cx="9360653" cy="44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09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committee_x0020_or_x0020_Climate_x0020_Council xmlns="9a4e92bc-da32-48c0-ad27-bd0e0a64a5d1">Climate Council</Subcommittee_x0020_or_x0020_Climate_x0020_Council>
    <Categories0 xmlns="9a4e92bc-da32-48c0-ad27-bd0e0a64a5d1" xsi:nil="true"/>
    <_dlc_DocId xmlns="6b8c8877-4f2b-4684-9e8f-d93efdb3ce36">XZ5MDUCQQUAD-1681286903-395</_dlc_DocId>
    <_dlc_DocIdUrl xmlns="6b8c8877-4f2b-4684-9e8f-d93efdb3ce36">
      <Url>https://outside.vermont.gov/agency/anr/climatecouncil/_layouts/15/DocIdRedir.aspx?ID=XZ5MDUCQQUAD-1681286903-395</Url>
      <Description>XZ5MDUCQQUAD-1681286903-395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313593F61B44F878187E7FE8D2D5E" ma:contentTypeVersion="3" ma:contentTypeDescription="Create a new document." ma:contentTypeScope="" ma:versionID="45c737faf75702a76d34aa22fcc661ed">
  <xsd:schema xmlns:xsd="http://www.w3.org/2001/XMLSchema" xmlns:xs="http://www.w3.org/2001/XMLSchema" xmlns:p="http://schemas.microsoft.com/office/2006/metadata/properties" xmlns:ns2="9a4e92bc-da32-48c0-ad27-bd0e0a64a5d1" xmlns:ns3="8b14cf53-5dfd-40b2-a6c0-772a9a24c77d" xmlns:ns4="6b8c8877-4f2b-4684-9e8f-d93efdb3ce36" targetNamespace="http://schemas.microsoft.com/office/2006/metadata/properties" ma:root="true" ma:fieldsID="92a2f245330a4449209260e8bca59186" ns2:_="" ns3:_="" ns4:_="">
    <xsd:import namespace="9a4e92bc-da32-48c0-ad27-bd0e0a64a5d1"/>
    <xsd:import namespace="8b14cf53-5dfd-40b2-a6c0-772a9a24c77d"/>
    <xsd:import namespace="6b8c8877-4f2b-4684-9e8f-d93efdb3ce36"/>
    <xsd:element name="properties">
      <xsd:complexType>
        <xsd:sequence>
          <xsd:element name="documentManagement">
            <xsd:complexType>
              <xsd:all>
                <xsd:element ref="ns2:Categories0" minOccurs="0"/>
                <xsd:element ref="ns2:Subcommittee_x0020_or_x0020_Climate_x0020_Council" minOccurs="0"/>
                <xsd:element ref="ns3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e92bc-da32-48c0-ad27-bd0e0a64a5d1" elementFormDefault="qualified">
    <xsd:import namespace="http://schemas.microsoft.com/office/2006/documentManagement/types"/>
    <xsd:import namespace="http://schemas.microsoft.com/office/infopath/2007/PartnerControls"/>
    <xsd:element name="Categories0" ma:index="8" nillable="true" ma:displayName="Categories" ma:format="Dropdown" ma:internalName="Categories0">
      <xsd:simpleType>
        <xsd:restriction base="dms:Choice">
          <xsd:enumeration value="(None)"/>
          <xsd:enumeration value="Agendas"/>
          <xsd:enumeration value="Minutes"/>
          <xsd:enumeration value="Presentations"/>
          <xsd:enumeration value="Climate Action Plan Documents"/>
          <xsd:enumeration value="Reports"/>
          <xsd:enumeration value="Public Engagement"/>
          <xsd:enumeration value="Templates"/>
        </xsd:restriction>
      </xsd:simpleType>
    </xsd:element>
    <xsd:element name="Subcommittee_x0020_or_x0020_Climate_x0020_Council" ma:index="9" nillable="true" ma:displayName="Subcommittee or Climate Council" ma:default="Climate Council" ma:format="RadioButtons" ma:internalName="Subcommittee_x0020_or_x0020_Climate_x0020_Council">
      <xsd:simpleType>
        <xsd:restriction base="dms:Choice">
          <xsd:enumeration value="Climate Council"/>
          <xsd:enumeration value="Agriculture &amp; Ecosystems"/>
          <xsd:enumeration value="Cross-Sector Mitigation"/>
          <xsd:enumeration value="Just Transitions"/>
          <xsd:enumeration value="Science &amp; Data"/>
          <xsd:enumeration value="Rural Resilience &amp; Adaptation"/>
          <xsd:enumeration value="Steering Committe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4cf53-5dfd-40b2-a6c0-772a9a24c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c8877-4f2b-4684-9e8f-d93efdb3ce36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CAE2A23-5755-4B1D-9B07-456A122876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21CD4-CBE0-4A98-BC75-3C8173D8A8AE}">
  <ds:schemaRefs>
    <ds:schemaRef ds:uri="f25871f3-a9f2-4de9-bf72-14740cab12b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588d2ea-c41c-4ea4-92f9-3737ae5b927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BD26F7-6C4F-42EF-A52B-B60AD40ED2B2}"/>
</file>

<file path=customXml/itemProps4.xml><?xml version="1.0" encoding="utf-8"?>
<ds:datastoreItem xmlns:ds="http://schemas.openxmlformats.org/officeDocument/2006/customXml" ds:itemID="{F78FCD1E-02A2-4D73-ADB4-09F8737277DA}"/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1908</Words>
  <Application>Microsoft Office PowerPoint</Application>
  <PresentationFormat>Widescreen</PresentationFormat>
  <Paragraphs>187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Avenir</vt:lpstr>
      <vt:lpstr>Calibri</vt:lpstr>
      <vt:lpstr>Calibri Light</vt:lpstr>
      <vt:lpstr>Franklin Gothic</vt:lpstr>
      <vt:lpstr>Franklin Gothic Book</vt:lpstr>
      <vt:lpstr>Libre Franklin Medium</vt:lpstr>
      <vt:lpstr>Montserrat</vt:lpstr>
      <vt:lpstr>Office Theme</vt:lpstr>
      <vt:lpstr>1_Office Theme</vt:lpstr>
      <vt:lpstr>2_Office Theme</vt:lpstr>
      <vt:lpstr>PowerPoint Presentation</vt:lpstr>
      <vt:lpstr>PowerPoint Presentation</vt:lpstr>
      <vt:lpstr>Global Warming Solutions Act (GWSA), Act 153 of 2020: </vt:lpstr>
      <vt:lpstr>The Vermont Climate Action Plan </vt:lpstr>
      <vt:lpstr>PowerPoint Presentation</vt:lpstr>
      <vt:lpstr>PowerPoint Presentation</vt:lpstr>
      <vt:lpstr>Equity Lens: Guiding Principles for a Just Transition </vt:lpstr>
      <vt:lpstr>PowerPoint Presentation</vt:lpstr>
      <vt:lpstr>PowerPoint Presentation</vt:lpstr>
      <vt:lpstr>GWSA Emission Reduction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GWSA Requires Aggressive Scale and Pace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Capturing Carbon</vt:lpstr>
      <vt:lpstr>Estimated Forest Acreage in Vermont</vt:lpstr>
      <vt:lpstr>Estimated Cropland Acreage in Vermont</vt:lpstr>
      <vt:lpstr>PowerPoint Presentation</vt:lpstr>
      <vt:lpstr>Cross-Cutting Solutions</vt:lpstr>
      <vt:lpstr>What Will You Find in the CAP?</vt:lpstr>
      <vt:lpstr>With the CAP Adopted, What Happens Now?</vt:lpstr>
      <vt:lpstr>With the CAP Adopted, What Happens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Warming Solutions Act and  The Climate Action Plan</dc:title>
  <dc:creator>Moore, Julie</dc:creator>
  <cp:lastModifiedBy>Wolz, Marian</cp:lastModifiedBy>
  <cp:revision>6</cp:revision>
  <dcterms:created xsi:type="dcterms:W3CDTF">2021-12-03T20:23:24Z</dcterms:created>
  <dcterms:modified xsi:type="dcterms:W3CDTF">2021-12-14T19:32:10Z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0x0101007C9313593F61B44F878187E7FE8D2D5E</vt:lpwstr>
  </property>
  <property fmtid="{D5CDD505-2E9C-101B-9397-08002B2CF9AE}" pid="3" name="_dlc_DocIdItemGuid">
    <vt:lpwstr>3302fb7d-eb00-4c95-b712-cbd6c6edaab4</vt:lpwstr>
  </property>
</Properties>
</file>