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Layouts/slideLayout10.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22.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handoutMasterIdLst>
    <p:handoutMasterId r:id="rId51"/>
  </p:handoutMasterIdLst>
  <p:sldIdLst>
    <p:sldId id="295" r:id="rId5"/>
    <p:sldId id="4673" r:id="rId6"/>
    <p:sldId id="4634" r:id="rId7"/>
    <p:sldId id="4674" r:id="rId8"/>
    <p:sldId id="335" r:id="rId9"/>
    <p:sldId id="4648" r:id="rId10"/>
    <p:sldId id="350" r:id="rId11"/>
    <p:sldId id="337" r:id="rId12"/>
    <p:sldId id="4669" r:id="rId13"/>
    <p:sldId id="4675" r:id="rId14"/>
    <p:sldId id="4678" r:id="rId15"/>
    <p:sldId id="4676" r:id="rId16"/>
    <p:sldId id="4649" r:id="rId17"/>
    <p:sldId id="4651" r:id="rId18"/>
    <p:sldId id="4641" r:id="rId19"/>
    <p:sldId id="4652" r:id="rId20"/>
    <p:sldId id="4679" r:id="rId21"/>
    <p:sldId id="4680" r:id="rId22"/>
    <p:sldId id="4681" r:id="rId23"/>
    <p:sldId id="4653" r:id="rId24"/>
    <p:sldId id="4682" r:id="rId25"/>
    <p:sldId id="4683" r:id="rId26"/>
    <p:sldId id="4684" r:id="rId27"/>
    <p:sldId id="4656" r:id="rId28"/>
    <p:sldId id="4657" r:id="rId29"/>
    <p:sldId id="4658" r:id="rId30"/>
    <p:sldId id="4659" r:id="rId31"/>
    <p:sldId id="4685" r:id="rId32"/>
    <p:sldId id="4686" r:id="rId33"/>
    <p:sldId id="4670" r:id="rId34"/>
    <p:sldId id="4663" r:id="rId35"/>
    <p:sldId id="4664" r:id="rId36"/>
    <p:sldId id="4687" r:id="rId37"/>
    <p:sldId id="4688" r:id="rId38"/>
    <p:sldId id="4689" r:id="rId39"/>
    <p:sldId id="4671" r:id="rId40"/>
    <p:sldId id="4645" r:id="rId41"/>
    <p:sldId id="4672" r:id="rId42"/>
    <p:sldId id="4667" r:id="rId43"/>
    <p:sldId id="4690" r:id="rId44"/>
    <p:sldId id="4691" r:id="rId45"/>
    <p:sldId id="4692" r:id="rId46"/>
    <p:sldId id="4693" r:id="rId47"/>
    <p:sldId id="4668" r:id="rId48"/>
    <p:sldId id="352"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142026-E4B5-4C0B-8626-2BC1127BF5B1}">
          <p14:sldIdLst>
            <p14:sldId id="295"/>
            <p14:sldId id="4673"/>
            <p14:sldId id="4634"/>
            <p14:sldId id="4674"/>
            <p14:sldId id="335"/>
            <p14:sldId id="4648"/>
            <p14:sldId id="350"/>
            <p14:sldId id="337"/>
            <p14:sldId id="4669"/>
            <p14:sldId id="4675"/>
            <p14:sldId id="4678"/>
            <p14:sldId id="4676"/>
            <p14:sldId id="4649"/>
            <p14:sldId id="4651"/>
            <p14:sldId id="4641"/>
            <p14:sldId id="4652"/>
            <p14:sldId id="4679"/>
            <p14:sldId id="4680"/>
            <p14:sldId id="4681"/>
            <p14:sldId id="4653"/>
            <p14:sldId id="4682"/>
            <p14:sldId id="4683"/>
            <p14:sldId id="4684"/>
            <p14:sldId id="4656"/>
            <p14:sldId id="4657"/>
            <p14:sldId id="4658"/>
            <p14:sldId id="4659"/>
            <p14:sldId id="4685"/>
            <p14:sldId id="4686"/>
            <p14:sldId id="4670"/>
            <p14:sldId id="4663"/>
            <p14:sldId id="4664"/>
            <p14:sldId id="4687"/>
            <p14:sldId id="4688"/>
            <p14:sldId id="4689"/>
            <p14:sldId id="4671"/>
            <p14:sldId id="4645"/>
            <p14:sldId id="4672"/>
            <p14:sldId id="4667"/>
            <p14:sldId id="4690"/>
            <p14:sldId id="4691"/>
            <p14:sldId id="4692"/>
            <p14:sldId id="4693"/>
            <p14:sldId id="4668"/>
            <p14:sldId id="35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Hanson" initials="LH" lastIdx="33" clrIdx="0">
    <p:extLst>
      <p:ext uri="{19B8F6BF-5375-455C-9EA6-DF929625EA0E}">
        <p15:presenceInfo xmlns:p15="http://schemas.microsoft.com/office/powerpoint/2012/main" userId="Liz Hanson" providerId="None"/>
      </p:ext>
    </p:extLst>
  </p:cmAuthor>
  <p:cmAuthor id="2" name="Megan Lynch" initials="ML" lastIdx="7" clrIdx="1">
    <p:extLst>
      <p:ext uri="{19B8F6BF-5375-455C-9EA6-DF929625EA0E}">
        <p15:presenceInfo xmlns:p15="http://schemas.microsoft.com/office/powerpoint/2012/main" userId="S::megan.lynch@cadmusgroup.com::83b8c3bd-9c97-4b20-aba8-cc0230c190f2" providerId="AD"/>
      </p:ext>
    </p:extLst>
  </p:cmAuthor>
  <p:cmAuthor id="3" name="Amanda McLeod" initials="AM" lastIdx="3" clrIdx="2">
    <p:extLst>
      <p:ext uri="{19B8F6BF-5375-455C-9EA6-DF929625EA0E}">
        <p15:presenceInfo xmlns:p15="http://schemas.microsoft.com/office/powerpoint/2012/main" userId="S::Amanda.McLeod@cadmusgroup.com::795ad53e-0796-44cb-bdc1-57feca1d4d92" providerId="AD"/>
      </p:ext>
    </p:extLst>
  </p:cmAuthor>
  <p:cmAuthor id="4" name="David Hill" initials="DH" lastIdx="1" clrIdx="3">
    <p:extLst>
      <p:ext uri="{19B8F6BF-5375-455C-9EA6-DF929625EA0E}">
        <p15:presenceInfo xmlns:p15="http://schemas.microsoft.com/office/powerpoint/2012/main" userId="S::dhill@energyfuturesgroup.com::8ea537d4-8551-4dda-a161-cb9b166a5c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42F"/>
    <a:srgbClr val="FFFFFF"/>
    <a:srgbClr val="4086C3"/>
    <a:srgbClr val="B2CBE4"/>
    <a:srgbClr val="4099D0"/>
    <a:srgbClr val="CADE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AAA36E-D96F-478E-BD99-48217DB5286D}" v="62" dt="2021-10-27T18:25:52.0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openxmlformats.org/officeDocument/2006/relationships/customXml" Target="../customXml/item4.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energyfuturesgroup.sharepoint.com/Shared%20Documents/Consulting/VT/Climate%20Council/Pathways%20Analysis/Non%20Energy/Non%20Energy%20CAP%20Summary%20Workbook.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Comparative</a:t>
            </a:r>
            <a:r>
              <a:rPr lang="en-US" baseline="0"/>
              <a:t> CO2 emissions (biogenic and nonbiogenic)</a:t>
            </a:r>
            <a:endParaRPr lang="en-US"/>
          </a:p>
        </c:rich>
      </c:tx>
      <c:layout>
        <c:manualLayout>
          <c:xMode val="edge"/>
          <c:yMode val="edge"/>
          <c:x val="0.16391666666666665"/>
          <c:y val="2.314814814814814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1"/>
          <c:tx>
            <c:strRef>
              <c:f>'Biogenic CO2 and sum'!$A$14</c:f>
              <c:strCache>
                <c:ptCount val="1"/>
                <c:pt idx="0">
                  <c:v>CAP Mitigation Pathway</c:v>
                </c:pt>
              </c:strCache>
            </c:strRef>
          </c:tx>
          <c:spPr>
            <a:solidFill>
              <a:schemeClr val="accent3"/>
            </a:solidFill>
            <a:ln>
              <a:noFill/>
            </a:ln>
            <a:effectLst/>
          </c:spPr>
          <c:invertIfNegative val="0"/>
          <c:cat>
            <c:numRef>
              <c:f>'Biogenic CO2 and sum'!$B$12:$H$12</c:f>
              <c:numCache>
                <c:formatCode>General</c:formatCode>
                <c:ptCount val="7"/>
                <c:pt idx="0">
                  <c:v>2020</c:v>
                </c:pt>
                <c:pt idx="1">
                  <c:v>2025</c:v>
                </c:pt>
                <c:pt idx="2">
                  <c:v>2030</c:v>
                </c:pt>
                <c:pt idx="3">
                  <c:v>2035</c:v>
                </c:pt>
                <c:pt idx="4">
                  <c:v>2040</c:v>
                </c:pt>
                <c:pt idx="5">
                  <c:v>2045</c:v>
                </c:pt>
                <c:pt idx="6">
                  <c:v>2050</c:v>
                </c:pt>
              </c:numCache>
            </c:numRef>
          </c:cat>
          <c:val>
            <c:numRef>
              <c:f>'Biogenic CO2 and sum'!$B$14:$H$14</c:f>
              <c:numCache>
                <c:formatCode>_ * #,##0.0_ ;_ * \-#,##0.0_ ;_ * ""\-""??_ ;_ @_ </c:formatCode>
                <c:ptCount val="7"/>
                <c:pt idx="0">
                  <c:v>20.017961893895077</c:v>
                </c:pt>
                <c:pt idx="1">
                  <c:v>41.437457704373671</c:v>
                </c:pt>
                <c:pt idx="2">
                  <c:v>62.611531570347196</c:v>
                </c:pt>
                <c:pt idx="3">
                  <c:v>81.852805673252135</c:v>
                </c:pt>
                <c:pt idx="4">
                  <c:v>97.405068516687919</c:v>
                </c:pt>
                <c:pt idx="5">
                  <c:v>108.72678612468542</c:v>
                </c:pt>
                <c:pt idx="6">
                  <c:v>120.23278223405518</c:v>
                </c:pt>
              </c:numCache>
            </c:numRef>
          </c:val>
          <c:extLst>
            <c:ext xmlns:c16="http://schemas.microsoft.com/office/drawing/2014/chart" uri="{C3380CC4-5D6E-409C-BE32-E72D297353CC}">
              <c16:uniqueId val="{00000000-2F5F-4A7A-9E82-6C03771B50ED}"/>
            </c:ext>
          </c:extLst>
        </c:ser>
        <c:ser>
          <c:idx val="1"/>
          <c:order val="2"/>
          <c:tx>
            <c:strRef>
              <c:f>'Biogenic CO2 and sum'!$A$13</c:f>
              <c:strCache>
                <c:ptCount val="1"/>
                <c:pt idx="0">
                  <c:v>Baseline</c:v>
                </c:pt>
              </c:strCache>
            </c:strRef>
          </c:tx>
          <c:spPr>
            <a:solidFill>
              <a:schemeClr val="accent2"/>
            </a:solidFill>
            <a:ln>
              <a:noFill/>
            </a:ln>
            <a:effectLst/>
          </c:spPr>
          <c:invertIfNegative val="0"/>
          <c:cat>
            <c:numRef>
              <c:f>'Biogenic CO2 and sum'!$B$12:$H$12</c:f>
              <c:numCache>
                <c:formatCode>General</c:formatCode>
                <c:ptCount val="7"/>
                <c:pt idx="0">
                  <c:v>2020</c:v>
                </c:pt>
                <c:pt idx="1">
                  <c:v>2025</c:v>
                </c:pt>
                <c:pt idx="2">
                  <c:v>2030</c:v>
                </c:pt>
                <c:pt idx="3">
                  <c:v>2035</c:v>
                </c:pt>
                <c:pt idx="4">
                  <c:v>2040</c:v>
                </c:pt>
                <c:pt idx="5">
                  <c:v>2045</c:v>
                </c:pt>
                <c:pt idx="6">
                  <c:v>2050</c:v>
                </c:pt>
              </c:numCache>
            </c:numRef>
          </c:cat>
          <c:val>
            <c:numRef>
              <c:f>'Biogenic CO2 and sum'!$B$13:$H$13</c:f>
              <c:numCache>
                <c:formatCode>_ * #,##0.0_ ;_ * \-#,##0.0_ ;_ * ""\-""??_ ;_ @_ </c:formatCode>
                <c:ptCount val="7"/>
                <c:pt idx="0">
                  <c:v>20.084644060335556</c:v>
                </c:pt>
                <c:pt idx="1">
                  <c:v>43.796468335179753</c:v>
                </c:pt>
                <c:pt idx="2">
                  <c:v>70.879295748887813</c:v>
                </c:pt>
                <c:pt idx="3">
                  <c:v>99.137038284949156</c:v>
                </c:pt>
                <c:pt idx="4">
                  <c:v>128.92105458654947</c:v>
                </c:pt>
                <c:pt idx="5">
                  <c:v>160.45377904014157</c:v>
                </c:pt>
                <c:pt idx="6">
                  <c:v>193.78869770873226</c:v>
                </c:pt>
              </c:numCache>
            </c:numRef>
          </c:val>
          <c:extLst>
            <c:ext xmlns:c16="http://schemas.microsoft.com/office/drawing/2014/chart" uri="{C3380CC4-5D6E-409C-BE32-E72D297353CC}">
              <c16:uniqueId val="{00000001-2F5F-4A7A-9E82-6C03771B50ED}"/>
            </c:ext>
          </c:extLst>
        </c:ser>
        <c:dLbls>
          <c:showLegendKey val="0"/>
          <c:showVal val="0"/>
          <c:showCatName val="0"/>
          <c:showSerName val="0"/>
          <c:showPercent val="0"/>
          <c:showBubbleSize val="0"/>
        </c:dLbls>
        <c:gapWidth val="219"/>
        <c:overlap val="-27"/>
        <c:axId val="1228648208"/>
        <c:axId val="1228649040"/>
        <c:extLst>
          <c:ext xmlns:c15="http://schemas.microsoft.com/office/drawing/2012/chart" uri="{02D57815-91ED-43cb-92C2-25804820EDAC}">
            <c15:filteredBarSeries>
              <c15:ser>
                <c:idx val="0"/>
                <c:order val="0"/>
                <c:tx>
                  <c:strRef>
                    <c:extLst>
                      <c:ext uri="{02D57815-91ED-43cb-92C2-25804820EDAC}">
                        <c15:formulaRef>
                          <c15:sqref>'Biogenic CO2 and sum'!$A$12</c15:sqref>
                        </c15:formulaRef>
                      </c:ext>
                    </c:extLst>
                    <c:strCache>
                      <c:ptCount val="1"/>
                      <c:pt idx="0">
                        <c:v>Scenario</c:v>
                      </c:pt>
                    </c:strCache>
                  </c:strRef>
                </c:tx>
                <c:spPr>
                  <a:solidFill>
                    <a:schemeClr val="accent1"/>
                  </a:solidFill>
                  <a:ln>
                    <a:noFill/>
                  </a:ln>
                  <a:effectLst/>
                </c:spPr>
                <c:invertIfNegative val="0"/>
                <c:cat>
                  <c:numRef>
                    <c:extLst>
                      <c:ext uri="{02D57815-91ED-43cb-92C2-25804820EDAC}">
                        <c15:formulaRef>
                          <c15:sqref>'Biogenic CO2 and sum'!$B$12:$H$12</c15:sqref>
                        </c15:formulaRef>
                      </c:ext>
                    </c:extLst>
                    <c:numCache>
                      <c:formatCode>General</c:formatCode>
                      <c:ptCount val="7"/>
                      <c:pt idx="0">
                        <c:v>2020</c:v>
                      </c:pt>
                      <c:pt idx="1">
                        <c:v>2025</c:v>
                      </c:pt>
                      <c:pt idx="2">
                        <c:v>2030</c:v>
                      </c:pt>
                      <c:pt idx="3">
                        <c:v>2035</c:v>
                      </c:pt>
                      <c:pt idx="4">
                        <c:v>2040</c:v>
                      </c:pt>
                      <c:pt idx="5">
                        <c:v>2045</c:v>
                      </c:pt>
                      <c:pt idx="6">
                        <c:v>2050</c:v>
                      </c:pt>
                    </c:numCache>
                  </c:numRef>
                </c:cat>
                <c:val>
                  <c:numRef>
                    <c:extLst>
                      <c:ext uri="{02D57815-91ED-43cb-92C2-25804820EDAC}">
                        <c15:formulaRef>
                          <c15:sqref>'Biogenic CO2 and sum'!$B$12:$H$12</c15:sqref>
                        </c15:formulaRef>
                      </c:ext>
                    </c:extLst>
                    <c:numCache>
                      <c:formatCode>General</c:formatCode>
                      <c:ptCount val="7"/>
                      <c:pt idx="0">
                        <c:v>2020</c:v>
                      </c:pt>
                      <c:pt idx="1">
                        <c:v>2025</c:v>
                      </c:pt>
                      <c:pt idx="2">
                        <c:v>2030</c:v>
                      </c:pt>
                      <c:pt idx="3">
                        <c:v>2035</c:v>
                      </c:pt>
                      <c:pt idx="4">
                        <c:v>2040</c:v>
                      </c:pt>
                      <c:pt idx="5">
                        <c:v>2045</c:v>
                      </c:pt>
                      <c:pt idx="6">
                        <c:v>2050</c:v>
                      </c:pt>
                    </c:numCache>
                  </c:numRef>
                </c:val>
                <c:extLst>
                  <c:ext xmlns:c16="http://schemas.microsoft.com/office/drawing/2014/chart" uri="{C3380CC4-5D6E-409C-BE32-E72D297353CC}">
                    <c16:uniqueId val="{00000002-2F5F-4A7A-9E82-6C03771B50ED}"/>
                  </c:ext>
                </c:extLst>
              </c15:ser>
            </c15:filteredBarSeries>
          </c:ext>
        </c:extLst>
      </c:barChart>
      <c:catAx>
        <c:axId val="122864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8649040"/>
        <c:crosses val="autoZero"/>
        <c:auto val="1"/>
        <c:lblAlgn val="ctr"/>
        <c:lblOffset val="100"/>
        <c:noMultiLvlLbl val="0"/>
      </c:catAx>
      <c:valAx>
        <c:axId val="1228649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Cumulative million metric tonnes CO2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 #,##0.0_ ;_ * \-#,##0.0_ ;_ * &quot;&quot;\-&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8648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F23E96-60D1-4F3C-83F8-25FC963C9A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5FEAA5E-D427-4848-BD77-4E6CC290A2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6751C9-A8EE-4C82-8231-9163023378F1}" type="datetimeFigureOut">
              <a:rPr lang="en-US" smtClean="0"/>
              <a:t>10/26/2021</a:t>
            </a:fld>
            <a:endParaRPr lang="en-US"/>
          </a:p>
        </p:txBody>
      </p:sp>
      <p:sp>
        <p:nvSpPr>
          <p:cNvPr id="4" name="Footer Placeholder 3">
            <a:extLst>
              <a:ext uri="{FF2B5EF4-FFF2-40B4-BE49-F238E27FC236}">
                <a16:creationId xmlns:a16="http://schemas.microsoft.com/office/drawing/2014/main" id="{7F3524EE-4D56-4C69-804C-787C06C3A2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4C9B28-0DDB-4C6D-81CD-A4ACFC8A86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E5C82C-E62E-4B6F-BA9F-BEF622785400}" type="slidenum">
              <a:rPr lang="en-US" smtClean="0"/>
              <a:t>‹#›</a:t>
            </a:fld>
            <a:endParaRPr lang="en-US"/>
          </a:p>
        </p:txBody>
      </p:sp>
    </p:spTree>
    <p:extLst>
      <p:ext uri="{BB962C8B-B14F-4D97-AF65-F5344CB8AC3E}">
        <p14:creationId xmlns:p14="http://schemas.microsoft.com/office/powerpoint/2010/main" val="156628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73E2E-F2CF-4355-B324-E44EF17F1D20}" type="datetimeFigureOut">
              <a:rPr lang="en-US" smtClean="0"/>
              <a:t>10/21/2021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7B814-5F83-44DB-9163-583B49B420CD}" type="slidenum">
              <a:rPr lang="en-US" smtClean="0"/>
              <a:t>‹#›</a:t>
            </a:fld>
            <a:endParaRPr lang="en-US"/>
          </a:p>
        </p:txBody>
      </p:sp>
    </p:spTree>
    <p:extLst>
      <p:ext uri="{BB962C8B-B14F-4D97-AF65-F5344CB8AC3E}">
        <p14:creationId xmlns:p14="http://schemas.microsoft.com/office/powerpoint/2010/main" val="1383956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https://commons.wikimedia.org/wiki/File:Spring_Field_in_Bethel,_Vermont.jpg</a:t>
            </a:r>
          </a:p>
        </p:txBody>
      </p:sp>
      <p:sp>
        <p:nvSpPr>
          <p:cNvPr id="4" name="Slide Number Placeholder 3"/>
          <p:cNvSpPr>
            <a:spLocks noGrp="1"/>
          </p:cNvSpPr>
          <p:nvPr>
            <p:ph type="sldNum" sz="quarter" idx="5"/>
          </p:nvPr>
        </p:nvSpPr>
        <p:spPr/>
        <p:txBody>
          <a:bodyPr/>
          <a:lstStyle/>
          <a:p>
            <a:fld id="{A677B814-5F83-44DB-9163-583B49B420CD}" type="slidenum">
              <a:rPr lang="en-US" smtClean="0"/>
              <a:t>1</a:t>
            </a:fld>
            <a:endParaRPr lang="en-US"/>
          </a:p>
        </p:txBody>
      </p:sp>
    </p:spTree>
    <p:extLst>
      <p:ext uri="{BB962C8B-B14F-4D97-AF65-F5344CB8AC3E}">
        <p14:creationId xmlns:p14="http://schemas.microsoft.com/office/powerpoint/2010/main" val="2493594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7B814-5F83-44DB-9163-583B49B420CD}" type="slidenum">
              <a:rPr lang="en-US" smtClean="0"/>
              <a:t>16</a:t>
            </a:fld>
            <a:endParaRPr lang="en-US"/>
          </a:p>
        </p:txBody>
      </p:sp>
    </p:spTree>
    <p:extLst>
      <p:ext uri="{BB962C8B-B14F-4D97-AF65-F5344CB8AC3E}">
        <p14:creationId xmlns:p14="http://schemas.microsoft.com/office/powerpoint/2010/main" val="304630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24</a:t>
            </a:fld>
            <a:endParaRPr lang="en-US"/>
          </a:p>
        </p:txBody>
      </p:sp>
    </p:spTree>
    <p:extLst>
      <p:ext uri="{BB962C8B-B14F-4D97-AF65-F5344CB8AC3E}">
        <p14:creationId xmlns:p14="http://schemas.microsoft.com/office/powerpoint/2010/main" val="4215603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26</a:t>
            </a:fld>
            <a:endParaRPr lang="en-US"/>
          </a:p>
        </p:txBody>
      </p:sp>
    </p:spTree>
    <p:extLst>
      <p:ext uri="{BB962C8B-B14F-4D97-AF65-F5344CB8AC3E}">
        <p14:creationId xmlns:p14="http://schemas.microsoft.com/office/powerpoint/2010/main" val="4251982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27</a:t>
            </a:fld>
            <a:endParaRPr lang="en-US"/>
          </a:p>
        </p:txBody>
      </p:sp>
    </p:spTree>
    <p:extLst>
      <p:ext uri="{BB962C8B-B14F-4D97-AF65-F5344CB8AC3E}">
        <p14:creationId xmlns:p14="http://schemas.microsoft.com/office/powerpoint/2010/main" val="4101520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28</a:t>
            </a:fld>
            <a:endParaRPr lang="en-US"/>
          </a:p>
        </p:txBody>
      </p:sp>
    </p:spTree>
    <p:extLst>
      <p:ext uri="{BB962C8B-B14F-4D97-AF65-F5344CB8AC3E}">
        <p14:creationId xmlns:p14="http://schemas.microsoft.com/office/powerpoint/2010/main" val="3377706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29</a:t>
            </a:fld>
            <a:endParaRPr lang="en-US"/>
          </a:p>
        </p:txBody>
      </p:sp>
    </p:spTree>
    <p:extLst>
      <p:ext uri="{BB962C8B-B14F-4D97-AF65-F5344CB8AC3E}">
        <p14:creationId xmlns:p14="http://schemas.microsoft.com/office/powerpoint/2010/main" val="311593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30</a:t>
            </a:fld>
            <a:endParaRPr lang="en-US"/>
          </a:p>
        </p:txBody>
      </p:sp>
    </p:spTree>
    <p:extLst>
      <p:ext uri="{BB962C8B-B14F-4D97-AF65-F5344CB8AC3E}">
        <p14:creationId xmlns:p14="http://schemas.microsoft.com/office/powerpoint/2010/main" val="2627422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32</a:t>
            </a:fld>
            <a:endParaRPr lang="en-US"/>
          </a:p>
        </p:txBody>
      </p:sp>
    </p:spTree>
    <p:extLst>
      <p:ext uri="{BB962C8B-B14F-4D97-AF65-F5344CB8AC3E}">
        <p14:creationId xmlns:p14="http://schemas.microsoft.com/office/powerpoint/2010/main" val="3149545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33</a:t>
            </a:fld>
            <a:endParaRPr lang="en-US"/>
          </a:p>
        </p:txBody>
      </p:sp>
    </p:spTree>
    <p:extLst>
      <p:ext uri="{BB962C8B-B14F-4D97-AF65-F5344CB8AC3E}">
        <p14:creationId xmlns:p14="http://schemas.microsoft.com/office/powerpoint/2010/main" val="1870972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36</a:t>
            </a:fld>
            <a:endParaRPr lang="en-US"/>
          </a:p>
        </p:txBody>
      </p:sp>
    </p:spTree>
    <p:extLst>
      <p:ext uri="{BB962C8B-B14F-4D97-AF65-F5344CB8AC3E}">
        <p14:creationId xmlns:p14="http://schemas.microsoft.com/office/powerpoint/2010/main" val="358768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6</a:t>
            </a:fld>
            <a:endParaRPr lang="en-US"/>
          </a:p>
        </p:txBody>
      </p:sp>
    </p:spTree>
    <p:extLst>
      <p:ext uri="{BB962C8B-B14F-4D97-AF65-F5344CB8AC3E}">
        <p14:creationId xmlns:p14="http://schemas.microsoft.com/office/powerpoint/2010/main" val="1538864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38</a:t>
            </a:fld>
            <a:endParaRPr lang="en-US"/>
          </a:p>
        </p:txBody>
      </p:sp>
    </p:spTree>
    <p:extLst>
      <p:ext uri="{BB962C8B-B14F-4D97-AF65-F5344CB8AC3E}">
        <p14:creationId xmlns:p14="http://schemas.microsoft.com/office/powerpoint/2010/main" val="1934701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39</a:t>
            </a:fld>
            <a:endParaRPr lang="en-US"/>
          </a:p>
        </p:txBody>
      </p:sp>
    </p:spTree>
    <p:extLst>
      <p:ext uri="{BB962C8B-B14F-4D97-AF65-F5344CB8AC3E}">
        <p14:creationId xmlns:p14="http://schemas.microsoft.com/office/powerpoint/2010/main" val="357911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40</a:t>
            </a:fld>
            <a:endParaRPr lang="en-US"/>
          </a:p>
        </p:txBody>
      </p:sp>
    </p:spTree>
    <p:extLst>
      <p:ext uri="{BB962C8B-B14F-4D97-AF65-F5344CB8AC3E}">
        <p14:creationId xmlns:p14="http://schemas.microsoft.com/office/powerpoint/2010/main" val="3081108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41</a:t>
            </a:fld>
            <a:endParaRPr lang="en-US"/>
          </a:p>
        </p:txBody>
      </p:sp>
    </p:spTree>
    <p:extLst>
      <p:ext uri="{BB962C8B-B14F-4D97-AF65-F5344CB8AC3E}">
        <p14:creationId xmlns:p14="http://schemas.microsoft.com/office/powerpoint/2010/main" val="2688827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42</a:t>
            </a:fld>
            <a:endParaRPr lang="en-US"/>
          </a:p>
        </p:txBody>
      </p:sp>
    </p:spTree>
    <p:extLst>
      <p:ext uri="{BB962C8B-B14F-4D97-AF65-F5344CB8AC3E}">
        <p14:creationId xmlns:p14="http://schemas.microsoft.com/office/powerpoint/2010/main" val="2782598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43</a:t>
            </a:fld>
            <a:endParaRPr lang="en-US"/>
          </a:p>
        </p:txBody>
      </p:sp>
    </p:spTree>
    <p:extLst>
      <p:ext uri="{BB962C8B-B14F-4D97-AF65-F5344CB8AC3E}">
        <p14:creationId xmlns:p14="http://schemas.microsoft.com/office/powerpoint/2010/main" val="4099450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8</a:t>
            </a:fld>
            <a:endParaRPr lang="en-US"/>
          </a:p>
        </p:txBody>
      </p:sp>
    </p:spTree>
    <p:extLst>
      <p:ext uri="{BB962C8B-B14F-4D97-AF65-F5344CB8AC3E}">
        <p14:creationId xmlns:p14="http://schemas.microsoft.com/office/powerpoint/2010/main" val="1696124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160,000  </a:t>
            </a:r>
            <a:r>
              <a:rPr lang="en-US" dirty="0" err="1"/>
              <a:t>Evs</a:t>
            </a:r>
            <a:r>
              <a:rPr lang="en-US" dirty="0"/>
              <a:t> by 2030.  </a:t>
            </a:r>
          </a:p>
        </p:txBody>
      </p:sp>
      <p:sp>
        <p:nvSpPr>
          <p:cNvPr id="4" name="Slide Number Placeholder 3"/>
          <p:cNvSpPr>
            <a:spLocks noGrp="1"/>
          </p:cNvSpPr>
          <p:nvPr>
            <p:ph type="sldNum" sz="quarter" idx="5"/>
          </p:nvPr>
        </p:nvSpPr>
        <p:spPr/>
        <p:txBody>
          <a:bodyPr/>
          <a:lstStyle/>
          <a:p>
            <a:fld id="{A677B814-5F83-44DB-9163-583B49B420CD}" type="slidenum">
              <a:rPr lang="en-US" smtClean="0"/>
              <a:t>9</a:t>
            </a:fld>
            <a:endParaRPr lang="en-US"/>
          </a:p>
        </p:txBody>
      </p:sp>
    </p:spTree>
    <p:extLst>
      <p:ext uri="{BB962C8B-B14F-4D97-AF65-F5344CB8AC3E}">
        <p14:creationId xmlns:p14="http://schemas.microsoft.com/office/powerpoint/2010/main" val="342226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160,000  </a:t>
            </a:r>
            <a:r>
              <a:rPr lang="en-US" dirty="0" err="1"/>
              <a:t>Evs</a:t>
            </a:r>
            <a:r>
              <a:rPr lang="en-US" dirty="0"/>
              <a:t> by 2030.  </a:t>
            </a:r>
          </a:p>
        </p:txBody>
      </p:sp>
      <p:sp>
        <p:nvSpPr>
          <p:cNvPr id="4" name="Slide Number Placeholder 3"/>
          <p:cNvSpPr>
            <a:spLocks noGrp="1"/>
          </p:cNvSpPr>
          <p:nvPr>
            <p:ph type="sldNum" sz="quarter" idx="5"/>
          </p:nvPr>
        </p:nvSpPr>
        <p:spPr/>
        <p:txBody>
          <a:bodyPr/>
          <a:lstStyle/>
          <a:p>
            <a:fld id="{A677B814-5F83-44DB-9163-583B49B420CD}" type="slidenum">
              <a:rPr lang="en-US" smtClean="0"/>
              <a:t>10</a:t>
            </a:fld>
            <a:endParaRPr lang="en-US"/>
          </a:p>
        </p:txBody>
      </p:sp>
    </p:spTree>
    <p:extLst>
      <p:ext uri="{BB962C8B-B14F-4D97-AF65-F5344CB8AC3E}">
        <p14:creationId xmlns:p14="http://schemas.microsoft.com/office/powerpoint/2010/main" val="1781752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160,000  </a:t>
            </a:r>
            <a:r>
              <a:rPr lang="en-US" dirty="0" err="1"/>
              <a:t>Evs</a:t>
            </a:r>
            <a:r>
              <a:rPr lang="en-US" dirty="0"/>
              <a:t> by 2030.  </a:t>
            </a:r>
          </a:p>
        </p:txBody>
      </p:sp>
      <p:sp>
        <p:nvSpPr>
          <p:cNvPr id="4" name="Slide Number Placeholder 3"/>
          <p:cNvSpPr>
            <a:spLocks noGrp="1"/>
          </p:cNvSpPr>
          <p:nvPr>
            <p:ph type="sldNum" sz="quarter" idx="5"/>
          </p:nvPr>
        </p:nvSpPr>
        <p:spPr/>
        <p:txBody>
          <a:bodyPr/>
          <a:lstStyle/>
          <a:p>
            <a:fld id="{A677B814-5F83-44DB-9163-583B49B420CD}" type="slidenum">
              <a:rPr lang="en-US" smtClean="0"/>
              <a:t>11</a:t>
            </a:fld>
            <a:endParaRPr lang="en-US"/>
          </a:p>
        </p:txBody>
      </p:sp>
    </p:spTree>
    <p:extLst>
      <p:ext uri="{BB962C8B-B14F-4D97-AF65-F5344CB8AC3E}">
        <p14:creationId xmlns:p14="http://schemas.microsoft.com/office/powerpoint/2010/main" val="4141553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160,000  </a:t>
            </a:r>
            <a:r>
              <a:rPr lang="en-US" dirty="0" err="1"/>
              <a:t>Evs</a:t>
            </a:r>
            <a:r>
              <a:rPr lang="en-US" dirty="0"/>
              <a:t> by 2030.  </a:t>
            </a:r>
          </a:p>
        </p:txBody>
      </p:sp>
      <p:sp>
        <p:nvSpPr>
          <p:cNvPr id="4" name="Slide Number Placeholder 3"/>
          <p:cNvSpPr>
            <a:spLocks noGrp="1"/>
          </p:cNvSpPr>
          <p:nvPr>
            <p:ph type="sldNum" sz="quarter" idx="5"/>
          </p:nvPr>
        </p:nvSpPr>
        <p:spPr/>
        <p:txBody>
          <a:bodyPr/>
          <a:lstStyle/>
          <a:p>
            <a:fld id="{A677B814-5F83-44DB-9163-583B49B420CD}" type="slidenum">
              <a:rPr lang="en-US" smtClean="0"/>
              <a:t>12</a:t>
            </a:fld>
            <a:endParaRPr lang="en-US"/>
          </a:p>
        </p:txBody>
      </p:sp>
    </p:spTree>
    <p:extLst>
      <p:ext uri="{BB962C8B-B14F-4D97-AF65-F5344CB8AC3E}">
        <p14:creationId xmlns:p14="http://schemas.microsoft.com/office/powerpoint/2010/main" val="1658800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13</a:t>
            </a:fld>
            <a:endParaRPr lang="en-US"/>
          </a:p>
        </p:txBody>
      </p:sp>
    </p:spTree>
    <p:extLst>
      <p:ext uri="{BB962C8B-B14F-4D97-AF65-F5344CB8AC3E}">
        <p14:creationId xmlns:p14="http://schemas.microsoft.com/office/powerpoint/2010/main" val="1509723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7B814-5F83-44DB-9163-583B49B420CD}" type="slidenum">
              <a:rPr lang="en-US" smtClean="0"/>
              <a:t>15</a:t>
            </a:fld>
            <a:endParaRPr lang="en-US"/>
          </a:p>
        </p:txBody>
      </p:sp>
    </p:spTree>
    <p:extLst>
      <p:ext uri="{BB962C8B-B14F-4D97-AF65-F5344CB8AC3E}">
        <p14:creationId xmlns:p14="http://schemas.microsoft.com/office/powerpoint/2010/main" val="155104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Earth Horiz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554353-3F8A-4F41-A7B0-DEE50413C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6" b="12994"/>
          <a:stretch/>
        </p:blipFill>
        <p:spPr>
          <a:xfrm>
            <a:off x="0" y="1434532"/>
            <a:ext cx="12192000" cy="5434451"/>
          </a:xfrm>
          <a:prstGeom prst="rect">
            <a:avLst/>
          </a:prstGeom>
        </p:spPr>
      </p:pic>
      <p:pic>
        <p:nvPicPr>
          <p:cNvPr id="8" name="Picture 7">
            <a:extLst>
              <a:ext uri="{FF2B5EF4-FFF2-40B4-BE49-F238E27FC236}">
                <a16:creationId xmlns:a16="http://schemas.microsoft.com/office/drawing/2014/main" id="{9BBBB37C-0081-C943-9068-7A9A769CF13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34531"/>
            <a:ext cx="12191999" cy="5439357"/>
          </a:xfrm>
          <a:prstGeom prst="rect">
            <a:avLst/>
          </a:prstGeom>
        </p:spPr>
      </p:pic>
      <p:pic>
        <p:nvPicPr>
          <p:cNvPr id="7" name="Picture 6">
            <a:extLst>
              <a:ext uri="{FF2B5EF4-FFF2-40B4-BE49-F238E27FC236}">
                <a16:creationId xmlns:a16="http://schemas.microsoft.com/office/drawing/2014/main" id="{140AA5E8-A791-1D4E-93E6-B53B5B945467}"/>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2961" t="20758" r="22020" b="-1"/>
          <a:stretch/>
        </p:blipFill>
        <p:spPr>
          <a:xfrm>
            <a:off x="106009" y="1441891"/>
            <a:ext cx="8966653" cy="5434450"/>
          </a:xfrm>
          <a:prstGeom prst="rect">
            <a:avLst/>
          </a:prstGeom>
        </p:spPr>
      </p:pic>
      <p:sp>
        <p:nvSpPr>
          <p:cNvPr id="35" name="Text Placeholder 11">
            <a:extLst>
              <a:ext uri="{FF2B5EF4-FFF2-40B4-BE49-F238E27FC236}">
                <a16:creationId xmlns:a16="http://schemas.microsoft.com/office/drawing/2014/main" id="{739A12B0-E116-4228-9C86-C0812357D572}"/>
              </a:ext>
            </a:extLst>
          </p:cNvPr>
          <p:cNvSpPr>
            <a:spLocks noGrp="1"/>
          </p:cNvSpPr>
          <p:nvPr>
            <p:ph type="body" sz="quarter" idx="10" hasCustomPrompt="1"/>
          </p:nvPr>
        </p:nvSpPr>
        <p:spPr>
          <a:xfrm>
            <a:off x="548856" y="1628880"/>
            <a:ext cx="8080960" cy="528180"/>
          </a:xfrm>
        </p:spPr>
        <p:txBody>
          <a:bodyPr vert="horz" lIns="91440" tIns="45720" rIns="91440" bIns="45720" rtlCol="0" anchor="b">
            <a:normAutofit/>
          </a:bodyPr>
          <a:lstStyle>
            <a:lvl1pPr marL="0" indent="0">
              <a:buNone/>
              <a:defRPr lang="en-US" sz="2000" smtClean="0">
                <a:solidFill>
                  <a:schemeClr val="accent5">
                    <a:lumMod val="60000"/>
                    <a:lumOff val="40000"/>
                  </a:schemeClr>
                </a:solidFill>
              </a:defRPr>
            </a:lvl1pPr>
            <a:lvl2pPr>
              <a:defRPr lang="en-US" sz="2000" smtClean="0"/>
            </a:lvl2pPr>
            <a:lvl3pPr>
              <a:defRPr lang="en-US" sz="1800" smtClean="0"/>
            </a:lvl3pPr>
            <a:lvl4pPr>
              <a:defRPr lang="en-US" sz="1600" smtClean="0"/>
            </a:lvl4pPr>
            <a:lvl5pPr>
              <a:defRPr lang="en-US" sz="1600"/>
            </a:lvl5pPr>
          </a:lstStyle>
          <a:p>
            <a:pPr marL="228589" lvl="0" indent="-228589"/>
            <a:r>
              <a:rPr lang="en-US"/>
              <a:t>EDIT MASTER TEXT STYLES</a:t>
            </a:r>
          </a:p>
        </p:txBody>
      </p:sp>
      <p:sp>
        <p:nvSpPr>
          <p:cNvPr id="36" name="Title 1">
            <a:extLst>
              <a:ext uri="{FF2B5EF4-FFF2-40B4-BE49-F238E27FC236}">
                <a16:creationId xmlns:a16="http://schemas.microsoft.com/office/drawing/2014/main" id="{8DD6F4EB-AC49-4217-B339-B0971E94407A}"/>
              </a:ext>
            </a:extLst>
          </p:cNvPr>
          <p:cNvSpPr>
            <a:spLocks noGrp="1"/>
          </p:cNvSpPr>
          <p:nvPr>
            <p:ph type="ctrTitle" hasCustomPrompt="1"/>
          </p:nvPr>
        </p:nvSpPr>
        <p:spPr>
          <a:xfrm>
            <a:off x="548856" y="2168173"/>
            <a:ext cx="8080960" cy="1415087"/>
          </a:xfrm>
        </p:spPr>
        <p:txBody>
          <a:bodyPr vert="horz" lIns="91440" tIns="45720" rIns="91440" bIns="45720" rtlCol="0" anchor="ctr">
            <a:normAutofit/>
          </a:bodyPr>
          <a:lstStyle>
            <a:lvl1pPr>
              <a:defRPr lang="en-US" sz="4800" dirty="0">
                <a:solidFill>
                  <a:schemeClr val="bg1"/>
                </a:solidFill>
              </a:defRPr>
            </a:lvl1pPr>
          </a:lstStyle>
          <a:p>
            <a:pPr lvl="0" defTabSz="914354"/>
            <a:r>
              <a:rPr lang="en-US"/>
              <a:t>Click to edit master title style</a:t>
            </a:r>
          </a:p>
        </p:txBody>
      </p:sp>
      <p:sp>
        <p:nvSpPr>
          <p:cNvPr id="37" name="Subtitle 2">
            <a:extLst>
              <a:ext uri="{FF2B5EF4-FFF2-40B4-BE49-F238E27FC236}">
                <a16:creationId xmlns:a16="http://schemas.microsoft.com/office/drawing/2014/main" id="{5946492B-34A1-4AA5-B30A-503D0840D61C}"/>
              </a:ext>
            </a:extLst>
          </p:cNvPr>
          <p:cNvSpPr>
            <a:spLocks noGrp="1"/>
          </p:cNvSpPr>
          <p:nvPr>
            <p:ph type="subTitle" idx="1" hasCustomPrompt="1"/>
          </p:nvPr>
        </p:nvSpPr>
        <p:spPr>
          <a:xfrm>
            <a:off x="548856" y="3608754"/>
            <a:ext cx="8080960" cy="827881"/>
          </a:xfrm>
        </p:spPr>
        <p:txBody>
          <a:bodyPr>
            <a:normAutofit/>
          </a:bodyPr>
          <a:lstStyle>
            <a:lvl1pPr marL="0" indent="0" algn="l">
              <a:buNone/>
              <a:defRPr sz="1600">
                <a:solidFill>
                  <a:schemeClr val="accent5">
                    <a:lumMod val="60000"/>
                    <a:lumOff val="4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A86D003C-3992-1E49-95A2-6C10483763F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8660" y="406043"/>
            <a:ext cx="2651795" cy="470898"/>
          </a:xfrm>
          <a:prstGeom prst="rect">
            <a:avLst/>
          </a:prstGeom>
        </p:spPr>
      </p:pic>
    </p:spTree>
    <p:extLst>
      <p:ext uri="{BB962C8B-B14F-4D97-AF65-F5344CB8AC3E}">
        <p14:creationId xmlns:p14="http://schemas.microsoft.com/office/powerpoint/2010/main" val="869348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Blank_Light_Large Glyph">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a:t>Click to edit master title style</a:t>
            </a:r>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275780" y="1574281"/>
            <a:ext cx="11513355" cy="4602687"/>
          </a:xfrm>
        </p:spPr>
        <p:txBody>
          <a:bodyPr>
            <a:normAutofit/>
          </a:bodyPr>
          <a:lstStyle>
            <a:lvl1pPr>
              <a:defRPr sz="2000">
                <a:solidFill>
                  <a:schemeClr val="tx1">
                    <a:lumMod val="90000"/>
                    <a:lumOff val="10000"/>
                  </a:schemeClr>
                </a:solidFill>
              </a:defRPr>
            </a:lvl1pPr>
            <a:lvl2pPr>
              <a:defRPr sz="1800">
                <a:solidFill>
                  <a:schemeClr val="tx1">
                    <a:lumMod val="90000"/>
                    <a:lumOff val="10000"/>
                  </a:schemeClr>
                </a:solidFill>
              </a:defRPr>
            </a:lvl2pPr>
            <a:lvl3pPr>
              <a:defRPr sz="1600">
                <a:solidFill>
                  <a:schemeClr val="tx1">
                    <a:lumMod val="90000"/>
                    <a:lumOff val="10000"/>
                  </a:schemeClr>
                </a:solidFill>
              </a:defRPr>
            </a:lvl3pPr>
            <a:lvl4pPr>
              <a:defRPr sz="1400">
                <a:solidFill>
                  <a:schemeClr val="tx1">
                    <a:lumMod val="90000"/>
                    <a:lumOff val="10000"/>
                  </a:schemeClr>
                </a:solidFill>
              </a:defRPr>
            </a:lvl4pPr>
            <a:lvl5pPr>
              <a:defRPr sz="1200">
                <a:solidFill>
                  <a:schemeClr val="tx1">
                    <a:lumMod val="90000"/>
                    <a:lumOff val="10000"/>
                  </a:schemeClr>
                </a:solidFill>
              </a:defRPr>
            </a:lvl5pPr>
            <a:lvl6pPr>
              <a:defRPr sz="110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defTabSz="914400"/>
            <a:fld id="{38EA6B26-9CA0-4144-9BE8-9A34F496FA80}" type="slidenum">
              <a:rPr lang="en-US" smtClean="0"/>
              <a:pPr algn="l" defTabSz="914400"/>
              <a:t>‹#›</a:t>
            </a:fld>
            <a:endParaRPr lang="en-US"/>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lumMod val="90000"/>
                    <a:lumOff val="1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7" name="Rectangle 6">
            <a:extLst>
              <a:ext uri="{FF2B5EF4-FFF2-40B4-BE49-F238E27FC236}">
                <a16:creationId xmlns:a16="http://schemas.microsoft.com/office/drawing/2014/main" id="{713AAE49-7BD3-40A6-952D-8228F899489D}"/>
              </a:ext>
            </a:extLst>
          </p:cNvPr>
          <p:cNvSpPr/>
          <p:nvPr userDrawn="1"/>
        </p:nvSpPr>
        <p:spPr>
          <a:xfrm>
            <a:off x="6130021" y="-5887"/>
            <a:ext cx="6061979" cy="6858000"/>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l="11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8BF35B57-5812-AD49-8BDD-16453D1D2E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3399484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_Ligh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a:t>Click to edit master title style</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7"/>
            <a:ext cx="3657600" cy="365125"/>
          </a:xfrm>
        </p:spPr>
        <p:txBody>
          <a:bodyPr vert="horz" lIns="91440" tIns="45720" rIns="91440" bIns="45720" rtlCol="0" anchor="ctr"/>
          <a:lstStyle>
            <a:lvl1pPr>
              <a:defRPr lang="en-US" sz="1000" baseline="0" smtClean="0">
                <a:solidFill>
                  <a:schemeClr val="accent1"/>
                </a:solidFill>
              </a:defRPr>
            </a:lvl1pPr>
          </a:lstStyle>
          <a:p>
            <a:pPr algn="l" defTabSz="914400"/>
            <a:fld id="{38EA6B26-9CA0-4144-9BE8-9A34F496FA80}" type="slidenum">
              <a:rPr lang="en-US" smtClean="0"/>
              <a:pPr algn="l" defTabSz="914400"/>
              <a:t>‹#›</a:t>
            </a:fld>
            <a:endParaRPr lang="en-US"/>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1" name="Rectangle 10">
            <a:extLst>
              <a:ext uri="{FF2B5EF4-FFF2-40B4-BE49-F238E27FC236}">
                <a16:creationId xmlns:a16="http://schemas.microsoft.com/office/drawing/2014/main" id="{5CAF0140-BAA0-45C3-822F-8139A527BD16}"/>
              </a:ext>
            </a:extLst>
          </p:cNvPr>
          <p:cNvSpPr/>
          <p:nvPr userDrawn="1"/>
        </p:nvSpPr>
        <p:spPr>
          <a:xfrm>
            <a:off x="0" y="3369574"/>
            <a:ext cx="12192000" cy="750844"/>
          </a:xfrm>
          <a:prstGeom prst="rect">
            <a:avLst/>
          </a:prstGeom>
          <a:solidFill>
            <a:srgbClr val="141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CD54FD5-5869-4778-8E14-0A25B9962B2D}"/>
              </a:ext>
            </a:extLst>
          </p:cNvPr>
          <p:cNvSpPr/>
          <p:nvPr userDrawn="1"/>
        </p:nvSpPr>
        <p:spPr>
          <a:xfrm>
            <a:off x="6130021" y="0"/>
            <a:ext cx="6061979" cy="6858000"/>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l="11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ACDAC735-4B1F-F245-919F-DC59C8D750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309445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Highlight_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BD7E96-2D5D-456E-A4DF-3F76B01C7C0F}"/>
              </a:ext>
            </a:extLst>
          </p:cNvPr>
          <p:cNvSpPr/>
          <p:nvPr userDrawn="1"/>
        </p:nvSpPr>
        <p:spPr>
          <a:xfrm>
            <a:off x="1" y="0"/>
            <a:ext cx="12191993"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262432" y="1502229"/>
            <a:ext cx="9526701" cy="3098755"/>
          </a:xfrm>
        </p:spPr>
        <p:txBody>
          <a:bodyPr vert="horz" lIns="45720" tIns="0" rIns="91440" bIns="0" rtlCol="0" anchor="ctr">
            <a:normAutofit/>
          </a:bodyPr>
          <a:lstStyle>
            <a:lvl1pPr>
              <a:defRPr lang="en-US" sz="3600" dirty="0">
                <a:solidFill>
                  <a:schemeClr val="tx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262432" y="4687607"/>
            <a:ext cx="9526701" cy="997836"/>
          </a:xfrm>
        </p:spPr>
        <p:txBody>
          <a:bodyPr anchor="t">
            <a:normAutofit/>
          </a:bodyPr>
          <a:lstStyle>
            <a:lvl1pPr marL="0" indent="0">
              <a:buNone/>
              <a:defRPr sz="20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5" name="Slide Number Placeholder 5">
            <a:extLst>
              <a:ext uri="{FF2B5EF4-FFF2-40B4-BE49-F238E27FC236}">
                <a16:creationId xmlns:a16="http://schemas.microsoft.com/office/drawing/2014/main" id="{3546BB19-852A-4AEF-962C-3984EA9D1DA9}"/>
              </a:ext>
            </a:extLst>
          </p:cNvPr>
          <p:cNvSpPr>
            <a:spLocks noGrp="1"/>
          </p:cNvSpPr>
          <p:nvPr>
            <p:ph type="sldNum" sz="quarter" idx="12"/>
          </p:nvPr>
        </p:nvSpPr>
        <p:spPr>
          <a:xfrm>
            <a:off x="275772" y="6478821"/>
            <a:ext cx="3657600" cy="365125"/>
          </a:xfrm>
        </p:spPr>
        <p:txBody>
          <a:bodyPr vert="horz" lIns="91440" tIns="45720" rIns="91440" bIns="45720" rtlCol="0" anchor="ctr"/>
          <a:lstStyle>
            <a:lvl1pPr>
              <a:defRPr lang="en-US" sz="1000" baseline="0" smtClean="0">
                <a:solidFill>
                  <a:schemeClr val="bg1"/>
                </a:solidFill>
              </a:defRPr>
            </a:lvl1pPr>
          </a:lstStyle>
          <a:p>
            <a:pPr algn="l" defTabSz="914400"/>
            <a:fld id="{38EA6B26-9CA0-4144-9BE8-9A34F496FA80}" type="slidenum">
              <a:rPr lang="en-US" smtClean="0"/>
              <a:pPr algn="l" defTabSz="914400"/>
              <a:t>‹#›</a:t>
            </a:fld>
            <a:endParaRPr lang="en-US"/>
          </a:p>
        </p:txBody>
      </p:sp>
      <p:pic>
        <p:nvPicPr>
          <p:cNvPr id="8" name="Picture 7">
            <a:extLst>
              <a:ext uri="{FF2B5EF4-FFF2-40B4-BE49-F238E27FC236}">
                <a16:creationId xmlns:a16="http://schemas.microsoft.com/office/drawing/2014/main" id="{CEAF1E59-0308-9B4C-935A-52EFC8BB3C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4141970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er_L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F9D8AC-EE48-FD41-B9D1-FD26BF263E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03938"/>
            <a:ext cx="12191999" cy="5733069"/>
          </a:xfrm>
          <a:prstGeom prst="rect">
            <a:avLst/>
          </a:prstGeom>
        </p:spPr>
      </p:pic>
      <p:pic>
        <p:nvPicPr>
          <p:cNvPr id="17" name="Picture 16">
            <a:extLst>
              <a:ext uri="{FF2B5EF4-FFF2-40B4-BE49-F238E27FC236}">
                <a16:creationId xmlns:a16="http://schemas.microsoft.com/office/drawing/2014/main" id="{80F3F260-4822-DC43-B31D-3FF4733DDC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1503938"/>
            <a:ext cx="12191999" cy="5723591"/>
          </a:xfrm>
          <a:prstGeom prst="rect">
            <a:avLst/>
          </a:prstGeom>
        </p:spPr>
      </p:pic>
      <p:pic>
        <p:nvPicPr>
          <p:cNvPr id="18" name="Picture 17">
            <a:extLst>
              <a:ext uri="{FF2B5EF4-FFF2-40B4-BE49-F238E27FC236}">
                <a16:creationId xmlns:a16="http://schemas.microsoft.com/office/drawing/2014/main" id="{9283BD26-280D-E94E-8BEB-6FD5A8EF657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5330"/>
          <a:stretch/>
        </p:blipFill>
        <p:spPr>
          <a:xfrm>
            <a:off x="-290557" y="1503937"/>
            <a:ext cx="12482557" cy="5723592"/>
          </a:xfrm>
          <a:prstGeom prst="rect">
            <a:avLst/>
          </a:prstGeom>
        </p:spPr>
      </p:pic>
      <p:sp>
        <p:nvSpPr>
          <p:cNvPr id="10" name="Text Placeholder 2">
            <a:extLst>
              <a:ext uri="{FF2B5EF4-FFF2-40B4-BE49-F238E27FC236}">
                <a16:creationId xmlns:a16="http://schemas.microsoft.com/office/drawing/2014/main" id="{E8A680EA-2643-4E05-AB93-514982E0DBE1}"/>
              </a:ext>
            </a:extLst>
          </p:cNvPr>
          <p:cNvSpPr>
            <a:spLocks noGrp="1"/>
          </p:cNvSpPr>
          <p:nvPr>
            <p:ph type="body" sz="quarter" idx="10" hasCustomPrompt="1"/>
          </p:nvPr>
        </p:nvSpPr>
        <p:spPr>
          <a:xfrm>
            <a:off x="2481827" y="3642407"/>
            <a:ext cx="7228347" cy="511946"/>
          </a:xfrm>
        </p:spPr>
        <p:txBody>
          <a:bodyPr anchor="ctr"/>
          <a:lstStyle>
            <a:lvl1pPr marL="0" indent="0"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p>
        </p:txBody>
      </p:sp>
      <p:sp>
        <p:nvSpPr>
          <p:cNvPr id="11" name="Text Placeholder 2">
            <a:extLst>
              <a:ext uri="{FF2B5EF4-FFF2-40B4-BE49-F238E27FC236}">
                <a16:creationId xmlns:a16="http://schemas.microsoft.com/office/drawing/2014/main" id="{3200B66C-5AAC-47BE-ADAE-EE4ECCF93C0E}"/>
              </a:ext>
            </a:extLst>
          </p:cNvPr>
          <p:cNvSpPr>
            <a:spLocks noGrp="1"/>
          </p:cNvSpPr>
          <p:nvPr>
            <p:ph type="body" sz="quarter" idx="15" hasCustomPrompt="1"/>
          </p:nvPr>
        </p:nvSpPr>
        <p:spPr>
          <a:xfrm>
            <a:off x="2481827" y="4188541"/>
            <a:ext cx="7228347" cy="363864"/>
          </a:xfrm>
        </p:spPr>
        <p:txBody>
          <a:bodyPr anchor="ctr">
            <a:normAutofit/>
          </a:bodyPr>
          <a:lstStyle>
            <a:lvl1pPr marL="0" indent="0" algn="ctr">
              <a:buNone/>
              <a:defRPr sz="1800" cap="none"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  Service Area</a:t>
            </a:r>
          </a:p>
        </p:txBody>
      </p:sp>
      <p:sp>
        <p:nvSpPr>
          <p:cNvPr id="12" name="Text Placeholder 2">
            <a:extLst>
              <a:ext uri="{FF2B5EF4-FFF2-40B4-BE49-F238E27FC236}">
                <a16:creationId xmlns:a16="http://schemas.microsoft.com/office/drawing/2014/main" id="{E696892E-8314-46FF-80EE-10E667C23E3D}"/>
              </a:ext>
            </a:extLst>
          </p:cNvPr>
          <p:cNvSpPr>
            <a:spLocks noGrp="1"/>
          </p:cNvSpPr>
          <p:nvPr>
            <p:ph type="body" sz="quarter" idx="16" hasCustomPrompt="1"/>
          </p:nvPr>
        </p:nvSpPr>
        <p:spPr>
          <a:xfrm>
            <a:off x="2481827" y="4589273"/>
            <a:ext cx="7228347" cy="363864"/>
          </a:xfrm>
        </p:spPr>
        <p:txBody>
          <a:bodyPr anchor="ctr">
            <a:normAutofit/>
          </a:bodyPr>
          <a:lstStyle>
            <a:lvl1pPr marL="0" indent="0" algn="ctr">
              <a:buNone/>
              <a:defRPr sz="18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Contact 101.123.4567</a:t>
            </a:r>
          </a:p>
        </p:txBody>
      </p:sp>
      <p:sp>
        <p:nvSpPr>
          <p:cNvPr id="19" name="Text Placeholder 2">
            <a:extLst>
              <a:ext uri="{FF2B5EF4-FFF2-40B4-BE49-F238E27FC236}">
                <a16:creationId xmlns:a16="http://schemas.microsoft.com/office/drawing/2014/main" id="{7E3AF935-9C7D-4946-877A-7BD07B3EA0C0}"/>
              </a:ext>
            </a:extLst>
          </p:cNvPr>
          <p:cNvSpPr>
            <a:spLocks noGrp="1"/>
          </p:cNvSpPr>
          <p:nvPr>
            <p:ph type="body" sz="quarter" idx="17" hasCustomPrompt="1"/>
          </p:nvPr>
        </p:nvSpPr>
        <p:spPr>
          <a:xfrm>
            <a:off x="620485" y="1934937"/>
            <a:ext cx="10983685" cy="1670603"/>
          </a:xfrm>
        </p:spPr>
        <p:txBody>
          <a:bodyPr anchor="ctr">
            <a:noAutofit/>
          </a:bodyPr>
          <a:lstStyle>
            <a:lvl1pPr marL="0" indent="0" algn="ctr">
              <a:buNone/>
              <a:defRPr sz="54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 You / Discussion</a:t>
            </a:r>
          </a:p>
        </p:txBody>
      </p:sp>
      <p:pic>
        <p:nvPicPr>
          <p:cNvPr id="13" name="Picture 12">
            <a:extLst>
              <a:ext uri="{FF2B5EF4-FFF2-40B4-BE49-F238E27FC236}">
                <a16:creationId xmlns:a16="http://schemas.microsoft.com/office/drawing/2014/main" id="{CED3791E-51C7-BE4B-8F96-0B9DCC69C2C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8660" y="406043"/>
            <a:ext cx="2651795" cy="470898"/>
          </a:xfrm>
          <a:prstGeom prst="rect">
            <a:avLst/>
          </a:prstGeom>
        </p:spPr>
      </p:pic>
    </p:spTree>
    <p:extLst>
      <p:ext uri="{BB962C8B-B14F-4D97-AF65-F5344CB8AC3E}">
        <p14:creationId xmlns:p14="http://schemas.microsoft.com/office/powerpoint/2010/main" val="209613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_Dark">
    <p:bg>
      <p:bgPr>
        <a:solidFill>
          <a:schemeClr val="accent6">
            <a:lumMod val="5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960A06C-E3F4-450B-AE5F-861491E7D9D5}"/>
              </a:ext>
            </a:extLst>
          </p:cNvPr>
          <p:cNvSpPr/>
          <p:nvPr userDrawn="1"/>
        </p:nvSpPr>
        <p:spPr>
          <a:xfrm>
            <a:off x="6130021" y="0"/>
            <a:ext cx="6061979" cy="6858000"/>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l="11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78819"/>
            <a:ext cx="3657600" cy="365125"/>
          </a:xfrm>
        </p:spPr>
        <p:txBody>
          <a:bodyPr vert="horz" lIns="91440" tIns="45720" rIns="91440" bIns="45720" rtlCol="0" anchor="ctr"/>
          <a:lstStyle>
            <a:lvl1pPr>
              <a:defRPr lang="en-US" sz="1000" baseline="0" smtClean="0">
                <a:solidFill>
                  <a:schemeClr val="bg1"/>
                </a:solidFill>
              </a:defRPr>
            </a:lvl1pPr>
          </a:lstStyle>
          <a:p>
            <a:pPr algn="l" defTabSz="914400"/>
            <a:fld id="{38EA6B26-9CA0-4144-9BE8-9A34F496FA80}" type="slidenum">
              <a:rPr lang="en-US" smtClean="0"/>
              <a:pPr algn="l" defTabSz="914400"/>
              <a:t>‹#›</a:t>
            </a:fld>
            <a:endParaRPr lang="en-US"/>
          </a:p>
        </p:txBody>
      </p:sp>
      <p:sp>
        <p:nvSpPr>
          <p:cNvPr id="16" name="Title 1">
            <a:extLst>
              <a:ext uri="{FF2B5EF4-FFF2-40B4-BE49-F238E27FC236}">
                <a16:creationId xmlns:a16="http://schemas.microsoft.com/office/drawing/2014/main" id="{8405EDEF-DD56-4B75-AFC9-11BC1F8D4F0D}"/>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text</a:t>
            </a:r>
          </a:p>
        </p:txBody>
      </p:sp>
      <p:sp>
        <p:nvSpPr>
          <p:cNvPr id="17" name="Text Placeholder 16">
            <a:extLst>
              <a:ext uri="{FF2B5EF4-FFF2-40B4-BE49-F238E27FC236}">
                <a16:creationId xmlns:a16="http://schemas.microsoft.com/office/drawing/2014/main" id="{EE843E78-2F4F-4BE4-9114-1DC5BD093E94}"/>
              </a:ext>
            </a:extLst>
          </p:cNvPr>
          <p:cNvSpPr>
            <a:spLocks noGrp="1"/>
          </p:cNvSpPr>
          <p:nvPr>
            <p:ph type="body" sz="quarter" idx="13" hasCustomPrompt="1"/>
          </p:nvPr>
        </p:nvSpPr>
        <p:spPr>
          <a:xfrm>
            <a:off x="0" y="1464619"/>
            <a:ext cx="12192000" cy="4033838"/>
          </a:xfrm>
          <a:solidFill>
            <a:srgbClr val="B2CBE4">
              <a:alpha val="40000"/>
            </a:srgbClr>
          </a:solidFill>
        </p:spPr>
        <p:txBody>
          <a:bodyPr anchor="ctr"/>
          <a:lstStyle>
            <a:lvl1pPr marL="228600" indent="0">
              <a:lnSpc>
                <a:spcPct val="100000"/>
              </a:lnSpc>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text</a:t>
            </a:r>
          </a:p>
          <a:p>
            <a:pPr lvl="0"/>
            <a:r>
              <a:rPr lang="en-US"/>
              <a:t>Click to edit text</a:t>
            </a:r>
          </a:p>
          <a:p>
            <a:pPr lvl="0"/>
            <a:r>
              <a:rPr lang="en-US"/>
              <a:t>Click to edit text</a:t>
            </a:r>
          </a:p>
        </p:txBody>
      </p:sp>
      <p:pic>
        <p:nvPicPr>
          <p:cNvPr id="8" name="Picture 7">
            <a:extLst>
              <a:ext uri="{FF2B5EF4-FFF2-40B4-BE49-F238E27FC236}">
                <a16:creationId xmlns:a16="http://schemas.microsoft.com/office/drawing/2014/main" id="{0DBA8DFF-BA92-5A46-80D6-A1DD75CFE2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1620" y="6478819"/>
            <a:ext cx="941087" cy="157507"/>
          </a:xfrm>
          <a:prstGeom prst="rect">
            <a:avLst/>
          </a:prstGeom>
        </p:spPr>
      </p:pic>
    </p:spTree>
    <p:extLst>
      <p:ext uri="{BB962C8B-B14F-4D97-AF65-F5344CB8AC3E}">
        <p14:creationId xmlns:p14="http://schemas.microsoft.com/office/powerpoint/2010/main" val="4098214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_Dark">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48F7AD-2298-402E-B235-D0D964B6B2EE}"/>
              </a:ext>
            </a:extLst>
          </p:cNvPr>
          <p:cNvSpPr/>
          <p:nvPr userDrawn="1"/>
        </p:nvSpPr>
        <p:spPr>
          <a:xfrm>
            <a:off x="0" y="2294164"/>
            <a:ext cx="12192000" cy="2171700"/>
          </a:xfrm>
          <a:prstGeom prst="rect">
            <a:avLst/>
          </a:prstGeom>
          <a:solidFill>
            <a:srgbClr val="B2CBE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4746175" y="1361476"/>
            <a:ext cx="6857997" cy="2424113"/>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4746175" y="3796631"/>
            <a:ext cx="6857997" cy="428057"/>
          </a:xfrm>
        </p:spPr>
        <p:txBody>
          <a:bodyPr anchor="t">
            <a:normAutofit/>
          </a:bodyPr>
          <a:lstStyle>
            <a:lvl1pPr marL="0" indent="0">
              <a:buNone/>
              <a:defRPr sz="2000" b="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11" name="Picture 10">
            <a:extLst>
              <a:ext uri="{FF2B5EF4-FFF2-40B4-BE49-F238E27FC236}">
                <a16:creationId xmlns:a16="http://schemas.microsoft.com/office/drawing/2014/main" id="{D4BEC789-39EE-4CF0-A76F-7BDF7B68A5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48397"/>
          <a:stretch/>
        </p:blipFill>
        <p:spPr>
          <a:xfrm>
            <a:off x="0" y="3647"/>
            <a:ext cx="8382000" cy="6854353"/>
          </a:xfrm>
          <a:prstGeom prst="rect">
            <a:avLst/>
          </a:prstGeom>
        </p:spPr>
      </p:pic>
      <p:pic>
        <p:nvPicPr>
          <p:cNvPr id="8" name="Picture 7">
            <a:extLst>
              <a:ext uri="{FF2B5EF4-FFF2-40B4-BE49-F238E27FC236}">
                <a16:creationId xmlns:a16="http://schemas.microsoft.com/office/drawing/2014/main" id="{1FB52FE2-4375-7A44-B767-6F14A61B7E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7936" y="6483096"/>
            <a:ext cx="941087" cy="157507"/>
          </a:xfrm>
          <a:prstGeom prst="rect">
            <a:avLst/>
          </a:prstGeom>
        </p:spPr>
      </p:pic>
    </p:spTree>
    <p:extLst>
      <p:ext uri="{BB962C8B-B14F-4D97-AF65-F5344CB8AC3E}">
        <p14:creationId xmlns:p14="http://schemas.microsoft.com/office/powerpoint/2010/main" val="4022890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Blank_Dark">
    <p:bg>
      <p:bgPr>
        <a:solidFill>
          <a:srgbClr val="14142F"/>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p:nvPr>
        </p:nvSpPr>
        <p:spPr>
          <a:xfrm>
            <a:off x="275780" y="245099"/>
            <a:ext cx="11513355" cy="725118"/>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275780" y="1574281"/>
            <a:ext cx="11513355" cy="4602687"/>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1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78823"/>
            <a:ext cx="3657600" cy="365125"/>
          </a:xfrm>
        </p:spPr>
        <p:txBody>
          <a:bodyPr vert="horz" lIns="91440" tIns="45720" rIns="91440" bIns="45720" rtlCol="0" anchor="ctr"/>
          <a:lstStyle>
            <a:lvl1pPr>
              <a:defRPr lang="en-US" sz="1000" baseline="0" smtClean="0">
                <a:solidFill>
                  <a:schemeClr val="bg2"/>
                </a:solidFill>
              </a:defRPr>
            </a:lvl1pPr>
          </a:lstStyle>
          <a:p>
            <a:pPr algn="l" defTabSz="914400"/>
            <a:fld id="{38EA6B26-9CA0-4144-9BE8-9A34F496FA80}" type="slidenum">
              <a:rPr lang="en-US" smtClean="0"/>
              <a:pPr algn="l" defTabSz="914400"/>
              <a:t>‹#›</a:t>
            </a:fld>
            <a:endParaRPr lang="en-US"/>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p:nvPr>
        </p:nvSpPr>
        <p:spPr>
          <a:xfrm>
            <a:off x="275780" y="981260"/>
            <a:ext cx="11513355"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5585F63B-15FA-3643-B6A7-07B7E7C894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7936" y="6483096"/>
            <a:ext cx="941087" cy="157507"/>
          </a:xfrm>
          <a:prstGeom prst="rect">
            <a:avLst/>
          </a:prstGeom>
        </p:spPr>
      </p:pic>
    </p:spTree>
    <p:extLst>
      <p:ext uri="{BB962C8B-B14F-4D97-AF65-F5344CB8AC3E}">
        <p14:creationId xmlns:p14="http://schemas.microsoft.com/office/powerpoint/2010/main" val="3774970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_Dark">
    <p:bg>
      <p:bgPr>
        <a:solidFill>
          <a:srgbClr val="14142F"/>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78822"/>
            <a:ext cx="3657600" cy="365125"/>
          </a:xfrm>
        </p:spPr>
        <p:txBody>
          <a:bodyPr vert="horz" lIns="91440" tIns="45720" rIns="91440" bIns="45720" rtlCol="0" anchor="ctr"/>
          <a:lstStyle>
            <a:lvl1pPr>
              <a:defRPr lang="en-US" sz="1000" baseline="0" smtClean="0">
                <a:solidFill>
                  <a:schemeClr val="bg2"/>
                </a:solidFill>
              </a:defRPr>
            </a:lvl1pPr>
          </a:lstStyle>
          <a:p>
            <a:pPr algn="l" defTabSz="914400"/>
            <a:fld id="{38EA6B26-9CA0-4144-9BE8-9A34F496FA80}" type="slidenum">
              <a:rPr lang="en-US" smtClean="0"/>
              <a:pPr algn="l" defTabSz="914400"/>
              <a:t>‹#›</a:t>
            </a:fld>
            <a:endParaRPr lang="en-US"/>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4" name="Rectangle 13">
            <a:extLst>
              <a:ext uri="{FF2B5EF4-FFF2-40B4-BE49-F238E27FC236}">
                <a16:creationId xmlns:a16="http://schemas.microsoft.com/office/drawing/2014/main" id="{32A2181C-665B-4A2D-A000-1949BE7019D9}"/>
              </a:ext>
            </a:extLst>
          </p:cNvPr>
          <p:cNvSpPr/>
          <p:nvPr userDrawn="1"/>
        </p:nvSpPr>
        <p:spPr>
          <a:xfrm>
            <a:off x="0" y="3369574"/>
            <a:ext cx="12192000" cy="750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47B7FC7C-D698-2747-A972-82BBCA70DB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7936" y="6483096"/>
            <a:ext cx="941087" cy="157507"/>
          </a:xfrm>
          <a:prstGeom prst="rect">
            <a:avLst/>
          </a:prstGeom>
        </p:spPr>
      </p:pic>
    </p:spTree>
    <p:extLst>
      <p:ext uri="{BB962C8B-B14F-4D97-AF65-F5344CB8AC3E}">
        <p14:creationId xmlns:p14="http://schemas.microsoft.com/office/powerpoint/2010/main" val="1104323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Highlight_Dark">
    <p:bg>
      <p:bgPr>
        <a:solidFill>
          <a:srgbClr val="14142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BD7E96-2D5D-456E-A4DF-3F76B01C7C0F}"/>
              </a:ext>
            </a:extLst>
          </p:cNvPr>
          <p:cNvSpPr/>
          <p:nvPr userDrawn="1"/>
        </p:nvSpPr>
        <p:spPr>
          <a:xfrm>
            <a:off x="8" y="0"/>
            <a:ext cx="12191993" cy="6858000"/>
          </a:xfrm>
          <a:prstGeom prst="rect">
            <a:avLst/>
          </a:prstGeom>
          <a:blipFill dpi="0" rotWithShape="1">
            <a:blip r:embed="rId2" cstate="email">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262432" y="1158022"/>
            <a:ext cx="9526701" cy="3442962"/>
          </a:xfrm>
        </p:spPr>
        <p:txBody>
          <a:bodyPr vert="horz" lIns="45720" tIns="0" rIns="91440" bIns="0" rtlCol="0" anchor="ctr">
            <a:norm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262432" y="4687607"/>
            <a:ext cx="9526701" cy="997836"/>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Slide Number Placeholder 5">
            <a:extLst>
              <a:ext uri="{FF2B5EF4-FFF2-40B4-BE49-F238E27FC236}">
                <a16:creationId xmlns:a16="http://schemas.microsoft.com/office/drawing/2014/main" id="{0CBB31A2-9291-448B-A043-B4F293F60B73}"/>
              </a:ext>
            </a:extLst>
          </p:cNvPr>
          <p:cNvSpPr>
            <a:spLocks noGrp="1"/>
          </p:cNvSpPr>
          <p:nvPr>
            <p:ph type="sldNum" sz="quarter" idx="12"/>
          </p:nvPr>
        </p:nvSpPr>
        <p:spPr>
          <a:xfrm>
            <a:off x="275772" y="6478821"/>
            <a:ext cx="3657600" cy="365125"/>
          </a:xfrm>
        </p:spPr>
        <p:txBody>
          <a:bodyPr vert="horz" lIns="91440" tIns="45720" rIns="91440" bIns="45720" rtlCol="0" anchor="ctr"/>
          <a:lstStyle>
            <a:lvl1pPr>
              <a:defRPr lang="en-US" sz="1000" baseline="0" smtClean="0">
                <a:solidFill>
                  <a:schemeClr val="bg1"/>
                </a:solidFill>
              </a:defRPr>
            </a:lvl1pPr>
          </a:lstStyle>
          <a:p>
            <a:pPr algn="l" defTabSz="914400"/>
            <a:fld id="{38EA6B26-9CA0-4144-9BE8-9A34F496FA80}" type="slidenum">
              <a:rPr lang="en-US" smtClean="0"/>
              <a:pPr algn="l" defTabSz="914400"/>
              <a:t>‹#›</a:t>
            </a:fld>
            <a:endParaRPr lang="en-US"/>
          </a:p>
        </p:txBody>
      </p:sp>
      <p:pic>
        <p:nvPicPr>
          <p:cNvPr id="3" name="Picture 2">
            <a:extLst>
              <a:ext uri="{FF2B5EF4-FFF2-40B4-BE49-F238E27FC236}">
                <a16:creationId xmlns:a16="http://schemas.microsoft.com/office/drawing/2014/main" id="{E4C22F03-76B6-B448-BF44-3308A0440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7936" y="6483096"/>
            <a:ext cx="941087" cy="157507"/>
          </a:xfrm>
          <a:prstGeom prst="rect">
            <a:avLst/>
          </a:prstGeom>
        </p:spPr>
      </p:pic>
    </p:spTree>
    <p:extLst>
      <p:ext uri="{BB962C8B-B14F-4D97-AF65-F5344CB8AC3E}">
        <p14:creationId xmlns:p14="http://schemas.microsoft.com/office/powerpoint/2010/main" val="1158712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er_Dar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950000F-9E6B-4622-AFC0-7C30025AE440}"/>
              </a:ext>
            </a:extLst>
          </p:cNvPr>
          <p:cNvSpPr/>
          <p:nvPr userDrawn="1"/>
        </p:nvSpPr>
        <p:spPr>
          <a:xfrm>
            <a:off x="-2032" y="1145114"/>
            <a:ext cx="12194032" cy="5723590"/>
          </a:xfrm>
          <a:prstGeom prst="rect">
            <a:avLst/>
          </a:prstGeom>
          <a:solidFill>
            <a:srgbClr val="141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3" name="Rectangle 12">
            <a:extLst>
              <a:ext uri="{FF2B5EF4-FFF2-40B4-BE49-F238E27FC236}">
                <a16:creationId xmlns:a16="http://schemas.microsoft.com/office/drawing/2014/main" id="{5E9EB467-6F09-4FFC-B72F-55B3AF1EFE9E}"/>
              </a:ext>
            </a:extLst>
          </p:cNvPr>
          <p:cNvSpPr/>
          <p:nvPr userDrawn="1"/>
        </p:nvSpPr>
        <p:spPr>
          <a:xfrm>
            <a:off x="16328" y="1145114"/>
            <a:ext cx="12192000" cy="5723590"/>
          </a:xfrm>
          <a:prstGeom prst="rect">
            <a:avLst/>
          </a:prstGeom>
          <a:blipFill dpi="0" rotWithShape="1">
            <a:blip r:embed="rId2" cstate="email">
              <a:alphaModFix amt="7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 Placeholder 2">
            <a:extLst>
              <a:ext uri="{FF2B5EF4-FFF2-40B4-BE49-F238E27FC236}">
                <a16:creationId xmlns:a16="http://schemas.microsoft.com/office/drawing/2014/main" id="{8E0AB84F-4382-4B07-BA85-0A3D2515A6D2}"/>
              </a:ext>
            </a:extLst>
          </p:cNvPr>
          <p:cNvSpPr>
            <a:spLocks noGrp="1"/>
          </p:cNvSpPr>
          <p:nvPr>
            <p:ph type="body" sz="quarter" idx="10" hasCustomPrompt="1"/>
          </p:nvPr>
        </p:nvSpPr>
        <p:spPr>
          <a:xfrm>
            <a:off x="2481827" y="3642407"/>
            <a:ext cx="7228347" cy="511946"/>
          </a:xfrm>
        </p:spPr>
        <p:txBody>
          <a:bodyPr anchor="ctr"/>
          <a:lstStyle>
            <a:lvl1pPr marL="0" indent="0"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p>
        </p:txBody>
      </p:sp>
      <p:sp>
        <p:nvSpPr>
          <p:cNvPr id="24" name="Text Placeholder 2">
            <a:extLst>
              <a:ext uri="{FF2B5EF4-FFF2-40B4-BE49-F238E27FC236}">
                <a16:creationId xmlns:a16="http://schemas.microsoft.com/office/drawing/2014/main" id="{0D301D27-F44E-4B6D-8AD3-6CE142EF85CE}"/>
              </a:ext>
            </a:extLst>
          </p:cNvPr>
          <p:cNvSpPr>
            <a:spLocks noGrp="1"/>
          </p:cNvSpPr>
          <p:nvPr>
            <p:ph type="body" sz="quarter" idx="15" hasCustomPrompt="1"/>
          </p:nvPr>
        </p:nvSpPr>
        <p:spPr>
          <a:xfrm>
            <a:off x="2481827" y="4188541"/>
            <a:ext cx="7228347" cy="363864"/>
          </a:xfrm>
        </p:spPr>
        <p:txBody>
          <a:bodyPr anchor="ctr">
            <a:normAutofit/>
          </a:bodyPr>
          <a:lstStyle>
            <a:lvl1pPr marL="0" indent="0" algn="ctr">
              <a:buNone/>
              <a:defRPr sz="1800" cap="none"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  Service Area</a:t>
            </a:r>
          </a:p>
        </p:txBody>
      </p:sp>
      <p:sp>
        <p:nvSpPr>
          <p:cNvPr id="25" name="Text Placeholder 2">
            <a:extLst>
              <a:ext uri="{FF2B5EF4-FFF2-40B4-BE49-F238E27FC236}">
                <a16:creationId xmlns:a16="http://schemas.microsoft.com/office/drawing/2014/main" id="{682DDB65-61E4-4E47-8FE2-F774FBD8B2F6}"/>
              </a:ext>
            </a:extLst>
          </p:cNvPr>
          <p:cNvSpPr>
            <a:spLocks noGrp="1"/>
          </p:cNvSpPr>
          <p:nvPr>
            <p:ph type="body" sz="quarter" idx="16" hasCustomPrompt="1"/>
          </p:nvPr>
        </p:nvSpPr>
        <p:spPr>
          <a:xfrm>
            <a:off x="2481827" y="4589273"/>
            <a:ext cx="7228347" cy="363864"/>
          </a:xfrm>
        </p:spPr>
        <p:txBody>
          <a:bodyPr anchor="ctr">
            <a:normAutofit/>
          </a:bodyPr>
          <a:lstStyle>
            <a:lvl1pPr marL="0" indent="0" algn="ctr">
              <a:buNone/>
              <a:defRPr sz="18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Contact 101.123.4567</a:t>
            </a:r>
          </a:p>
        </p:txBody>
      </p:sp>
      <p:sp>
        <p:nvSpPr>
          <p:cNvPr id="26" name="Text Placeholder 2">
            <a:extLst>
              <a:ext uri="{FF2B5EF4-FFF2-40B4-BE49-F238E27FC236}">
                <a16:creationId xmlns:a16="http://schemas.microsoft.com/office/drawing/2014/main" id="{7F259888-68E4-4CDA-B7C6-A98D287E4CA4}"/>
              </a:ext>
            </a:extLst>
          </p:cNvPr>
          <p:cNvSpPr>
            <a:spLocks noGrp="1"/>
          </p:cNvSpPr>
          <p:nvPr>
            <p:ph type="body" sz="quarter" idx="17" hasCustomPrompt="1"/>
          </p:nvPr>
        </p:nvSpPr>
        <p:spPr>
          <a:xfrm>
            <a:off x="620485" y="1934937"/>
            <a:ext cx="10983685" cy="1670603"/>
          </a:xfrm>
        </p:spPr>
        <p:txBody>
          <a:bodyPr anchor="ctr">
            <a:noAutofit/>
          </a:bodyPr>
          <a:lstStyle>
            <a:lvl1pPr marL="0" indent="0" algn="ctr">
              <a:buNone/>
              <a:defRPr sz="54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 You / Discussion</a:t>
            </a:r>
          </a:p>
        </p:txBody>
      </p:sp>
      <p:pic>
        <p:nvPicPr>
          <p:cNvPr id="10" name="Picture 9">
            <a:extLst>
              <a:ext uri="{FF2B5EF4-FFF2-40B4-BE49-F238E27FC236}">
                <a16:creationId xmlns:a16="http://schemas.microsoft.com/office/drawing/2014/main" id="{EB2EC56F-89E5-7F49-9B3E-044B99D4E8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8660" y="406043"/>
            <a:ext cx="2651795" cy="470898"/>
          </a:xfrm>
          <a:prstGeom prst="rect">
            <a:avLst/>
          </a:prstGeom>
        </p:spPr>
      </p:pic>
    </p:spTree>
    <p:extLst>
      <p:ext uri="{BB962C8B-B14F-4D97-AF65-F5344CB8AC3E}">
        <p14:creationId xmlns:p14="http://schemas.microsoft.com/office/powerpoint/2010/main" val="175751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Mountain Green">
    <p:spTree>
      <p:nvGrpSpPr>
        <p:cNvPr id="1" name=""/>
        <p:cNvGrpSpPr/>
        <p:nvPr/>
      </p:nvGrpSpPr>
      <p:grpSpPr>
        <a:xfrm>
          <a:off x="0" y="0"/>
          <a:ext cx="0" cy="0"/>
          <a:chOff x="0" y="0"/>
          <a:chExt cx="0" cy="0"/>
        </a:xfrm>
      </p:grpSpPr>
      <p:pic>
        <p:nvPicPr>
          <p:cNvPr id="3" name="Picture 2" descr="A picture containing grass, sky, outdoor, track&#10;&#10;Description automatically generated">
            <a:extLst>
              <a:ext uri="{FF2B5EF4-FFF2-40B4-BE49-F238E27FC236}">
                <a16:creationId xmlns:a16="http://schemas.microsoft.com/office/drawing/2014/main" id="{110C3A59-E4B7-45E1-9740-BD5027E4F3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2479"/>
          <a:stretch/>
        </p:blipFill>
        <p:spPr>
          <a:xfrm>
            <a:off x="-1" y="1372077"/>
            <a:ext cx="12192000" cy="5485923"/>
          </a:xfrm>
          <a:prstGeom prst="rect">
            <a:avLst/>
          </a:prstGeom>
        </p:spPr>
      </p:pic>
      <p:pic>
        <p:nvPicPr>
          <p:cNvPr id="11" name="Picture 10">
            <a:extLst>
              <a:ext uri="{FF2B5EF4-FFF2-40B4-BE49-F238E27FC236}">
                <a16:creationId xmlns:a16="http://schemas.microsoft.com/office/drawing/2014/main" id="{0E8ACCD4-B9DB-4E44-A039-9B04296953B6}"/>
              </a:ext>
            </a:extLst>
          </p:cNvPr>
          <p:cNvPicPr>
            <a:picLocks noChangeAspect="1"/>
          </p:cNvPicPr>
          <p:nvPr userDrawn="1"/>
        </p:nvPicPr>
        <p:blipFill>
          <a:blip r:embed="rId3" cstate="email">
            <a:alphaModFix amt="69000"/>
            <a:extLst>
              <a:ext uri="{28A0092B-C50C-407E-A947-70E740481C1C}">
                <a14:useLocalDpi xmlns:a14="http://schemas.microsoft.com/office/drawing/2010/main"/>
              </a:ext>
            </a:extLst>
          </a:blip>
          <a:stretch>
            <a:fillRect/>
          </a:stretch>
        </p:blipFill>
        <p:spPr>
          <a:xfrm>
            <a:off x="0" y="1423548"/>
            <a:ext cx="11182660" cy="5436331"/>
          </a:xfrm>
          <a:prstGeom prst="rect">
            <a:avLst/>
          </a:prstGeom>
        </p:spPr>
      </p:pic>
      <p:pic>
        <p:nvPicPr>
          <p:cNvPr id="7" name="Picture 6">
            <a:extLst>
              <a:ext uri="{FF2B5EF4-FFF2-40B4-BE49-F238E27FC236}">
                <a16:creationId xmlns:a16="http://schemas.microsoft.com/office/drawing/2014/main" id="{140AA5E8-A791-1D4E-93E6-B53B5B945467}"/>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4861" r="24097"/>
          <a:stretch/>
        </p:blipFill>
        <p:spPr>
          <a:xfrm>
            <a:off x="1" y="1423548"/>
            <a:ext cx="7246834" cy="5434452"/>
          </a:xfrm>
          <a:prstGeom prst="rect">
            <a:avLst/>
          </a:prstGeom>
        </p:spPr>
      </p:pic>
      <p:sp>
        <p:nvSpPr>
          <p:cNvPr id="35" name="Text Placeholder 11">
            <a:extLst>
              <a:ext uri="{FF2B5EF4-FFF2-40B4-BE49-F238E27FC236}">
                <a16:creationId xmlns:a16="http://schemas.microsoft.com/office/drawing/2014/main" id="{739A12B0-E116-4228-9C86-C0812357D572}"/>
              </a:ext>
            </a:extLst>
          </p:cNvPr>
          <p:cNvSpPr>
            <a:spLocks noGrp="1"/>
          </p:cNvSpPr>
          <p:nvPr>
            <p:ph type="body" sz="quarter" idx="10" hasCustomPrompt="1"/>
          </p:nvPr>
        </p:nvSpPr>
        <p:spPr>
          <a:xfrm>
            <a:off x="548856" y="1628880"/>
            <a:ext cx="8080960" cy="528180"/>
          </a:xfrm>
        </p:spPr>
        <p:txBody>
          <a:bodyPr vert="horz" lIns="91440" tIns="45720" rIns="91440" bIns="45720" rtlCol="0" anchor="b">
            <a:normAutofit/>
          </a:bodyPr>
          <a:lstStyle>
            <a:lvl1pPr marL="0" indent="0">
              <a:buNone/>
              <a:defRPr lang="en-US" sz="2000" smtClean="0">
                <a:solidFill>
                  <a:schemeClr val="accent5">
                    <a:lumMod val="60000"/>
                    <a:lumOff val="40000"/>
                  </a:schemeClr>
                </a:solidFill>
              </a:defRPr>
            </a:lvl1pPr>
            <a:lvl2pPr>
              <a:defRPr lang="en-US" sz="2000" smtClean="0"/>
            </a:lvl2pPr>
            <a:lvl3pPr>
              <a:defRPr lang="en-US" sz="1800" smtClean="0"/>
            </a:lvl3pPr>
            <a:lvl4pPr>
              <a:defRPr lang="en-US" sz="1600" smtClean="0"/>
            </a:lvl4pPr>
            <a:lvl5pPr>
              <a:defRPr lang="en-US" sz="1600"/>
            </a:lvl5pPr>
          </a:lstStyle>
          <a:p>
            <a:pPr marL="228589" lvl="0" indent="-228589"/>
            <a:r>
              <a:rPr lang="en-US"/>
              <a:t>EDIT MASTER TEXT STYLES</a:t>
            </a:r>
          </a:p>
        </p:txBody>
      </p:sp>
      <p:sp>
        <p:nvSpPr>
          <p:cNvPr id="36" name="Title 1">
            <a:extLst>
              <a:ext uri="{FF2B5EF4-FFF2-40B4-BE49-F238E27FC236}">
                <a16:creationId xmlns:a16="http://schemas.microsoft.com/office/drawing/2014/main" id="{8DD6F4EB-AC49-4217-B339-B0971E94407A}"/>
              </a:ext>
            </a:extLst>
          </p:cNvPr>
          <p:cNvSpPr>
            <a:spLocks noGrp="1"/>
          </p:cNvSpPr>
          <p:nvPr>
            <p:ph type="ctrTitle" hasCustomPrompt="1"/>
          </p:nvPr>
        </p:nvSpPr>
        <p:spPr>
          <a:xfrm>
            <a:off x="548856" y="2168173"/>
            <a:ext cx="8080960" cy="1415087"/>
          </a:xfrm>
        </p:spPr>
        <p:txBody>
          <a:bodyPr vert="horz" lIns="91440" tIns="45720" rIns="91440" bIns="45720" rtlCol="0" anchor="ctr">
            <a:normAutofit/>
          </a:bodyPr>
          <a:lstStyle>
            <a:lvl1pPr>
              <a:defRPr lang="en-US" sz="4800" dirty="0">
                <a:solidFill>
                  <a:schemeClr val="bg1"/>
                </a:solidFill>
              </a:defRPr>
            </a:lvl1pPr>
          </a:lstStyle>
          <a:p>
            <a:pPr lvl="0" defTabSz="914354"/>
            <a:r>
              <a:rPr lang="en-US"/>
              <a:t>Click to edit master title style</a:t>
            </a:r>
          </a:p>
        </p:txBody>
      </p:sp>
      <p:sp>
        <p:nvSpPr>
          <p:cNvPr id="10" name="Subtitle 2">
            <a:extLst>
              <a:ext uri="{FF2B5EF4-FFF2-40B4-BE49-F238E27FC236}">
                <a16:creationId xmlns:a16="http://schemas.microsoft.com/office/drawing/2014/main" id="{ABD0526E-A07D-4547-BBA1-CC4C3D26FE6C}"/>
              </a:ext>
            </a:extLst>
          </p:cNvPr>
          <p:cNvSpPr>
            <a:spLocks noGrp="1"/>
          </p:cNvSpPr>
          <p:nvPr>
            <p:ph type="subTitle" idx="1" hasCustomPrompt="1"/>
          </p:nvPr>
        </p:nvSpPr>
        <p:spPr>
          <a:xfrm>
            <a:off x="548856" y="3608754"/>
            <a:ext cx="8080960" cy="827881"/>
          </a:xfrm>
        </p:spPr>
        <p:txBody>
          <a:bodyPr>
            <a:normAutofit/>
          </a:bodyPr>
          <a:lstStyle>
            <a:lvl1pPr marL="0" indent="0" algn="l">
              <a:buNone/>
              <a:defRPr sz="1600">
                <a:solidFill>
                  <a:schemeClr val="accent5">
                    <a:lumMod val="60000"/>
                    <a:lumOff val="4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22B0D893-C10F-9C4C-A55F-69CAB91DF9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8660" y="406043"/>
            <a:ext cx="2651795" cy="470898"/>
          </a:xfrm>
          <a:prstGeom prst="rect">
            <a:avLst/>
          </a:prstGeom>
        </p:spPr>
      </p:pic>
    </p:spTree>
    <p:extLst>
      <p:ext uri="{BB962C8B-B14F-4D97-AF65-F5344CB8AC3E}">
        <p14:creationId xmlns:p14="http://schemas.microsoft.com/office/powerpoint/2010/main" val="117782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_Tre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412A8-8A82-4545-BC6F-973185C8EBD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4"/>
          <a:stretch/>
        </p:blipFill>
        <p:spPr>
          <a:xfrm>
            <a:off x="0" y="-6575"/>
            <a:ext cx="12192000" cy="6270786"/>
          </a:xfrm>
          <a:prstGeom prst="rect">
            <a:avLst/>
          </a:prstGeom>
        </p:spPr>
      </p:pic>
      <p:pic>
        <p:nvPicPr>
          <p:cNvPr id="12" name="Picture 11">
            <a:extLst>
              <a:ext uri="{FF2B5EF4-FFF2-40B4-BE49-F238E27FC236}">
                <a16:creationId xmlns:a16="http://schemas.microsoft.com/office/drawing/2014/main" id="{7B1A989E-03D5-9C42-BB06-D2A0CBC5AE12}"/>
              </a:ext>
            </a:extLst>
          </p:cNvPr>
          <p:cNvPicPr>
            <a:picLocks noChangeAspect="1"/>
          </p:cNvPicPr>
          <p:nvPr userDrawn="1"/>
        </p:nvPicPr>
        <p:blipFill>
          <a:blip r:embed="rId3" cstate="email">
            <a:alphaModFix amt="69000"/>
            <a:extLst>
              <a:ext uri="{28A0092B-C50C-407E-A947-70E740481C1C}">
                <a14:useLocalDpi xmlns:a14="http://schemas.microsoft.com/office/drawing/2010/main"/>
              </a:ext>
            </a:extLst>
          </a:blip>
          <a:stretch>
            <a:fillRect/>
          </a:stretch>
        </p:blipFill>
        <p:spPr>
          <a:xfrm>
            <a:off x="0" y="-14042"/>
            <a:ext cx="11182660" cy="6278253"/>
          </a:xfrm>
          <a:prstGeom prst="rect">
            <a:avLst/>
          </a:prstGeom>
        </p:spPr>
      </p:pic>
      <p:pic>
        <p:nvPicPr>
          <p:cNvPr id="11" name="Picture 10">
            <a:extLst>
              <a:ext uri="{FF2B5EF4-FFF2-40B4-BE49-F238E27FC236}">
                <a16:creationId xmlns:a16="http://schemas.microsoft.com/office/drawing/2014/main" id="{9553CA9F-BFDD-8F44-8DCB-2D4E7BA25D4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5330" r="17358"/>
          <a:stretch/>
        </p:blipFill>
        <p:spPr>
          <a:xfrm>
            <a:off x="1914258" y="-14042"/>
            <a:ext cx="10277742" cy="6278252"/>
          </a:xfrm>
          <a:prstGeom prst="rect">
            <a:avLst/>
          </a:prstGeom>
        </p:spPr>
      </p:pic>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865631" y="3182113"/>
            <a:ext cx="10923503" cy="2424113"/>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865631" y="5617268"/>
            <a:ext cx="10923503"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15" name="Picture 14">
            <a:extLst>
              <a:ext uri="{FF2B5EF4-FFF2-40B4-BE49-F238E27FC236}">
                <a16:creationId xmlns:a16="http://schemas.microsoft.com/office/drawing/2014/main" id="{4865B22A-3DC2-C349-B6A8-580AD8121C2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2964966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_Bullsey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12667D-332A-C547-8E1F-DBC365AFEF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5" r="-15"/>
          <a:stretch/>
        </p:blipFill>
        <p:spPr>
          <a:xfrm>
            <a:off x="0" y="0"/>
            <a:ext cx="12192000" cy="6278251"/>
          </a:xfrm>
          <a:prstGeom prst="rect">
            <a:avLst/>
          </a:prstGeom>
        </p:spPr>
      </p:pic>
      <p:pic>
        <p:nvPicPr>
          <p:cNvPr id="12" name="Picture 11">
            <a:extLst>
              <a:ext uri="{FF2B5EF4-FFF2-40B4-BE49-F238E27FC236}">
                <a16:creationId xmlns:a16="http://schemas.microsoft.com/office/drawing/2014/main" id="{7B1A989E-03D5-9C42-BB06-D2A0CBC5AE12}"/>
              </a:ext>
            </a:extLst>
          </p:cNvPr>
          <p:cNvPicPr>
            <a:picLocks noChangeAspect="1"/>
          </p:cNvPicPr>
          <p:nvPr userDrawn="1"/>
        </p:nvPicPr>
        <p:blipFill>
          <a:blip r:embed="rId3" cstate="email">
            <a:alphaModFix amt="69000"/>
            <a:extLst>
              <a:ext uri="{28A0092B-C50C-407E-A947-70E740481C1C}">
                <a14:useLocalDpi xmlns:a14="http://schemas.microsoft.com/office/drawing/2010/main"/>
              </a:ext>
            </a:extLst>
          </a:blip>
          <a:stretch>
            <a:fillRect/>
          </a:stretch>
        </p:blipFill>
        <p:spPr>
          <a:xfrm>
            <a:off x="0" y="-2"/>
            <a:ext cx="11182660" cy="6278253"/>
          </a:xfrm>
          <a:prstGeom prst="rect">
            <a:avLst/>
          </a:prstGeom>
        </p:spPr>
      </p:pic>
      <p:pic>
        <p:nvPicPr>
          <p:cNvPr id="11" name="Picture 10">
            <a:extLst>
              <a:ext uri="{FF2B5EF4-FFF2-40B4-BE49-F238E27FC236}">
                <a16:creationId xmlns:a16="http://schemas.microsoft.com/office/drawing/2014/main" id="{9553CA9F-BFDD-8F44-8DCB-2D4E7BA25D4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2666" r="15389"/>
          <a:stretch/>
        </p:blipFill>
        <p:spPr>
          <a:xfrm>
            <a:off x="0" y="-2"/>
            <a:ext cx="12192000" cy="6278251"/>
          </a:xfrm>
          <a:prstGeom prst="rect">
            <a:avLst/>
          </a:prstGeom>
        </p:spPr>
      </p:pic>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865631" y="3182113"/>
            <a:ext cx="10923503" cy="2424113"/>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865631" y="5617268"/>
            <a:ext cx="10923503"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15" name="Picture 14">
            <a:extLst>
              <a:ext uri="{FF2B5EF4-FFF2-40B4-BE49-F238E27FC236}">
                <a16:creationId xmlns:a16="http://schemas.microsoft.com/office/drawing/2014/main" id="{B92679CA-D152-2B41-96B5-5D8E913DBD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778969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48CE5-A8C2-4536-BD73-F20E30260766}"/>
              </a:ext>
            </a:extLst>
          </p:cNvPr>
          <p:cNvSpPr/>
          <p:nvPr userDrawn="1"/>
        </p:nvSpPr>
        <p:spPr>
          <a:xfrm>
            <a:off x="1" y="1439324"/>
            <a:ext cx="12191999" cy="4042926"/>
          </a:xfrm>
          <a:prstGeom prst="rect">
            <a:avLst/>
          </a:prstGeom>
          <a:solidFill>
            <a:srgbClr val="14142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0" algn="l">
              <a:lnSpc>
                <a:spcPct val="150000"/>
              </a:lnSpc>
            </a:pPr>
            <a:endParaRPr lang="en-US" sz="2800"/>
          </a:p>
        </p:txBody>
      </p:sp>
      <p:sp>
        <p:nvSpPr>
          <p:cNvPr id="15" name="Rectangle 14">
            <a:extLst>
              <a:ext uri="{FF2B5EF4-FFF2-40B4-BE49-F238E27FC236}">
                <a16:creationId xmlns:a16="http://schemas.microsoft.com/office/drawing/2014/main" id="{7960A06C-E3F4-450B-AE5F-861491E7D9D5}"/>
              </a:ext>
            </a:extLst>
          </p:cNvPr>
          <p:cNvSpPr/>
          <p:nvPr userDrawn="1"/>
        </p:nvSpPr>
        <p:spPr>
          <a:xfrm>
            <a:off x="6853727" y="0"/>
            <a:ext cx="5338273" cy="6858000"/>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l="11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defTabSz="914400"/>
            <a:fld id="{38EA6B26-9CA0-4144-9BE8-9A34F496FA80}" type="slidenum">
              <a:rPr lang="en-US" smtClean="0"/>
              <a:pPr algn="l" defTabSz="914400"/>
              <a:t>‹#›</a:t>
            </a:fld>
            <a:endParaRPr lang="en-US"/>
          </a:p>
        </p:txBody>
      </p:sp>
      <p:sp>
        <p:nvSpPr>
          <p:cNvPr id="16" name="Title 1">
            <a:extLst>
              <a:ext uri="{FF2B5EF4-FFF2-40B4-BE49-F238E27FC236}">
                <a16:creationId xmlns:a16="http://schemas.microsoft.com/office/drawing/2014/main" id="{8405EDEF-DD56-4B75-AFC9-11BC1F8D4F0D}"/>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a:t>Click to edit text</a:t>
            </a:r>
          </a:p>
        </p:txBody>
      </p:sp>
      <p:sp>
        <p:nvSpPr>
          <p:cNvPr id="17" name="Text Placeholder 16">
            <a:extLst>
              <a:ext uri="{FF2B5EF4-FFF2-40B4-BE49-F238E27FC236}">
                <a16:creationId xmlns:a16="http://schemas.microsoft.com/office/drawing/2014/main" id="{EE843E78-2F4F-4BE4-9114-1DC5BD093E94}"/>
              </a:ext>
            </a:extLst>
          </p:cNvPr>
          <p:cNvSpPr>
            <a:spLocks noGrp="1"/>
          </p:cNvSpPr>
          <p:nvPr>
            <p:ph type="body" sz="quarter" idx="13" hasCustomPrompt="1"/>
          </p:nvPr>
        </p:nvSpPr>
        <p:spPr>
          <a:xfrm>
            <a:off x="0" y="1443868"/>
            <a:ext cx="12192000" cy="4033838"/>
          </a:xfrm>
        </p:spPr>
        <p:txBody>
          <a:bodyPr anchor="ctr"/>
          <a:lstStyle>
            <a:lvl1pPr marL="228600" indent="0">
              <a:lnSpc>
                <a:spcPct val="100000"/>
              </a:lnSpc>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text</a:t>
            </a:r>
          </a:p>
          <a:p>
            <a:pPr lvl="0"/>
            <a:r>
              <a:rPr lang="en-US"/>
              <a:t>Click to edit text</a:t>
            </a:r>
          </a:p>
          <a:p>
            <a:pPr lvl="0"/>
            <a:r>
              <a:rPr lang="en-US"/>
              <a:t>Click to edit text</a:t>
            </a:r>
          </a:p>
        </p:txBody>
      </p:sp>
      <p:pic>
        <p:nvPicPr>
          <p:cNvPr id="9" name="Picture 8">
            <a:extLst>
              <a:ext uri="{FF2B5EF4-FFF2-40B4-BE49-F238E27FC236}">
                <a16:creationId xmlns:a16="http://schemas.microsoft.com/office/drawing/2014/main" id="{3DD2295B-440F-CC47-90F3-A3A1350C99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68279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801ECD4-DC66-4157-B233-7AF39D28C1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0451505" cy="6859673"/>
          </a:xfrm>
          <a:prstGeom prst="rect">
            <a:avLst/>
          </a:prstGeom>
        </p:spPr>
      </p:pic>
      <p:sp>
        <p:nvSpPr>
          <p:cNvPr id="6" name="Rectangle 5">
            <a:extLst>
              <a:ext uri="{FF2B5EF4-FFF2-40B4-BE49-F238E27FC236}">
                <a16:creationId xmlns:a16="http://schemas.microsoft.com/office/drawing/2014/main" id="{34E3FA55-774F-4C78-8C06-9FF736164303}"/>
              </a:ext>
            </a:extLst>
          </p:cNvPr>
          <p:cNvSpPr/>
          <p:nvPr userDrawn="1"/>
        </p:nvSpPr>
        <p:spPr>
          <a:xfrm>
            <a:off x="0" y="2294164"/>
            <a:ext cx="12192000" cy="2171700"/>
          </a:xfrm>
          <a:prstGeom prst="rect">
            <a:avLst/>
          </a:prstGeom>
          <a:solidFill>
            <a:srgbClr val="B2CBE4">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69B2E9ED-D175-484F-9AA8-B901437F728A}"/>
              </a:ext>
            </a:extLst>
          </p:cNvPr>
          <p:cNvSpPr>
            <a:spLocks noGrp="1"/>
          </p:cNvSpPr>
          <p:nvPr>
            <p:ph type="title" hasCustomPrompt="1"/>
          </p:nvPr>
        </p:nvSpPr>
        <p:spPr>
          <a:xfrm>
            <a:off x="5464641" y="1361476"/>
            <a:ext cx="6371000" cy="2424113"/>
          </a:xfrm>
        </p:spPr>
        <p:txBody>
          <a:bodyPr vert="horz" lIns="45720" tIns="0" rIns="91440" bIns="0" rtlCol="0" anchor="b">
            <a:noAutofit/>
          </a:bodyPr>
          <a:lstStyle>
            <a:lvl1pPr>
              <a:defRPr lang="en-US" sz="4000" dirty="0">
                <a:solidFill>
                  <a:schemeClr val="tx1"/>
                </a:solidFill>
              </a:defRPr>
            </a:lvl1pPr>
          </a:lstStyle>
          <a:p>
            <a:pPr lvl="0" defTabSz="914354"/>
            <a:r>
              <a:rPr lang="en-US"/>
              <a:t>Click to edit master title style</a:t>
            </a:r>
          </a:p>
        </p:txBody>
      </p:sp>
      <p:sp>
        <p:nvSpPr>
          <p:cNvPr id="11" name="Text Placeholder 2">
            <a:extLst>
              <a:ext uri="{FF2B5EF4-FFF2-40B4-BE49-F238E27FC236}">
                <a16:creationId xmlns:a16="http://schemas.microsoft.com/office/drawing/2014/main" id="{CEC3C06C-B8B3-41A0-8F62-FF169EE0450E}"/>
              </a:ext>
            </a:extLst>
          </p:cNvPr>
          <p:cNvSpPr>
            <a:spLocks noGrp="1"/>
          </p:cNvSpPr>
          <p:nvPr>
            <p:ph type="body" idx="13" hasCustomPrompt="1"/>
          </p:nvPr>
        </p:nvSpPr>
        <p:spPr>
          <a:xfrm>
            <a:off x="5464641" y="3796631"/>
            <a:ext cx="6371000" cy="428057"/>
          </a:xfrm>
        </p:spPr>
        <p:txBody>
          <a:bodyPr anchor="t">
            <a:normAutofit/>
          </a:bodyPr>
          <a:lstStyle>
            <a:lvl1pPr marL="0" indent="0">
              <a:buNone/>
              <a:defRPr sz="20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8" name="Picture 7">
            <a:extLst>
              <a:ext uri="{FF2B5EF4-FFF2-40B4-BE49-F238E27FC236}">
                <a16:creationId xmlns:a16="http://schemas.microsoft.com/office/drawing/2014/main" id="{7427DDEC-70D6-684F-A4BD-2286571ECA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3324190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Blank_Ligh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a:t>Click to edit master title style</a:t>
            </a:r>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275780" y="1574281"/>
            <a:ext cx="11513355" cy="4602687"/>
          </a:xfrm>
        </p:spPr>
        <p:txBody>
          <a:bodyPr>
            <a:normAutofit/>
          </a:bodyPr>
          <a:lstStyle>
            <a:lvl1pPr>
              <a:defRPr sz="2000">
                <a:solidFill>
                  <a:schemeClr val="tx1">
                    <a:lumMod val="90000"/>
                    <a:lumOff val="10000"/>
                  </a:schemeClr>
                </a:solidFill>
              </a:defRPr>
            </a:lvl1pPr>
            <a:lvl2pPr>
              <a:defRPr sz="1800">
                <a:solidFill>
                  <a:schemeClr val="tx1">
                    <a:lumMod val="90000"/>
                    <a:lumOff val="10000"/>
                  </a:schemeClr>
                </a:solidFill>
              </a:defRPr>
            </a:lvl2pPr>
            <a:lvl3pPr>
              <a:defRPr sz="1600">
                <a:solidFill>
                  <a:schemeClr val="tx1">
                    <a:lumMod val="90000"/>
                    <a:lumOff val="10000"/>
                  </a:schemeClr>
                </a:solidFill>
              </a:defRPr>
            </a:lvl3pPr>
            <a:lvl4pPr>
              <a:defRPr sz="1400">
                <a:solidFill>
                  <a:schemeClr val="tx1">
                    <a:lumMod val="90000"/>
                    <a:lumOff val="10000"/>
                  </a:schemeClr>
                </a:solidFill>
              </a:defRPr>
            </a:lvl4pPr>
            <a:lvl5pPr>
              <a:defRPr sz="1200">
                <a:solidFill>
                  <a:schemeClr val="tx1">
                    <a:lumMod val="90000"/>
                    <a:lumOff val="10000"/>
                  </a:schemeClr>
                </a:solidFill>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Sixth level</a:t>
            </a:r>
          </a:p>
          <a:p>
            <a:pPr lvl="5"/>
            <a:endParaRPr lang="en-US"/>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defTabSz="914400"/>
            <a:fld id="{38EA6B26-9CA0-4144-9BE8-9A34F496FA80}" type="slidenum">
              <a:rPr lang="en-US" smtClean="0"/>
              <a:pPr algn="l" defTabSz="914400"/>
              <a:t>‹#›</a:t>
            </a:fld>
            <a:endParaRPr lang="en-US"/>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lumMod val="90000"/>
                    <a:lumOff val="1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7" name="Picture 6">
            <a:extLst>
              <a:ext uri="{FF2B5EF4-FFF2-40B4-BE49-F238E27FC236}">
                <a16:creationId xmlns:a16="http://schemas.microsoft.com/office/drawing/2014/main" id="{C79A8A62-2610-2046-AF31-CC805F3543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1167536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Blank_Light_Small Glyph Bottom">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a:t>Click to edit master title style</a:t>
            </a:r>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347807" y="1549343"/>
            <a:ext cx="11513355" cy="4602687"/>
          </a:xfrm>
        </p:spPr>
        <p:txBody>
          <a:bodyPr>
            <a:normAutofit/>
          </a:bodyPr>
          <a:lstStyle>
            <a:lvl1pPr>
              <a:defRPr sz="2000">
                <a:solidFill>
                  <a:schemeClr val="tx1">
                    <a:lumMod val="90000"/>
                    <a:lumOff val="10000"/>
                  </a:schemeClr>
                </a:solidFill>
              </a:defRPr>
            </a:lvl1pPr>
            <a:lvl2pPr>
              <a:defRPr sz="1800">
                <a:solidFill>
                  <a:schemeClr val="tx1">
                    <a:lumMod val="90000"/>
                    <a:lumOff val="10000"/>
                  </a:schemeClr>
                </a:solidFill>
              </a:defRPr>
            </a:lvl2pPr>
            <a:lvl3pPr>
              <a:defRPr sz="1600">
                <a:solidFill>
                  <a:schemeClr val="tx1">
                    <a:lumMod val="90000"/>
                    <a:lumOff val="10000"/>
                  </a:schemeClr>
                </a:solidFill>
              </a:defRPr>
            </a:lvl3pPr>
            <a:lvl4pPr>
              <a:defRPr sz="1400">
                <a:solidFill>
                  <a:schemeClr val="tx1">
                    <a:lumMod val="90000"/>
                    <a:lumOff val="10000"/>
                  </a:schemeClr>
                </a:solidFill>
              </a:defRPr>
            </a:lvl4pPr>
            <a:lvl5pPr>
              <a:defRPr sz="1200">
                <a:solidFill>
                  <a:schemeClr val="tx1">
                    <a:lumMod val="90000"/>
                    <a:lumOff val="10000"/>
                  </a:schemeClr>
                </a:solidFill>
              </a:defRPr>
            </a:lvl5pPr>
            <a:lvl6pPr marL="22860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10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Sixth level</a:t>
            </a:r>
          </a:p>
          <a:p>
            <a:pPr lvl="5"/>
            <a:endParaRPr lang="en-US"/>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defTabSz="914400"/>
            <a:fld id="{38EA6B26-9CA0-4144-9BE8-9A34F496FA80}" type="slidenum">
              <a:rPr lang="en-US" smtClean="0"/>
              <a:pPr algn="l" defTabSz="914400"/>
              <a:t>‹#›</a:t>
            </a:fld>
            <a:endParaRPr lang="en-US"/>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lumMod val="90000"/>
                    <a:lumOff val="1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9" name="Rectangle 8">
            <a:extLst>
              <a:ext uri="{FF2B5EF4-FFF2-40B4-BE49-F238E27FC236}">
                <a16:creationId xmlns:a16="http://schemas.microsoft.com/office/drawing/2014/main" id="{D03FC826-221C-48E1-BEA3-AA1743CF804B}"/>
              </a:ext>
            </a:extLst>
          </p:cNvPr>
          <p:cNvSpPr/>
          <p:nvPr userDrawn="1"/>
        </p:nvSpPr>
        <p:spPr>
          <a:xfrm>
            <a:off x="8944495" y="5320145"/>
            <a:ext cx="3247505" cy="153196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2AF430B3-D517-2640-8A79-6F405B6535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1984746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Blank_Light_Small Glyph Top">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a:t>Click to edit master title style</a:t>
            </a:r>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275780" y="1574281"/>
            <a:ext cx="11513355" cy="4602687"/>
          </a:xfrm>
        </p:spPr>
        <p:txBody>
          <a:bodyPr>
            <a:normAutofit/>
          </a:bodyPr>
          <a:lstStyle>
            <a:lvl1pPr>
              <a:defRPr sz="2000">
                <a:solidFill>
                  <a:schemeClr val="tx1">
                    <a:lumMod val="90000"/>
                    <a:lumOff val="10000"/>
                  </a:schemeClr>
                </a:solidFill>
              </a:defRPr>
            </a:lvl1pPr>
            <a:lvl2pPr>
              <a:defRPr sz="1800">
                <a:solidFill>
                  <a:schemeClr val="tx1">
                    <a:lumMod val="90000"/>
                    <a:lumOff val="10000"/>
                  </a:schemeClr>
                </a:solidFill>
              </a:defRPr>
            </a:lvl2pPr>
            <a:lvl3pPr>
              <a:defRPr sz="1600">
                <a:solidFill>
                  <a:schemeClr val="tx1">
                    <a:lumMod val="90000"/>
                    <a:lumOff val="10000"/>
                  </a:schemeClr>
                </a:solidFill>
              </a:defRPr>
            </a:lvl3pPr>
            <a:lvl4pPr>
              <a:defRPr sz="1400">
                <a:solidFill>
                  <a:schemeClr val="tx1">
                    <a:lumMod val="90000"/>
                    <a:lumOff val="10000"/>
                  </a:schemeClr>
                </a:solidFill>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solidFill>
                  <a:schemeClr val="tx1">
                    <a:lumMod val="90000"/>
                    <a:lumOff val="10000"/>
                  </a:schemeClr>
                </a:solidFill>
              </a:defRPr>
            </a:lvl5pPr>
            <a:lvl6pPr>
              <a:defRPr sz="110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Sixth level</a:t>
            </a:r>
          </a:p>
          <a:p>
            <a:pPr lvl="4"/>
            <a:endParaRPr lang="en-US"/>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defTabSz="914400"/>
            <a:fld id="{38EA6B26-9CA0-4144-9BE8-9A34F496FA80}" type="slidenum">
              <a:rPr lang="en-US" smtClean="0"/>
              <a:pPr algn="l" defTabSz="914400"/>
              <a:t>‹#›</a:t>
            </a:fld>
            <a:endParaRPr lang="en-US"/>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lumMod val="90000"/>
                    <a:lumOff val="1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4" name="Rectangle 13">
            <a:extLst>
              <a:ext uri="{FF2B5EF4-FFF2-40B4-BE49-F238E27FC236}">
                <a16:creationId xmlns:a16="http://schemas.microsoft.com/office/drawing/2014/main" id="{316876DA-7A1B-4758-B479-18C26ECD289C}"/>
              </a:ext>
            </a:extLst>
          </p:cNvPr>
          <p:cNvSpPr/>
          <p:nvPr userDrawn="1"/>
        </p:nvSpPr>
        <p:spPr>
          <a:xfrm>
            <a:off x="5440941" y="0"/>
            <a:ext cx="6751060" cy="1491792"/>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DF60904A-0B13-A24C-9916-6169A6E6DB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426873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2C6E0-04C8-4037-B2ED-B11B4CC9C90D}" type="slidenum">
              <a:rPr lang="en-US" smtClean="0"/>
              <a:t>‹#›</a:t>
            </a:fld>
            <a:endParaRPr lang="en-US"/>
          </a:p>
        </p:txBody>
      </p:sp>
    </p:spTree>
    <p:extLst>
      <p:ext uri="{BB962C8B-B14F-4D97-AF65-F5344CB8AC3E}">
        <p14:creationId xmlns:p14="http://schemas.microsoft.com/office/powerpoint/2010/main" val="2071815786"/>
      </p:ext>
    </p:extLst>
  </p:cSld>
  <p:clrMap bg1="lt1" tx1="dk1" bg2="lt2" tx2="dk2" accent1="accent1" accent2="accent2" accent3="accent3" accent4="accent4" accent5="accent5" accent6="accent6" hlink="hlink" folHlink="folHlink"/>
  <p:sldLayoutIdLst>
    <p:sldLayoutId id="2147483661" r:id="rId1"/>
    <p:sldLayoutId id="2147483719" r:id="rId2"/>
    <p:sldLayoutId id="2147483691" r:id="rId3"/>
    <p:sldLayoutId id="2147483724" r:id="rId4"/>
    <p:sldLayoutId id="2147483728" r:id="rId5"/>
    <p:sldLayoutId id="2147483710" r:id="rId6"/>
    <p:sldLayoutId id="2147483726" r:id="rId7"/>
    <p:sldLayoutId id="2147483733" r:id="rId8"/>
    <p:sldLayoutId id="2147483734" r:id="rId9"/>
    <p:sldLayoutId id="2147483732" r:id="rId10"/>
    <p:sldLayoutId id="2147483706" r:id="rId11"/>
    <p:sldLayoutId id="2147483692" r:id="rId12"/>
    <p:sldLayoutId id="2147483694" r:id="rId13"/>
    <p:sldLayoutId id="2147483729" r:id="rId14"/>
    <p:sldLayoutId id="2147483730" r:id="rId15"/>
    <p:sldLayoutId id="2147483683" r:id="rId16"/>
    <p:sldLayoutId id="2147483705" r:id="rId17"/>
    <p:sldLayoutId id="2147483725" r:id="rId18"/>
    <p:sldLayoutId id="2147483714"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0973A4-BE32-44BC-928E-B479AA3BBA2D}"/>
              </a:ext>
            </a:extLst>
          </p:cNvPr>
          <p:cNvSpPr>
            <a:spLocks noGrp="1"/>
          </p:cNvSpPr>
          <p:nvPr>
            <p:ph type="ctrTitle"/>
          </p:nvPr>
        </p:nvSpPr>
        <p:spPr>
          <a:xfrm>
            <a:off x="548855" y="2941163"/>
            <a:ext cx="9415277" cy="2073897"/>
          </a:xfrm>
        </p:spPr>
        <p:txBody>
          <a:bodyPr>
            <a:normAutofit fontScale="90000"/>
          </a:bodyPr>
          <a:lstStyle/>
          <a:p>
            <a:r>
              <a:rPr lang="en-US"/>
              <a:t>Task 4: Pathways Analysis:</a:t>
            </a:r>
            <a:br>
              <a:rPr lang="en-US"/>
            </a:br>
            <a:r>
              <a:rPr lang="en-US"/>
              <a:t>CAP Mitigation Pathway Results</a:t>
            </a:r>
            <a:br>
              <a:rPr lang="en-US"/>
            </a:br>
            <a:r>
              <a:rPr lang="en-US" sz="3100"/>
              <a:t>Presentation to Vermont Climate Council</a:t>
            </a:r>
            <a:br>
              <a:rPr lang="en-US"/>
            </a:br>
            <a:br>
              <a:rPr lang="en-US"/>
            </a:br>
            <a:br>
              <a:rPr lang="en-US"/>
            </a:br>
            <a:endParaRPr lang="en-US"/>
          </a:p>
        </p:txBody>
      </p:sp>
      <p:sp>
        <p:nvSpPr>
          <p:cNvPr id="4" name="Subtitle 3">
            <a:extLst>
              <a:ext uri="{FF2B5EF4-FFF2-40B4-BE49-F238E27FC236}">
                <a16:creationId xmlns:a16="http://schemas.microsoft.com/office/drawing/2014/main" id="{BC0069B5-6056-43CD-BECD-7E6F8BEA68D0}"/>
              </a:ext>
            </a:extLst>
          </p:cNvPr>
          <p:cNvSpPr>
            <a:spLocks noGrp="1"/>
          </p:cNvSpPr>
          <p:nvPr>
            <p:ph type="subTitle" idx="1"/>
          </p:nvPr>
        </p:nvSpPr>
        <p:spPr>
          <a:xfrm>
            <a:off x="548856" y="5593331"/>
            <a:ext cx="8080960" cy="827881"/>
          </a:xfrm>
        </p:spPr>
        <p:txBody>
          <a:bodyPr/>
          <a:lstStyle/>
          <a:p>
            <a:r>
              <a:rPr lang="en-US" dirty="0"/>
              <a:t>November 2, 2021</a:t>
            </a:r>
          </a:p>
          <a:p>
            <a:endParaRPr lang="en-US" dirty="0"/>
          </a:p>
        </p:txBody>
      </p:sp>
    </p:spTree>
    <p:extLst>
      <p:ext uri="{BB962C8B-B14F-4D97-AF65-F5344CB8AC3E}">
        <p14:creationId xmlns:p14="http://schemas.microsoft.com/office/powerpoint/2010/main" val="3170798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474292"/>
            <a:ext cx="11513355" cy="725118"/>
          </a:xfrm>
        </p:spPr>
        <p:txBody>
          <a:bodyPr/>
          <a:lstStyle/>
          <a:p>
            <a:r>
              <a:rPr lang="en-US" dirty="0">
                <a:latin typeface="Arial"/>
                <a:cs typeface="Arial"/>
              </a:rPr>
              <a:t>Transport Sector – CAP Mitigation Pathway	</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10</a:t>
            </a:fld>
            <a:endParaRPr lang="en-US"/>
          </a:p>
        </p:txBody>
      </p:sp>
      <p:sp>
        <p:nvSpPr>
          <p:cNvPr id="7" name="TextBox 6">
            <a:extLst>
              <a:ext uri="{FF2B5EF4-FFF2-40B4-BE49-F238E27FC236}">
                <a16:creationId xmlns:a16="http://schemas.microsoft.com/office/drawing/2014/main" id="{154FEB22-C503-4F25-8E24-46B275EAD188}"/>
              </a:ext>
            </a:extLst>
          </p:cNvPr>
          <p:cNvSpPr txBox="1"/>
          <p:nvPr/>
        </p:nvSpPr>
        <p:spPr>
          <a:xfrm>
            <a:off x="768329" y="1330226"/>
            <a:ext cx="4629294" cy="5478423"/>
          </a:xfrm>
          <a:prstGeom prst="rect">
            <a:avLst/>
          </a:prstGeom>
          <a:noFill/>
        </p:spPr>
        <p:txBody>
          <a:bodyPr wrap="square" rtlCol="0">
            <a:spAutoFit/>
          </a:bodyPr>
          <a:lstStyle/>
          <a:p>
            <a:r>
              <a:rPr lang="en-US" sz="2400" dirty="0"/>
              <a:t>By 2025:  </a:t>
            </a:r>
          </a:p>
          <a:p>
            <a:endParaRPr lang="en-US" sz="1600" dirty="0"/>
          </a:p>
          <a:p>
            <a:pPr marL="285750" indent="-285750">
              <a:buFont typeface="Arial" panose="020B0604020202020204" pitchFamily="34" charset="0"/>
              <a:buChar char="•"/>
            </a:pPr>
            <a:r>
              <a:rPr lang="en-US" sz="1600" dirty="0"/>
              <a:t>43,400 EVs, increase of more than 39,000 over today. </a:t>
            </a:r>
          </a:p>
          <a:p>
            <a:pPr marL="285750" indent="-285750">
              <a:buFont typeface="Arial" panose="020B0604020202020204" pitchFamily="34" charset="0"/>
              <a:buChar char="•"/>
            </a:pPr>
            <a:r>
              <a:rPr lang="en-US" sz="1600" dirty="0"/>
              <a:t>By 2025 EVs are almost 40% share of light duty vehicle sales.</a:t>
            </a:r>
            <a:br>
              <a:rPr lang="en-US" sz="1600" dirty="0"/>
            </a:br>
            <a:endParaRPr lang="en-US" sz="1600" dirty="0"/>
          </a:p>
          <a:p>
            <a:pPr marL="285750" indent="-285750">
              <a:buFont typeface="Arial" panose="020B0604020202020204" pitchFamily="34" charset="0"/>
              <a:buChar char="•"/>
            </a:pPr>
            <a:r>
              <a:rPr lang="en-US" sz="1600" dirty="0"/>
              <a:t>All major automakers have invested in EV technology and are expected to release additional EV models in the next three years, including new electric pickup trucks and sports utility vehicles, which are currently under-represented in the vehicle market.  </a:t>
            </a:r>
            <a:br>
              <a:rPr lang="en-US" sz="1600" dirty="0"/>
            </a:br>
            <a:endParaRPr lang="en-US" sz="1600" dirty="0"/>
          </a:p>
          <a:p>
            <a:pPr marL="285750" indent="-285750">
              <a:buFont typeface="Arial" panose="020B0604020202020204" pitchFamily="34" charset="0"/>
              <a:buChar char="•"/>
            </a:pPr>
            <a:r>
              <a:rPr lang="en-US" sz="1600" dirty="0"/>
              <a:t>Precedes California Advanced Clean Cars II – which would require manufacturers to deliver increasing share of Light Duty </a:t>
            </a:r>
            <a:r>
              <a:rPr lang="en-US" sz="1600" dirty="0" err="1"/>
              <a:t>Evs</a:t>
            </a:r>
            <a:r>
              <a:rPr lang="en-US" sz="1600" dirty="0"/>
              <a:t> in 2026, ramping up to 100% in 2035. </a:t>
            </a:r>
          </a:p>
          <a:p>
            <a:pPr marL="285750" indent="-285750">
              <a:buFont typeface="Arial" panose="020B0604020202020204" pitchFamily="34" charset="0"/>
              <a:buChar char="•"/>
            </a:pPr>
            <a:endParaRPr lang="en-US" dirty="0"/>
          </a:p>
          <a:p>
            <a:endParaRPr lang="en-US" dirty="0"/>
          </a:p>
          <a:p>
            <a:endParaRPr lang="en-US" dirty="0"/>
          </a:p>
        </p:txBody>
      </p:sp>
      <p:pic>
        <p:nvPicPr>
          <p:cNvPr id="8" name="Picture 7">
            <a:extLst>
              <a:ext uri="{FF2B5EF4-FFF2-40B4-BE49-F238E27FC236}">
                <a16:creationId xmlns:a16="http://schemas.microsoft.com/office/drawing/2014/main" id="{B240F992-76C3-41AE-AD6E-5682EC338361}"/>
              </a:ext>
            </a:extLst>
          </p:cNvPr>
          <p:cNvPicPr>
            <a:picLocks noChangeAspect="1"/>
          </p:cNvPicPr>
          <p:nvPr/>
        </p:nvPicPr>
        <p:blipFill>
          <a:blip r:embed="rId3"/>
          <a:stretch>
            <a:fillRect/>
          </a:stretch>
        </p:blipFill>
        <p:spPr>
          <a:xfrm>
            <a:off x="5609948" y="1722268"/>
            <a:ext cx="5992427" cy="3595456"/>
          </a:xfrm>
          <a:prstGeom prst="rect">
            <a:avLst/>
          </a:prstGeom>
        </p:spPr>
      </p:pic>
    </p:spTree>
    <p:extLst>
      <p:ext uri="{BB962C8B-B14F-4D97-AF65-F5344CB8AC3E}">
        <p14:creationId xmlns:p14="http://schemas.microsoft.com/office/powerpoint/2010/main" val="3479095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474292"/>
            <a:ext cx="11513355" cy="725118"/>
          </a:xfrm>
        </p:spPr>
        <p:txBody>
          <a:bodyPr/>
          <a:lstStyle/>
          <a:p>
            <a:r>
              <a:rPr lang="en-US" dirty="0">
                <a:latin typeface="Arial"/>
                <a:cs typeface="Arial"/>
              </a:rPr>
              <a:t>Transport Sector – CAP Mitigation Pathway	</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11</a:t>
            </a:fld>
            <a:endParaRPr lang="en-US"/>
          </a:p>
        </p:txBody>
      </p:sp>
      <p:sp>
        <p:nvSpPr>
          <p:cNvPr id="7" name="TextBox 6">
            <a:extLst>
              <a:ext uri="{FF2B5EF4-FFF2-40B4-BE49-F238E27FC236}">
                <a16:creationId xmlns:a16="http://schemas.microsoft.com/office/drawing/2014/main" id="{154FEB22-C503-4F25-8E24-46B275EAD188}"/>
              </a:ext>
            </a:extLst>
          </p:cNvPr>
          <p:cNvSpPr txBox="1"/>
          <p:nvPr/>
        </p:nvSpPr>
        <p:spPr>
          <a:xfrm>
            <a:off x="768329" y="1330226"/>
            <a:ext cx="4629294" cy="4985980"/>
          </a:xfrm>
          <a:prstGeom prst="rect">
            <a:avLst/>
          </a:prstGeom>
          <a:noFill/>
        </p:spPr>
        <p:txBody>
          <a:bodyPr wrap="square" rtlCol="0">
            <a:spAutoFit/>
          </a:bodyPr>
          <a:lstStyle/>
          <a:p>
            <a:r>
              <a:rPr lang="en-US" sz="2400" dirty="0"/>
              <a:t>By 2030:  </a:t>
            </a:r>
          </a:p>
          <a:p>
            <a:endParaRPr lang="en-US" sz="1600" dirty="0"/>
          </a:p>
          <a:p>
            <a:pPr marL="285750" indent="-285750">
              <a:buFont typeface="Arial" panose="020B0604020202020204" pitchFamily="34" charset="0"/>
              <a:buChar char="•"/>
            </a:pPr>
            <a:r>
              <a:rPr lang="en-US" sz="1600" dirty="0"/>
              <a:t>166,000 EVs, almost 4x greater than baseline projection of 43,000. </a:t>
            </a:r>
          </a:p>
          <a:p>
            <a:pPr marL="285750" indent="-285750">
              <a:buFont typeface="Arial" panose="020B0604020202020204" pitchFamily="34" charset="0"/>
              <a:buChar char="•"/>
            </a:pPr>
            <a:r>
              <a:rPr lang="en-US" sz="1600" dirty="0"/>
              <a:t>By 2030 EVs account for 29% of vehicle miles travelled.</a:t>
            </a:r>
            <a:br>
              <a:rPr lang="en-US" sz="1600" dirty="0"/>
            </a:br>
            <a:endParaRPr lang="en-US" sz="1600" dirty="0"/>
          </a:p>
          <a:p>
            <a:pPr marL="285750" indent="-285750">
              <a:buFont typeface="Arial" panose="020B0604020202020204" pitchFamily="34" charset="0"/>
              <a:buChar char="•"/>
            </a:pPr>
            <a:r>
              <a:rPr lang="en-US" sz="1600" dirty="0"/>
              <a:t>Vehicle mile demand management initiatives result in 3.5% reduction in vehicle miles travelled compared to baseline.  </a:t>
            </a:r>
            <a:br>
              <a:rPr lang="en-US" sz="1600" dirty="0"/>
            </a:br>
            <a:endParaRPr lang="en-US" sz="1600" dirty="0"/>
          </a:p>
          <a:p>
            <a:pPr marL="285750" indent="-285750">
              <a:buFont typeface="Arial" panose="020B0604020202020204" pitchFamily="34" charset="0"/>
              <a:buChar char="•"/>
            </a:pPr>
            <a:r>
              <a:rPr lang="en-US" sz="1600" dirty="0"/>
              <a:t>50% of EV charging is managed to reduce peak impacts. </a:t>
            </a:r>
            <a:br>
              <a:rPr lang="en-US" sz="1600" dirty="0"/>
            </a:br>
            <a:endParaRPr lang="en-US" sz="1600" dirty="0"/>
          </a:p>
          <a:p>
            <a:pPr marL="285750" indent="-285750">
              <a:buFont typeface="Arial" panose="020B0604020202020204" pitchFamily="34" charset="0"/>
              <a:buChar char="•"/>
            </a:pPr>
            <a:r>
              <a:rPr lang="en-US" sz="1600" dirty="0"/>
              <a:t>Sales of new ICE vehicles phased out by 2033.</a:t>
            </a:r>
          </a:p>
          <a:p>
            <a:pPr marL="285750" indent="-285750">
              <a:buFont typeface="Arial" panose="020B0604020202020204" pitchFamily="34" charset="0"/>
              <a:buChar char="•"/>
            </a:pPr>
            <a:endParaRPr lang="en-US" dirty="0"/>
          </a:p>
          <a:p>
            <a:endParaRPr lang="en-US" dirty="0"/>
          </a:p>
          <a:p>
            <a:endParaRPr lang="en-US" dirty="0"/>
          </a:p>
        </p:txBody>
      </p:sp>
      <p:pic>
        <p:nvPicPr>
          <p:cNvPr id="3" name="Picture 2">
            <a:extLst>
              <a:ext uri="{FF2B5EF4-FFF2-40B4-BE49-F238E27FC236}">
                <a16:creationId xmlns:a16="http://schemas.microsoft.com/office/drawing/2014/main" id="{ADCAC9A6-9C68-4526-892B-6260CE9E2ED5}"/>
              </a:ext>
            </a:extLst>
          </p:cNvPr>
          <p:cNvPicPr>
            <a:picLocks noChangeAspect="1"/>
          </p:cNvPicPr>
          <p:nvPr/>
        </p:nvPicPr>
        <p:blipFill>
          <a:blip r:embed="rId3"/>
          <a:stretch>
            <a:fillRect/>
          </a:stretch>
        </p:blipFill>
        <p:spPr>
          <a:xfrm>
            <a:off x="5600838" y="1635710"/>
            <a:ext cx="6052159" cy="3586579"/>
          </a:xfrm>
          <a:prstGeom prst="rect">
            <a:avLst/>
          </a:prstGeom>
        </p:spPr>
      </p:pic>
    </p:spTree>
    <p:extLst>
      <p:ext uri="{BB962C8B-B14F-4D97-AF65-F5344CB8AC3E}">
        <p14:creationId xmlns:p14="http://schemas.microsoft.com/office/powerpoint/2010/main" val="589561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474292"/>
            <a:ext cx="11513355" cy="725118"/>
          </a:xfrm>
        </p:spPr>
        <p:txBody>
          <a:bodyPr/>
          <a:lstStyle/>
          <a:p>
            <a:r>
              <a:rPr lang="en-US" dirty="0">
                <a:latin typeface="Arial"/>
                <a:cs typeface="Arial"/>
              </a:rPr>
              <a:t>Transport Sector – CAP Mitigation Pathway	</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12</a:t>
            </a:fld>
            <a:endParaRPr lang="en-US"/>
          </a:p>
        </p:txBody>
      </p:sp>
      <p:sp>
        <p:nvSpPr>
          <p:cNvPr id="7" name="TextBox 6">
            <a:extLst>
              <a:ext uri="{FF2B5EF4-FFF2-40B4-BE49-F238E27FC236}">
                <a16:creationId xmlns:a16="http://schemas.microsoft.com/office/drawing/2014/main" id="{154FEB22-C503-4F25-8E24-46B275EAD188}"/>
              </a:ext>
            </a:extLst>
          </p:cNvPr>
          <p:cNvSpPr txBox="1"/>
          <p:nvPr/>
        </p:nvSpPr>
        <p:spPr>
          <a:xfrm>
            <a:off x="768329" y="1330226"/>
            <a:ext cx="4629294" cy="5232202"/>
          </a:xfrm>
          <a:prstGeom prst="rect">
            <a:avLst/>
          </a:prstGeom>
          <a:noFill/>
        </p:spPr>
        <p:txBody>
          <a:bodyPr wrap="square" rtlCol="0">
            <a:spAutoFit/>
          </a:bodyPr>
          <a:lstStyle/>
          <a:p>
            <a:r>
              <a:rPr lang="en-US" sz="2400" dirty="0"/>
              <a:t>By 2025 and 2030:  </a:t>
            </a:r>
          </a:p>
          <a:p>
            <a:endParaRPr lang="en-US" sz="1600" dirty="0"/>
          </a:p>
          <a:p>
            <a:pPr marL="285750" indent="-285750">
              <a:buFont typeface="Arial" panose="020B0604020202020204" pitchFamily="34" charset="0"/>
              <a:buChar char="•"/>
            </a:pPr>
            <a:r>
              <a:rPr lang="en-US" sz="1600" dirty="0"/>
              <a:t>Shift in the technologies and markets is underway and revolutionary.</a:t>
            </a:r>
          </a:p>
          <a:p>
            <a:pPr marL="285750" indent="-285750">
              <a:buFont typeface="Arial" panose="020B0604020202020204" pitchFamily="34" charset="0"/>
              <a:buChar char="•"/>
            </a:pPr>
            <a:r>
              <a:rPr lang="en-US" sz="1600" dirty="0"/>
              <a:t>Incentives and extensive public messaging and promotion to support rapid adoption.</a:t>
            </a:r>
          </a:p>
          <a:p>
            <a:pPr marL="285750" indent="-285750">
              <a:buFont typeface="Arial" panose="020B0604020202020204" pitchFamily="34" charset="0"/>
              <a:buChar char="•"/>
            </a:pPr>
            <a:r>
              <a:rPr lang="en-US" sz="1600" dirty="0"/>
              <a:t>Particular attention to equity and reducing transportation energy burden.</a:t>
            </a:r>
          </a:p>
          <a:p>
            <a:pPr marL="285750" indent="-285750">
              <a:buFont typeface="Arial" panose="020B0604020202020204" pitchFamily="34" charset="0"/>
              <a:buChar char="•"/>
            </a:pPr>
            <a:r>
              <a:rPr lang="en-US" sz="1600" dirty="0"/>
              <a:t>Participation with regional and national initiatives necessary but not likely sufficient.</a:t>
            </a:r>
          </a:p>
          <a:p>
            <a:pPr marL="285750" indent="-285750">
              <a:buFont typeface="Arial" panose="020B0604020202020204" pitchFamily="34" charset="0"/>
              <a:buChar char="•"/>
            </a:pPr>
            <a:r>
              <a:rPr lang="en-US" sz="1600" dirty="0"/>
              <a:t>Initiatives to include managed charging and smart rate designs.</a:t>
            </a:r>
          </a:p>
          <a:p>
            <a:pPr marL="285750" indent="-285750">
              <a:buFont typeface="Arial" panose="020B0604020202020204" pitchFamily="34" charset="0"/>
              <a:buChar char="•"/>
            </a:pPr>
            <a:r>
              <a:rPr lang="en-US" sz="1600" dirty="0"/>
              <a:t>Revenue options include Transportation Climate Initiative and Federal funds.</a:t>
            </a:r>
          </a:p>
          <a:p>
            <a:pPr marL="285750" indent="-285750">
              <a:buFont typeface="Arial" panose="020B0604020202020204" pitchFamily="34" charset="0"/>
              <a:buChar char="•"/>
            </a:pPr>
            <a:r>
              <a:rPr lang="en-US" sz="1600" dirty="0"/>
              <a:t>All said and done, required pace of change is daunting – but essential component of meeting the Climate Imperative Challenge.  </a:t>
            </a:r>
            <a:br>
              <a:rPr lang="en-US" sz="1600" dirty="0"/>
            </a:br>
            <a:endParaRPr lang="en-US" dirty="0"/>
          </a:p>
          <a:p>
            <a:endParaRPr lang="en-US" dirty="0"/>
          </a:p>
          <a:p>
            <a:endParaRPr lang="en-US" dirty="0"/>
          </a:p>
        </p:txBody>
      </p:sp>
      <p:pic>
        <p:nvPicPr>
          <p:cNvPr id="3" name="Picture 2">
            <a:extLst>
              <a:ext uri="{FF2B5EF4-FFF2-40B4-BE49-F238E27FC236}">
                <a16:creationId xmlns:a16="http://schemas.microsoft.com/office/drawing/2014/main" id="{17DA4E76-134C-4893-A7AA-3BAEF4D45C58}"/>
              </a:ext>
            </a:extLst>
          </p:cNvPr>
          <p:cNvPicPr>
            <a:picLocks noChangeAspect="1"/>
          </p:cNvPicPr>
          <p:nvPr/>
        </p:nvPicPr>
        <p:blipFill>
          <a:blip r:embed="rId3"/>
          <a:stretch>
            <a:fillRect/>
          </a:stretch>
        </p:blipFill>
        <p:spPr>
          <a:xfrm>
            <a:off x="5848475" y="1884441"/>
            <a:ext cx="5803895" cy="3231160"/>
          </a:xfrm>
          <a:prstGeom prst="rect">
            <a:avLst/>
          </a:prstGeom>
        </p:spPr>
      </p:pic>
    </p:spTree>
    <p:extLst>
      <p:ext uri="{BB962C8B-B14F-4D97-AF65-F5344CB8AC3E}">
        <p14:creationId xmlns:p14="http://schemas.microsoft.com/office/powerpoint/2010/main" val="754515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775629"/>
            <a:ext cx="11513355" cy="725118"/>
          </a:xfrm>
        </p:spPr>
        <p:txBody>
          <a:bodyPr/>
          <a:lstStyle/>
          <a:p>
            <a:r>
              <a:rPr lang="en-US" dirty="0">
                <a:latin typeface="Arial"/>
                <a:cs typeface="Arial"/>
              </a:rPr>
              <a:t>Transport: Pathway Key Policies, Strategies &amp; Actions</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13</a:t>
            </a:fld>
            <a:endParaRPr lang="en-US"/>
          </a:p>
        </p:txBody>
      </p:sp>
      <p:sp>
        <p:nvSpPr>
          <p:cNvPr id="9" name="Content Placeholder 5">
            <a:extLst>
              <a:ext uri="{FF2B5EF4-FFF2-40B4-BE49-F238E27FC236}">
                <a16:creationId xmlns:a16="http://schemas.microsoft.com/office/drawing/2014/main" id="{77AD1637-44EB-4E26-BBED-1A7FC31B9A19}"/>
              </a:ext>
            </a:extLst>
          </p:cNvPr>
          <p:cNvSpPr txBox="1">
            <a:spLocks/>
          </p:cNvSpPr>
          <p:nvPr/>
        </p:nvSpPr>
        <p:spPr>
          <a:xfrm>
            <a:off x="513309" y="1692524"/>
            <a:ext cx="5336773" cy="48953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90000"/>
                    <a:lumOff val="10000"/>
                  </a:schemeClr>
                </a:solidFill>
                <a:latin typeface="+mn-lt"/>
                <a:ea typeface="+mn-ea"/>
                <a:cs typeface="+mn-cs"/>
              </a:defRPr>
            </a:lvl5pPr>
            <a:lvl6pPr marL="22860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latin typeface="Calibri" panose="020F0502020204030204" pitchFamily="34" charset="0"/>
                <a:ea typeface="Calibri" panose="020F0502020204030204" pitchFamily="34" charset="0"/>
                <a:cs typeface="Times New Roman" panose="02020603050405020304" pitchFamily="18" charset="0"/>
              </a:rPr>
              <a:t>Supporting the CAP Mitigation Pathway: </a:t>
            </a:r>
          </a:p>
          <a:p>
            <a:pPr marL="0" indent="0">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Transportation Climate Initiative, and associated initiatives such as: </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Replace your Ride </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Transit</a:t>
            </a:r>
          </a:p>
          <a:p>
            <a:r>
              <a:rPr lang="en-US" sz="2800" dirty="0">
                <a:latin typeface="Calibri" panose="020F0502020204030204" pitchFamily="34" charset="0"/>
                <a:ea typeface="Calibri" panose="020F0502020204030204" pitchFamily="34" charset="0"/>
                <a:cs typeface="Times New Roman" panose="02020603050405020304" pitchFamily="18" charset="0"/>
              </a:rPr>
              <a:t>Smart growth and other Transportation Demand Management, and</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Feebates</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Managed Charging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pic>
        <p:nvPicPr>
          <p:cNvPr id="13" name="Picture 12">
            <a:extLst>
              <a:ext uri="{FF2B5EF4-FFF2-40B4-BE49-F238E27FC236}">
                <a16:creationId xmlns:a16="http://schemas.microsoft.com/office/drawing/2014/main" id="{ACC04031-3479-42C0-A600-96F588CAB13D}"/>
              </a:ext>
            </a:extLst>
          </p:cNvPr>
          <p:cNvPicPr>
            <a:picLocks noChangeAspect="1"/>
          </p:cNvPicPr>
          <p:nvPr/>
        </p:nvPicPr>
        <p:blipFill>
          <a:blip r:embed="rId3"/>
          <a:stretch>
            <a:fillRect/>
          </a:stretch>
        </p:blipFill>
        <p:spPr>
          <a:xfrm>
            <a:off x="5850082" y="1500747"/>
            <a:ext cx="6032591" cy="4531468"/>
          </a:xfrm>
          <a:prstGeom prst="rect">
            <a:avLst/>
          </a:prstGeom>
        </p:spPr>
      </p:pic>
      <p:sp>
        <p:nvSpPr>
          <p:cNvPr id="14" name="TextBox 13">
            <a:extLst>
              <a:ext uri="{FF2B5EF4-FFF2-40B4-BE49-F238E27FC236}">
                <a16:creationId xmlns:a16="http://schemas.microsoft.com/office/drawing/2014/main" id="{B93551E9-6283-4F19-8B47-D14047E4A0EC}"/>
              </a:ext>
            </a:extLst>
          </p:cNvPr>
          <p:cNvSpPr txBox="1"/>
          <p:nvPr/>
        </p:nvSpPr>
        <p:spPr>
          <a:xfrm>
            <a:off x="5850082" y="6033026"/>
            <a:ext cx="3779048" cy="276999"/>
          </a:xfrm>
          <a:prstGeom prst="rect">
            <a:avLst/>
          </a:prstGeom>
          <a:noFill/>
        </p:spPr>
        <p:txBody>
          <a:bodyPr wrap="none" rtlCol="0">
            <a:spAutoFit/>
          </a:bodyPr>
          <a:lstStyle/>
          <a:p>
            <a:r>
              <a:rPr lang="en-US" sz="1200"/>
              <a:t>Source TCI-P updates program webinar, March 2021</a:t>
            </a:r>
          </a:p>
        </p:txBody>
      </p:sp>
    </p:spTree>
    <p:extLst>
      <p:ext uri="{BB962C8B-B14F-4D97-AF65-F5344CB8AC3E}">
        <p14:creationId xmlns:p14="http://schemas.microsoft.com/office/powerpoint/2010/main" val="946856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D976-A83B-412C-9832-5E6FFDCE9EA4}"/>
              </a:ext>
            </a:extLst>
          </p:cNvPr>
          <p:cNvSpPr>
            <a:spLocks noGrp="1"/>
          </p:cNvSpPr>
          <p:nvPr>
            <p:ph type="title"/>
          </p:nvPr>
        </p:nvSpPr>
        <p:spPr/>
        <p:txBody>
          <a:bodyPr/>
          <a:lstStyle/>
          <a:p>
            <a:r>
              <a:rPr lang="en-US"/>
              <a:t>Sector Modeling</a:t>
            </a:r>
            <a:br>
              <a:rPr lang="en-US"/>
            </a:br>
            <a:r>
              <a:rPr lang="en-US"/>
              <a:t>Buildings</a:t>
            </a:r>
          </a:p>
        </p:txBody>
      </p:sp>
      <p:sp>
        <p:nvSpPr>
          <p:cNvPr id="3" name="Text Placeholder 2">
            <a:extLst>
              <a:ext uri="{FF2B5EF4-FFF2-40B4-BE49-F238E27FC236}">
                <a16:creationId xmlns:a16="http://schemas.microsoft.com/office/drawing/2014/main" id="{2D0B5C68-E939-4BE8-944A-6D2517A28046}"/>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1788232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474292"/>
            <a:ext cx="11513355" cy="725118"/>
          </a:xfrm>
        </p:spPr>
        <p:txBody>
          <a:bodyPr/>
          <a:lstStyle/>
          <a:p>
            <a:r>
              <a:rPr lang="en-US" dirty="0">
                <a:latin typeface="Arial"/>
                <a:cs typeface="Arial"/>
              </a:rPr>
              <a:t>Buildings Sector – CAP Mitigation Pathway	</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15</a:t>
            </a:fld>
            <a:endParaRPr lang="en-US"/>
          </a:p>
        </p:txBody>
      </p:sp>
      <p:sp>
        <p:nvSpPr>
          <p:cNvPr id="10" name="TextBox 9">
            <a:extLst>
              <a:ext uri="{FF2B5EF4-FFF2-40B4-BE49-F238E27FC236}">
                <a16:creationId xmlns:a16="http://schemas.microsoft.com/office/drawing/2014/main" id="{CBA896EC-48AE-4C50-ADE8-DC1932C8C106}"/>
              </a:ext>
            </a:extLst>
          </p:cNvPr>
          <p:cNvSpPr txBox="1"/>
          <p:nvPr/>
        </p:nvSpPr>
        <p:spPr>
          <a:xfrm>
            <a:off x="764502" y="5658589"/>
            <a:ext cx="6337739" cy="1382263"/>
          </a:xfrm>
          <a:prstGeom prst="rect">
            <a:avLst/>
          </a:prstGeom>
          <a:noFill/>
        </p:spPr>
        <p:txBody>
          <a:bodyPr wrap="none">
            <a:noAutofit/>
          </a:bodyPr>
          <a:lstStyle/>
          <a:p>
            <a:pPr marL="13716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Emissions reductions from 2020 to 2030 45%, and by 2050 80%. </a:t>
            </a:r>
          </a:p>
          <a:p>
            <a:pPr marL="13716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5</a:t>
            </a:r>
            <a:r>
              <a:rPr lang="en-US" sz="1800" dirty="0">
                <a:effectLst/>
                <a:latin typeface="Calibri" panose="020F0502020204030204" pitchFamily="34" charset="0"/>
                <a:ea typeface="Calibri" panose="020F0502020204030204" pitchFamily="34" charset="0"/>
                <a:cs typeface="Times New Roman" panose="02020603050405020304" pitchFamily="18" charset="0"/>
              </a:rPr>
              <a:t>5% from </a:t>
            </a:r>
            <a:r>
              <a:rPr lang="en-US" dirty="0">
                <a:latin typeface="Calibri" panose="020F0502020204030204" pitchFamily="34" charset="0"/>
                <a:ea typeface="Calibri" panose="020F0502020204030204" pitchFamily="34" charset="0"/>
                <a:cs typeface="Times New Roman" panose="02020603050405020304" pitchFamily="18" charset="0"/>
              </a:rPr>
              <a:t>residential, 33% Commercial, 12% Industrial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9144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id="{BBE5C468-8229-4B41-975D-7A59E8D6F0B7}"/>
              </a:ext>
            </a:extLst>
          </p:cNvPr>
          <p:cNvPicPr>
            <a:picLocks noChangeAspect="1"/>
          </p:cNvPicPr>
          <p:nvPr/>
        </p:nvPicPr>
        <p:blipFill>
          <a:blip r:embed="rId3"/>
          <a:stretch>
            <a:fillRect/>
          </a:stretch>
        </p:blipFill>
        <p:spPr>
          <a:xfrm>
            <a:off x="332593" y="1817703"/>
            <a:ext cx="6201032" cy="3720619"/>
          </a:xfrm>
          <a:prstGeom prst="rect">
            <a:avLst/>
          </a:prstGeom>
        </p:spPr>
      </p:pic>
      <p:pic>
        <p:nvPicPr>
          <p:cNvPr id="6" name="Picture 5">
            <a:extLst>
              <a:ext uri="{FF2B5EF4-FFF2-40B4-BE49-F238E27FC236}">
                <a16:creationId xmlns:a16="http://schemas.microsoft.com/office/drawing/2014/main" id="{742FA81C-78D2-4FB7-B16F-7CB65AF22B29}"/>
              </a:ext>
            </a:extLst>
          </p:cNvPr>
          <p:cNvPicPr>
            <a:picLocks noChangeAspect="1"/>
          </p:cNvPicPr>
          <p:nvPr/>
        </p:nvPicPr>
        <p:blipFill>
          <a:blip r:embed="rId4"/>
          <a:stretch>
            <a:fillRect/>
          </a:stretch>
        </p:blipFill>
        <p:spPr>
          <a:xfrm>
            <a:off x="6623441" y="2227494"/>
            <a:ext cx="5017443" cy="3218967"/>
          </a:xfrm>
          <a:prstGeom prst="rect">
            <a:avLst/>
          </a:prstGeom>
        </p:spPr>
      </p:pic>
    </p:spTree>
    <p:extLst>
      <p:ext uri="{BB962C8B-B14F-4D97-AF65-F5344CB8AC3E}">
        <p14:creationId xmlns:p14="http://schemas.microsoft.com/office/powerpoint/2010/main" val="3940792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474292"/>
            <a:ext cx="11513355" cy="725118"/>
          </a:xfrm>
        </p:spPr>
        <p:txBody>
          <a:bodyPr/>
          <a:lstStyle/>
          <a:p>
            <a:r>
              <a:rPr lang="en-US" dirty="0">
                <a:latin typeface="Arial"/>
                <a:cs typeface="Arial"/>
              </a:rPr>
              <a:t>Buildings Sector – CAP Mitigation Pathway	</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16</a:t>
            </a:fld>
            <a:endParaRPr lang="en-US"/>
          </a:p>
        </p:txBody>
      </p:sp>
      <p:sp>
        <p:nvSpPr>
          <p:cNvPr id="11" name="TextBox 10">
            <a:extLst>
              <a:ext uri="{FF2B5EF4-FFF2-40B4-BE49-F238E27FC236}">
                <a16:creationId xmlns:a16="http://schemas.microsoft.com/office/drawing/2014/main" id="{1AD0BC90-81E4-4000-8444-1E7E2ED47845}"/>
              </a:ext>
            </a:extLst>
          </p:cNvPr>
          <p:cNvSpPr txBox="1"/>
          <p:nvPr/>
        </p:nvSpPr>
        <p:spPr>
          <a:xfrm>
            <a:off x="135996" y="5385636"/>
            <a:ext cx="5520086" cy="1241408"/>
          </a:xfrm>
          <a:prstGeom prst="rect">
            <a:avLst/>
          </a:prstGeom>
          <a:noFill/>
        </p:spPr>
        <p:txBody>
          <a:bodyPr wrap="square" rtlCol="0">
            <a:normAutofit fontScale="25000" lnSpcReduction="20000"/>
          </a:bodyPr>
          <a:lstStyle/>
          <a:p>
            <a:pPr marL="914400" marR="0">
              <a:lnSpc>
                <a:spcPct val="107000"/>
              </a:lnSpc>
              <a:spcBef>
                <a:spcPts val="0"/>
              </a:spcBef>
              <a:spcAft>
                <a:spcPts val="800"/>
              </a:spcAft>
            </a:pPr>
            <a:r>
              <a:rPr lang="en-US" sz="5600" b="1" dirty="0">
                <a:latin typeface="Calibri" panose="020F0502020204030204" pitchFamily="34" charset="0"/>
                <a:cs typeface="Times New Roman" panose="02020603050405020304" pitchFamily="18" charset="0"/>
              </a:rPr>
              <a:t>Residential</a:t>
            </a:r>
            <a:r>
              <a:rPr lang="en-US" sz="5600" dirty="0">
                <a:latin typeface="Calibri" panose="020F0502020204030204" pitchFamily="34" charset="0"/>
                <a:cs typeface="Times New Roman" panose="02020603050405020304" pitchFamily="18" charset="0"/>
              </a:rPr>
              <a:t>, primarily space heating  </a:t>
            </a:r>
          </a:p>
          <a:p>
            <a:pPr marL="914400" marR="0">
              <a:lnSpc>
                <a:spcPct val="107000"/>
              </a:lnSpc>
              <a:spcBef>
                <a:spcPts val="0"/>
              </a:spcBef>
              <a:spcAft>
                <a:spcPts val="800"/>
              </a:spcAft>
            </a:pPr>
            <a:r>
              <a:rPr lang="en-US" sz="5600" dirty="0">
                <a:latin typeface="Calibri" panose="020F0502020204030204" pitchFamily="34" charset="0"/>
                <a:cs typeface="Times New Roman" panose="02020603050405020304" pitchFamily="18" charset="0"/>
              </a:rPr>
              <a:t>Heat pumps, shell efficiency. </a:t>
            </a:r>
          </a:p>
          <a:p>
            <a:pPr marL="914400" marR="0">
              <a:lnSpc>
                <a:spcPct val="107000"/>
              </a:lnSpc>
              <a:spcBef>
                <a:spcPts val="0"/>
              </a:spcBef>
              <a:spcAft>
                <a:spcPts val="800"/>
              </a:spcAft>
            </a:pPr>
            <a:r>
              <a:rPr lang="en-US" sz="5600" dirty="0">
                <a:latin typeface="Calibri" panose="020F0502020204030204" pitchFamily="34" charset="0"/>
                <a:cs typeface="Times New Roman" panose="02020603050405020304" pitchFamily="18" charset="0"/>
              </a:rPr>
              <a:t>Phase out of fossil cooking and water heating</a:t>
            </a:r>
          </a:p>
          <a:p>
            <a:pPr marL="914400" marR="0">
              <a:lnSpc>
                <a:spcPct val="107000"/>
              </a:lnSpc>
              <a:spcBef>
                <a:spcPts val="0"/>
              </a:spcBef>
              <a:spcAft>
                <a:spcPts val="800"/>
              </a:spcAft>
            </a:pPr>
            <a:r>
              <a:rPr lang="en-US" sz="5600" dirty="0">
                <a:latin typeface="Calibri" panose="020F0502020204030204" pitchFamily="34" charset="0"/>
                <a:cs typeface="Times New Roman" panose="02020603050405020304" pitchFamily="18" charset="0"/>
              </a:rPr>
              <a:t>Blended heating oil and increased RNG blending</a:t>
            </a:r>
          </a:p>
          <a:p>
            <a:endParaRPr lang="en-US" dirty="0"/>
          </a:p>
        </p:txBody>
      </p:sp>
      <p:sp>
        <p:nvSpPr>
          <p:cNvPr id="14" name="TextBox 13">
            <a:extLst>
              <a:ext uri="{FF2B5EF4-FFF2-40B4-BE49-F238E27FC236}">
                <a16:creationId xmlns:a16="http://schemas.microsoft.com/office/drawing/2014/main" id="{D9F62235-11BC-4436-9FD6-FFA60BD73AB5}"/>
              </a:ext>
            </a:extLst>
          </p:cNvPr>
          <p:cNvSpPr txBox="1"/>
          <p:nvPr/>
        </p:nvSpPr>
        <p:spPr>
          <a:xfrm>
            <a:off x="5987363" y="5426344"/>
            <a:ext cx="4977542" cy="1060644"/>
          </a:xfrm>
          <a:prstGeom prst="rect">
            <a:avLst/>
          </a:prstGeom>
          <a:noFill/>
        </p:spPr>
        <p:txBody>
          <a:bodyPr wrap="square" rtlCol="0">
            <a:normAutofit fontScale="77500" lnSpcReduction="20000"/>
          </a:bodyPr>
          <a:lstStyle/>
          <a:p>
            <a:pPr marL="91440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Commercial</a:t>
            </a:r>
            <a:r>
              <a:rPr lang="en-US" sz="1800" dirty="0">
                <a:effectLst/>
                <a:latin typeface="Calibri" panose="020F0502020204030204" pitchFamily="34" charset="0"/>
                <a:ea typeface="Calibri" panose="020F0502020204030204" pitchFamily="34" charset="0"/>
                <a:cs typeface="Times New Roman" panose="02020603050405020304" pitchFamily="18" charset="0"/>
              </a:rPr>
              <a:t>, primarily space heating</a:t>
            </a:r>
          </a:p>
          <a:p>
            <a:pPr marL="91440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Heat pumps, </a:t>
            </a:r>
            <a:r>
              <a:rPr lang="en-US" sz="1800" dirty="0">
                <a:effectLst/>
                <a:latin typeface="Calibri" panose="020F0502020204030204" pitchFamily="34" charset="0"/>
                <a:ea typeface="Calibri" panose="020F0502020204030204" pitchFamily="34" charset="0"/>
                <a:cs typeface="Times New Roman" panose="02020603050405020304" pitchFamily="18" charset="0"/>
              </a:rPr>
              <a:t>phase out of water and cooking fossil</a:t>
            </a:r>
          </a:p>
          <a:p>
            <a:pPr marL="91440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Blended heating oil and increased RNG blending</a:t>
            </a:r>
          </a:p>
          <a:p>
            <a:pPr marL="9144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8" name="Content Placeholder 7">
            <a:extLst>
              <a:ext uri="{FF2B5EF4-FFF2-40B4-BE49-F238E27FC236}">
                <a16:creationId xmlns:a16="http://schemas.microsoft.com/office/drawing/2014/main" id="{7CCF3879-8EDE-47D3-B637-950BDA075F42}"/>
              </a:ext>
            </a:extLst>
          </p:cNvPr>
          <p:cNvPicPr>
            <a:picLocks noGrp="1" noChangeAspect="1"/>
          </p:cNvPicPr>
          <p:nvPr>
            <p:ph idx="1"/>
          </p:nvPr>
        </p:nvPicPr>
        <p:blipFill>
          <a:blip r:embed="rId3"/>
          <a:stretch>
            <a:fillRect/>
          </a:stretch>
        </p:blipFill>
        <p:spPr>
          <a:xfrm>
            <a:off x="0" y="1332593"/>
            <a:ext cx="6533098" cy="3919859"/>
          </a:xfrm>
        </p:spPr>
      </p:pic>
      <p:pic>
        <p:nvPicPr>
          <p:cNvPr id="10" name="Picture 9">
            <a:extLst>
              <a:ext uri="{FF2B5EF4-FFF2-40B4-BE49-F238E27FC236}">
                <a16:creationId xmlns:a16="http://schemas.microsoft.com/office/drawing/2014/main" id="{DD8606FE-BC3C-4195-B896-4B717787A609}"/>
              </a:ext>
            </a:extLst>
          </p:cNvPr>
          <p:cNvPicPr>
            <a:picLocks noChangeAspect="1"/>
          </p:cNvPicPr>
          <p:nvPr/>
        </p:nvPicPr>
        <p:blipFill>
          <a:blip r:embed="rId4"/>
          <a:stretch>
            <a:fillRect/>
          </a:stretch>
        </p:blipFill>
        <p:spPr>
          <a:xfrm>
            <a:off x="6274400" y="1587532"/>
            <a:ext cx="5683298" cy="3409979"/>
          </a:xfrm>
          <a:prstGeom prst="rect">
            <a:avLst/>
          </a:prstGeom>
        </p:spPr>
      </p:pic>
    </p:spTree>
    <p:extLst>
      <p:ext uri="{BB962C8B-B14F-4D97-AF65-F5344CB8AC3E}">
        <p14:creationId xmlns:p14="http://schemas.microsoft.com/office/powerpoint/2010/main" val="3963842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428F-23D6-4272-AEBC-766DBF12FDBB}"/>
              </a:ext>
            </a:extLst>
          </p:cNvPr>
          <p:cNvSpPr>
            <a:spLocks noGrp="1"/>
          </p:cNvSpPr>
          <p:nvPr>
            <p:ph type="title"/>
          </p:nvPr>
        </p:nvSpPr>
        <p:spPr>
          <a:xfrm>
            <a:off x="499120" y="233094"/>
            <a:ext cx="11513355" cy="725118"/>
          </a:xfrm>
        </p:spPr>
        <p:txBody>
          <a:bodyPr/>
          <a:lstStyle/>
          <a:p>
            <a:r>
              <a:rPr lang="en-US" dirty="0">
                <a:latin typeface="Arial"/>
                <a:cs typeface="Arial"/>
              </a:rPr>
              <a:t>Residential Buildings CAP Mitigation Pathway</a:t>
            </a:r>
            <a:endParaRPr lang="en-US" dirty="0"/>
          </a:p>
        </p:txBody>
      </p:sp>
      <p:sp>
        <p:nvSpPr>
          <p:cNvPr id="4" name="Slide Number Placeholder 3">
            <a:extLst>
              <a:ext uri="{FF2B5EF4-FFF2-40B4-BE49-F238E27FC236}">
                <a16:creationId xmlns:a16="http://schemas.microsoft.com/office/drawing/2014/main" id="{20758EB9-3B21-4FB8-AFB6-ED0D6BEF25A0}"/>
              </a:ext>
            </a:extLst>
          </p:cNvPr>
          <p:cNvSpPr>
            <a:spLocks noGrp="1"/>
          </p:cNvSpPr>
          <p:nvPr>
            <p:ph type="sldNum" sz="quarter" idx="12"/>
          </p:nvPr>
        </p:nvSpPr>
        <p:spPr/>
        <p:txBody>
          <a:bodyPr/>
          <a:lstStyle/>
          <a:p>
            <a:pPr algn="l" defTabSz="914400"/>
            <a:fld id="{38EA6B26-9CA0-4144-9BE8-9A34F496FA80}" type="slidenum">
              <a:rPr lang="en-US" smtClean="0"/>
              <a:pPr algn="l" defTabSz="914400"/>
              <a:t>17</a:t>
            </a:fld>
            <a:endParaRPr lang="en-US" dirty="0"/>
          </a:p>
        </p:txBody>
      </p:sp>
      <p:pic>
        <p:nvPicPr>
          <p:cNvPr id="3" name="Picture 2">
            <a:extLst>
              <a:ext uri="{FF2B5EF4-FFF2-40B4-BE49-F238E27FC236}">
                <a16:creationId xmlns:a16="http://schemas.microsoft.com/office/drawing/2014/main" id="{ADA0638E-DFC0-41FD-B4DF-DED323108329}"/>
              </a:ext>
            </a:extLst>
          </p:cNvPr>
          <p:cNvPicPr>
            <a:picLocks noChangeAspect="1"/>
          </p:cNvPicPr>
          <p:nvPr/>
        </p:nvPicPr>
        <p:blipFill>
          <a:blip r:embed="rId2"/>
          <a:stretch>
            <a:fillRect/>
          </a:stretch>
        </p:blipFill>
        <p:spPr>
          <a:xfrm>
            <a:off x="4237912" y="1507226"/>
            <a:ext cx="7704236" cy="3597433"/>
          </a:xfrm>
          <a:prstGeom prst="rect">
            <a:avLst/>
          </a:prstGeom>
        </p:spPr>
      </p:pic>
      <p:sp>
        <p:nvSpPr>
          <p:cNvPr id="8" name="TextBox 7">
            <a:extLst>
              <a:ext uri="{FF2B5EF4-FFF2-40B4-BE49-F238E27FC236}">
                <a16:creationId xmlns:a16="http://schemas.microsoft.com/office/drawing/2014/main" id="{C6FFA035-E1B1-47A2-84A4-FCA39AF3BBFB}"/>
              </a:ext>
            </a:extLst>
          </p:cNvPr>
          <p:cNvSpPr txBox="1"/>
          <p:nvPr/>
        </p:nvSpPr>
        <p:spPr>
          <a:xfrm>
            <a:off x="538074" y="1305341"/>
            <a:ext cx="3395298" cy="4862870"/>
          </a:xfrm>
          <a:prstGeom prst="rect">
            <a:avLst/>
          </a:prstGeom>
          <a:noFill/>
        </p:spPr>
        <p:txBody>
          <a:bodyPr wrap="square" rtlCol="0">
            <a:spAutoFit/>
          </a:bodyPr>
          <a:lstStyle/>
          <a:p>
            <a:r>
              <a:rPr lang="en-US" sz="2400" dirty="0"/>
              <a:t>By 2025:  </a:t>
            </a:r>
          </a:p>
          <a:p>
            <a:endParaRPr lang="en-US" sz="1600" dirty="0"/>
          </a:p>
          <a:p>
            <a:pPr marL="285750" indent="-285750">
              <a:buFont typeface="Arial" panose="020B0604020202020204" pitchFamily="34" charset="0"/>
              <a:buChar char="•"/>
            </a:pPr>
            <a:r>
              <a:rPr lang="en-US" dirty="0"/>
              <a:t>Nearly 80,000 heat pumps, almost 50,000 above baseline. </a:t>
            </a:r>
          </a:p>
          <a:p>
            <a:pPr marL="285750" indent="-285750">
              <a:buFont typeface="Arial" panose="020B0604020202020204" pitchFamily="34" charset="0"/>
              <a:buChar char="•"/>
            </a:pPr>
            <a:r>
              <a:rPr lang="en-US" dirty="0"/>
              <a:t>More than 60,000 heat pump water heaters.</a:t>
            </a:r>
          </a:p>
          <a:p>
            <a:pPr marL="285750" indent="-285750">
              <a:buFont typeface="Arial" panose="020B0604020202020204" pitchFamily="34" charset="0"/>
              <a:buChar char="•"/>
            </a:pPr>
            <a:r>
              <a:rPr lang="en-US" dirty="0"/>
              <a:t>More than 60,000 Weatherized units - more than 2x baseline.</a:t>
            </a:r>
          </a:p>
          <a:p>
            <a:pPr marL="285750" indent="-285750">
              <a:buFont typeface="Arial" panose="020B0604020202020204" pitchFamily="34" charset="0"/>
              <a:buChar char="•"/>
            </a:pPr>
            <a:r>
              <a:rPr lang="en-US" dirty="0"/>
              <a:t>1.9 Trillion Btu’s of biofuels, equivalent to meeting the needs of almost 20,000 average single-family units.</a:t>
            </a:r>
          </a:p>
          <a:p>
            <a:pPr marL="285750" indent="-28575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3328264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428F-23D6-4272-AEBC-766DBF12FDBB}"/>
              </a:ext>
            </a:extLst>
          </p:cNvPr>
          <p:cNvSpPr>
            <a:spLocks noGrp="1"/>
          </p:cNvSpPr>
          <p:nvPr>
            <p:ph type="title"/>
          </p:nvPr>
        </p:nvSpPr>
        <p:spPr>
          <a:xfrm>
            <a:off x="499120" y="233094"/>
            <a:ext cx="11513355" cy="725118"/>
          </a:xfrm>
        </p:spPr>
        <p:txBody>
          <a:bodyPr/>
          <a:lstStyle/>
          <a:p>
            <a:r>
              <a:rPr lang="en-US" dirty="0">
                <a:latin typeface="Arial"/>
                <a:cs typeface="Arial"/>
              </a:rPr>
              <a:t>Buildings CAP Mitigation Pathway</a:t>
            </a:r>
            <a:endParaRPr lang="en-US" dirty="0"/>
          </a:p>
        </p:txBody>
      </p:sp>
      <p:sp>
        <p:nvSpPr>
          <p:cNvPr id="4" name="Slide Number Placeholder 3">
            <a:extLst>
              <a:ext uri="{FF2B5EF4-FFF2-40B4-BE49-F238E27FC236}">
                <a16:creationId xmlns:a16="http://schemas.microsoft.com/office/drawing/2014/main" id="{20758EB9-3B21-4FB8-AFB6-ED0D6BEF25A0}"/>
              </a:ext>
            </a:extLst>
          </p:cNvPr>
          <p:cNvSpPr>
            <a:spLocks noGrp="1"/>
          </p:cNvSpPr>
          <p:nvPr>
            <p:ph type="sldNum" sz="quarter" idx="12"/>
          </p:nvPr>
        </p:nvSpPr>
        <p:spPr/>
        <p:txBody>
          <a:bodyPr/>
          <a:lstStyle/>
          <a:p>
            <a:pPr algn="l" defTabSz="914400"/>
            <a:fld id="{38EA6B26-9CA0-4144-9BE8-9A34F496FA80}" type="slidenum">
              <a:rPr lang="en-US" smtClean="0"/>
              <a:pPr algn="l" defTabSz="914400"/>
              <a:t>18</a:t>
            </a:fld>
            <a:endParaRPr lang="en-US" dirty="0"/>
          </a:p>
        </p:txBody>
      </p:sp>
      <p:sp>
        <p:nvSpPr>
          <p:cNvPr id="8" name="TextBox 7">
            <a:extLst>
              <a:ext uri="{FF2B5EF4-FFF2-40B4-BE49-F238E27FC236}">
                <a16:creationId xmlns:a16="http://schemas.microsoft.com/office/drawing/2014/main" id="{C6FFA035-E1B1-47A2-84A4-FCA39AF3BBFB}"/>
              </a:ext>
            </a:extLst>
          </p:cNvPr>
          <p:cNvSpPr txBox="1"/>
          <p:nvPr/>
        </p:nvSpPr>
        <p:spPr>
          <a:xfrm>
            <a:off x="538074" y="1305341"/>
            <a:ext cx="3395298" cy="5139869"/>
          </a:xfrm>
          <a:prstGeom prst="rect">
            <a:avLst/>
          </a:prstGeom>
          <a:noFill/>
        </p:spPr>
        <p:txBody>
          <a:bodyPr wrap="square" rtlCol="0">
            <a:spAutoFit/>
          </a:bodyPr>
          <a:lstStyle/>
          <a:p>
            <a:r>
              <a:rPr lang="en-US" sz="2400" dirty="0"/>
              <a:t>By 2025:  </a:t>
            </a:r>
          </a:p>
          <a:p>
            <a:endParaRPr lang="en-US" sz="1600" dirty="0"/>
          </a:p>
          <a:p>
            <a:pPr marL="285750" indent="-285750">
              <a:buFont typeface="Arial" panose="020B0604020202020204" pitchFamily="34" charset="0"/>
              <a:buChar char="•"/>
            </a:pPr>
            <a:r>
              <a:rPr lang="en-US" dirty="0"/>
              <a:t>Support income qualified heat pumps and weatherization. </a:t>
            </a:r>
          </a:p>
          <a:p>
            <a:pPr marL="285750" indent="-285750">
              <a:buFont typeface="Arial" panose="020B0604020202020204" pitchFamily="34" charset="0"/>
              <a:buChar char="•"/>
            </a:pPr>
            <a:r>
              <a:rPr lang="en-US" dirty="0"/>
              <a:t>Heat pumps gaining rapid market share, more than 11,000 in 2020, but continued rapid adoption required.</a:t>
            </a:r>
          </a:p>
          <a:p>
            <a:pPr marL="285750" indent="-285750">
              <a:buFont typeface="Arial" panose="020B0604020202020204" pitchFamily="34" charset="0"/>
              <a:buChar char="•"/>
            </a:pPr>
            <a:r>
              <a:rPr lang="en-US" dirty="0"/>
              <a:t>Workforce development essential to scale activity in building sector – wages and training.</a:t>
            </a:r>
          </a:p>
          <a:p>
            <a:pPr marL="285750" indent="-285750">
              <a:buFont typeface="Arial" panose="020B0604020202020204" pitchFamily="34" charset="0"/>
              <a:buChar char="•"/>
            </a:pPr>
            <a:r>
              <a:rPr lang="en-US" dirty="0"/>
              <a:t>Coaching and financing important supports.</a:t>
            </a:r>
          </a:p>
          <a:p>
            <a:endParaRPr lang="en-US" dirty="0"/>
          </a:p>
          <a:p>
            <a:endParaRPr lang="en-US" dirty="0"/>
          </a:p>
        </p:txBody>
      </p:sp>
      <p:pic>
        <p:nvPicPr>
          <p:cNvPr id="6" name="Picture 5">
            <a:extLst>
              <a:ext uri="{FF2B5EF4-FFF2-40B4-BE49-F238E27FC236}">
                <a16:creationId xmlns:a16="http://schemas.microsoft.com/office/drawing/2014/main" id="{22BEFD98-3B8B-4774-A8FB-676020165859}"/>
              </a:ext>
            </a:extLst>
          </p:cNvPr>
          <p:cNvPicPr>
            <a:picLocks noChangeAspect="1"/>
          </p:cNvPicPr>
          <p:nvPr/>
        </p:nvPicPr>
        <p:blipFill>
          <a:blip r:embed="rId2"/>
          <a:stretch>
            <a:fillRect/>
          </a:stretch>
        </p:blipFill>
        <p:spPr>
          <a:xfrm>
            <a:off x="4251663" y="1358607"/>
            <a:ext cx="7682885" cy="4609731"/>
          </a:xfrm>
          <a:prstGeom prst="rect">
            <a:avLst/>
          </a:prstGeom>
        </p:spPr>
      </p:pic>
    </p:spTree>
    <p:extLst>
      <p:ext uri="{BB962C8B-B14F-4D97-AF65-F5344CB8AC3E}">
        <p14:creationId xmlns:p14="http://schemas.microsoft.com/office/powerpoint/2010/main" val="3578996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428F-23D6-4272-AEBC-766DBF12FDBB}"/>
              </a:ext>
            </a:extLst>
          </p:cNvPr>
          <p:cNvSpPr>
            <a:spLocks noGrp="1"/>
          </p:cNvSpPr>
          <p:nvPr>
            <p:ph type="title"/>
          </p:nvPr>
        </p:nvSpPr>
        <p:spPr>
          <a:xfrm>
            <a:off x="499120" y="233094"/>
            <a:ext cx="11513355" cy="725118"/>
          </a:xfrm>
        </p:spPr>
        <p:txBody>
          <a:bodyPr/>
          <a:lstStyle/>
          <a:p>
            <a:r>
              <a:rPr lang="en-US" dirty="0">
                <a:latin typeface="Arial"/>
                <a:cs typeface="Arial"/>
              </a:rPr>
              <a:t>Buildings CAP Mitigation Pathway</a:t>
            </a:r>
            <a:endParaRPr lang="en-US" dirty="0"/>
          </a:p>
        </p:txBody>
      </p:sp>
      <p:sp>
        <p:nvSpPr>
          <p:cNvPr id="4" name="Slide Number Placeholder 3">
            <a:extLst>
              <a:ext uri="{FF2B5EF4-FFF2-40B4-BE49-F238E27FC236}">
                <a16:creationId xmlns:a16="http://schemas.microsoft.com/office/drawing/2014/main" id="{20758EB9-3B21-4FB8-AFB6-ED0D6BEF25A0}"/>
              </a:ext>
            </a:extLst>
          </p:cNvPr>
          <p:cNvSpPr>
            <a:spLocks noGrp="1"/>
          </p:cNvSpPr>
          <p:nvPr>
            <p:ph type="sldNum" sz="quarter" idx="12"/>
          </p:nvPr>
        </p:nvSpPr>
        <p:spPr/>
        <p:txBody>
          <a:bodyPr/>
          <a:lstStyle/>
          <a:p>
            <a:pPr algn="l" defTabSz="914400"/>
            <a:fld id="{38EA6B26-9CA0-4144-9BE8-9A34F496FA80}" type="slidenum">
              <a:rPr lang="en-US" smtClean="0"/>
              <a:pPr algn="l" defTabSz="914400"/>
              <a:t>19</a:t>
            </a:fld>
            <a:endParaRPr lang="en-US" dirty="0"/>
          </a:p>
        </p:txBody>
      </p:sp>
      <p:sp>
        <p:nvSpPr>
          <p:cNvPr id="8" name="TextBox 7">
            <a:extLst>
              <a:ext uri="{FF2B5EF4-FFF2-40B4-BE49-F238E27FC236}">
                <a16:creationId xmlns:a16="http://schemas.microsoft.com/office/drawing/2014/main" id="{C6FFA035-E1B1-47A2-84A4-FCA39AF3BBFB}"/>
              </a:ext>
            </a:extLst>
          </p:cNvPr>
          <p:cNvSpPr txBox="1"/>
          <p:nvPr/>
        </p:nvSpPr>
        <p:spPr>
          <a:xfrm>
            <a:off x="538074" y="1862899"/>
            <a:ext cx="3395298" cy="4031873"/>
          </a:xfrm>
          <a:prstGeom prst="rect">
            <a:avLst/>
          </a:prstGeom>
          <a:noFill/>
        </p:spPr>
        <p:txBody>
          <a:bodyPr wrap="square" rtlCol="0">
            <a:spAutoFit/>
          </a:bodyPr>
          <a:lstStyle/>
          <a:p>
            <a:r>
              <a:rPr lang="en-US" sz="2400" dirty="0"/>
              <a:t>By 2030:  </a:t>
            </a:r>
          </a:p>
          <a:p>
            <a:endParaRPr lang="en-US" sz="1600" dirty="0"/>
          </a:p>
          <a:p>
            <a:pPr marL="285750" indent="-285750">
              <a:buFont typeface="Arial" panose="020B0604020202020204" pitchFamily="34" charset="0"/>
              <a:buChar char="•"/>
            </a:pPr>
            <a:r>
              <a:rPr lang="en-US" dirty="0"/>
              <a:t>More than 142,000 residential heat pumps – an increase of 84,000 above baseline. </a:t>
            </a:r>
          </a:p>
          <a:p>
            <a:pPr marL="285750" indent="-285750">
              <a:buFont typeface="Arial" panose="020B0604020202020204" pitchFamily="34" charset="0"/>
              <a:buChar char="•"/>
            </a:pPr>
            <a:r>
              <a:rPr lang="en-US" dirty="0"/>
              <a:t>Phasing out of water heating and cooking underway.</a:t>
            </a:r>
          </a:p>
          <a:p>
            <a:pPr marL="285750" indent="-285750">
              <a:buFont typeface="Arial" panose="020B0604020202020204" pitchFamily="34" charset="0"/>
              <a:buChar char="•"/>
            </a:pPr>
            <a:r>
              <a:rPr lang="en-US" dirty="0"/>
              <a:t>Weatherization of 120,000 units.</a:t>
            </a:r>
          </a:p>
          <a:p>
            <a:pPr marL="285750" indent="-285750">
              <a:buFont typeface="Arial" panose="020B0604020202020204" pitchFamily="34" charset="0"/>
              <a:buChar char="•"/>
            </a:pPr>
            <a:r>
              <a:rPr lang="en-US" dirty="0"/>
              <a:t>Biofuels increasing contribution to reductions.</a:t>
            </a:r>
          </a:p>
          <a:p>
            <a:endParaRPr lang="en-US" dirty="0"/>
          </a:p>
          <a:p>
            <a:endParaRPr lang="en-US" dirty="0"/>
          </a:p>
        </p:txBody>
      </p:sp>
      <p:pic>
        <p:nvPicPr>
          <p:cNvPr id="3" name="Picture 2">
            <a:extLst>
              <a:ext uri="{FF2B5EF4-FFF2-40B4-BE49-F238E27FC236}">
                <a16:creationId xmlns:a16="http://schemas.microsoft.com/office/drawing/2014/main" id="{64F87A85-510E-4801-8DC5-D21754D5FAA8}"/>
              </a:ext>
            </a:extLst>
          </p:cNvPr>
          <p:cNvPicPr>
            <a:picLocks noChangeAspect="1"/>
          </p:cNvPicPr>
          <p:nvPr/>
        </p:nvPicPr>
        <p:blipFill>
          <a:blip r:embed="rId2"/>
          <a:stretch>
            <a:fillRect/>
          </a:stretch>
        </p:blipFill>
        <p:spPr>
          <a:xfrm>
            <a:off x="4263410" y="1083135"/>
            <a:ext cx="7390516" cy="4429897"/>
          </a:xfrm>
          <a:prstGeom prst="rect">
            <a:avLst/>
          </a:prstGeom>
        </p:spPr>
      </p:pic>
      <p:sp>
        <p:nvSpPr>
          <p:cNvPr id="7" name="TextBox 6">
            <a:extLst>
              <a:ext uri="{FF2B5EF4-FFF2-40B4-BE49-F238E27FC236}">
                <a16:creationId xmlns:a16="http://schemas.microsoft.com/office/drawing/2014/main" id="{6389F4F3-1332-46CE-866E-8B141CBDC65D}"/>
              </a:ext>
            </a:extLst>
          </p:cNvPr>
          <p:cNvSpPr txBox="1"/>
          <p:nvPr/>
        </p:nvSpPr>
        <p:spPr>
          <a:xfrm>
            <a:off x="5163550" y="5504153"/>
            <a:ext cx="4839786" cy="646331"/>
          </a:xfrm>
          <a:prstGeom prst="rect">
            <a:avLst/>
          </a:prstGeom>
          <a:noFill/>
        </p:spPr>
        <p:txBody>
          <a:bodyPr wrap="none" rtlCol="0">
            <a:spAutoFit/>
          </a:bodyPr>
          <a:lstStyle/>
          <a:p>
            <a:pPr algn="ctr"/>
            <a:r>
              <a:rPr lang="en-US" dirty="0"/>
              <a:t>Cumulative Emissions Reduction by Element </a:t>
            </a:r>
          </a:p>
          <a:p>
            <a:pPr algn="ctr"/>
            <a:r>
              <a:rPr lang="en-US" dirty="0"/>
              <a:t>Compared to Baseline</a:t>
            </a:r>
          </a:p>
        </p:txBody>
      </p:sp>
    </p:spTree>
    <p:extLst>
      <p:ext uri="{BB962C8B-B14F-4D97-AF65-F5344CB8AC3E}">
        <p14:creationId xmlns:p14="http://schemas.microsoft.com/office/powerpoint/2010/main" val="2156795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772E3A-A654-4E9A-9723-7E6FC7B1BBD4}"/>
              </a:ext>
            </a:extLst>
          </p:cNvPr>
          <p:cNvSpPr>
            <a:spLocks noGrp="1"/>
          </p:cNvSpPr>
          <p:nvPr>
            <p:ph type="sldNum" sz="quarter" idx="12"/>
          </p:nvPr>
        </p:nvSpPr>
        <p:spPr/>
        <p:txBody>
          <a:bodyPr/>
          <a:lstStyle/>
          <a:p>
            <a:pPr algn="l" defTabSz="914400"/>
            <a:fld id="{38EA6B26-9CA0-4144-9BE8-9A34F496FA80}" type="slidenum">
              <a:rPr lang="en-US" smtClean="0"/>
              <a:pPr algn="l" defTabSz="914400"/>
              <a:t>2</a:t>
            </a:fld>
            <a:endParaRPr lang="en-US"/>
          </a:p>
        </p:txBody>
      </p:sp>
      <p:sp>
        <p:nvSpPr>
          <p:cNvPr id="3" name="Title 2">
            <a:extLst>
              <a:ext uri="{FF2B5EF4-FFF2-40B4-BE49-F238E27FC236}">
                <a16:creationId xmlns:a16="http://schemas.microsoft.com/office/drawing/2014/main" id="{96CD350D-18EC-4395-96FD-8BECC43415A5}"/>
              </a:ext>
            </a:extLst>
          </p:cNvPr>
          <p:cNvSpPr>
            <a:spLocks noGrp="1"/>
          </p:cNvSpPr>
          <p:nvPr>
            <p:ph type="title"/>
          </p:nvPr>
        </p:nvSpPr>
        <p:spPr/>
        <p:txBody>
          <a:bodyPr/>
          <a:lstStyle/>
          <a:p>
            <a:r>
              <a:rPr lang="en-US"/>
              <a:t>Agenda</a:t>
            </a:r>
          </a:p>
        </p:txBody>
      </p:sp>
      <p:sp>
        <p:nvSpPr>
          <p:cNvPr id="4" name="Text Placeholder 3">
            <a:extLst>
              <a:ext uri="{FF2B5EF4-FFF2-40B4-BE49-F238E27FC236}">
                <a16:creationId xmlns:a16="http://schemas.microsoft.com/office/drawing/2014/main" id="{75E632B2-E0E7-4777-96FF-0BF433F21CC1}"/>
              </a:ext>
            </a:extLst>
          </p:cNvPr>
          <p:cNvSpPr>
            <a:spLocks noGrp="1"/>
          </p:cNvSpPr>
          <p:nvPr>
            <p:ph type="body" sz="quarter" idx="13"/>
          </p:nvPr>
        </p:nvSpPr>
        <p:spPr/>
        <p:txBody>
          <a:bodyPr>
            <a:normAutofit lnSpcReduction="10000"/>
          </a:bodyPr>
          <a:lstStyle/>
          <a:p>
            <a:pPr marL="685800" indent="-457200">
              <a:buFont typeface="Arial" panose="020B0604020202020204" pitchFamily="34" charset="0"/>
              <a:buChar char="•"/>
            </a:pPr>
            <a:r>
              <a:rPr lang="en-US" dirty="0"/>
              <a:t>CAP Mitigation Pathway</a:t>
            </a:r>
          </a:p>
          <a:p>
            <a:pPr marL="685800" indent="-457200">
              <a:buFont typeface="Arial" panose="020B0604020202020204" pitchFamily="34" charset="0"/>
              <a:buChar char="•"/>
            </a:pPr>
            <a:r>
              <a:rPr lang="en-US" dirty="0"/>
              <a:t>Sector Analysis – By Time Period</a:t>
            </a:r>
          </a:p>
          <a:p>
            <a:pPr marL="914400" lvl="1" indent="-457200">
              <a:buFont typeface="Arial" panose="020B0604020202020204" pitchFamily="34" charset="0"/>
              <a:buChar char="•"/>
            </a:pPr>
            <a:r>
              <a:rPr lang="en-US" dirty="0"/>
              <a:t>Transportation</a:t>
            </a:r>
          </a:p>
          <a:p>
            <a:pPr marL="914400" lvl="1" indent="-457200">
              <a:buFont typeface="Arial" panose="020B0604020202020204" pitchFamily="34" charset="0"/>
              <a:buChar char="•"/>
            </a:pPr>
            <a:r>
              <a:rPr lang="en-US" dirty="0"/>
              <a:t>Buildings</a:t>
            </a:r>
          </a:p>
          <a:p>
            <a:pPr marL="914400" lvl="1" indent="-457200">
              <a:buFont typeface="Arial" panose="020B0604020202020204" pitchFamily="34" charset="0"/>
              <a:buChar char="•"/>
            </a:pPr>
            <a:r>
              <a:rPr lang="en-US" dirty="0"/>
              <a:t>Non-Energy</a:t>
            </a:r>
          </a:p>
          <a:p>
            <a:pPr marL="914400" lvl="1" indent="-457200">
              <a:buFont typeface="Arial" panose="020B0604020202020204" pitchFamily="34" charset="0"/>
              <a:buChar char="•"/>
            </a:pPr>
            <a:r>
              <a:rPr lang="en-US" dirty="0"/>
              <a:t>Electricity</a:t>
            </a:r>
          </a:p>
          <a:p>
            <a:pPr marL="685800" indent="-457200">
              <a:buFont typeface="Arial" panose="020B0604020202020204" pitchFamily="34" charset="0"/>
              <a:buChar char="•"/>
            </a:pPr>
            <a:r>
              <a:rPr lang="en-US" dirty="0"/>
              <a:t>Economic Results – Comparison Pathways</a:t>
            </a:r>
          </a:p>
          <a:p>
            <a:pPr marL="685800" indent="-457200">
              <a:buFont typeface="Arial" panose="020B0604020202020204" pitchFamily="34" charset="0"/>
              <a:buChar char="•"/>
            </a:pPr>
            <a:r>
              <a:rPr lang="en-US" dirty="0"/>
              <a:t>Sensitivities</a:t>
            </a:r>
          </a:p>
          <a:p>
            <a:pPr marL="685800" indent="-457200">
              <a:buFont typeface="Arial" panose="020B0604020202020204" pitchFamily="34" charset="0"/>
              <a:buChar char="•"/>
            </a:pPr>
            <a:r>
              <a:rPr lang="en-US" dirty="0"/>
              <a:t>Questions and Discussion  </a:t>
            </a:r>
          </a:p>
        </p:txBody>
      </p:sp>
    </p:spTree>
    <p:extLst>
      <p:ext uri="{BB962C8B-B14F-4D97-AF65-F5344CB8AC3E}">
        <p14:creationId xmlns:p14="http://schemas.microsoft.com/office/powerpoint/2010/main" val="1257635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428F-23D6-4272-AEBC-766DBF12FDBB}"/>
              </a:ext>
            </a:extLst>
          </p:cNvPr>
          <p:cNvSpPr>
            <a:spLocks noGrp="1"/>
          </p:cNvSpPr>
          <p:nvPr>
            <p:ph type="title"/>
          </p:nvPr>
        </p:nvSpPr>
        <p:spPr>
          <a:xfrm>
            <a:off x="339322" y="598219"/>
            <a:ext cx="11513355" cy="725118"/>
          </a:xfrm>
        </p:spPr>
        <p:txBody>
          <a:bodyPr/>
          <a:lstStyle/>
          <a:p>
            <a:r>
              <a:rPr lang="en-US" dirty="0">
                <a:latin typeface="Arial"/>
                <a:cs typeface="Arial"/>
              </a:rPr>
              <a:t>Residential Buildings Weatherization and Heat Pumps – CAP Mitigation Pathway</a:t>
            </a:r>
            <a:endParaRPr lang="en-US" dirty="0"/>
          </a:p>
        </p:txBody>
      </p:sp>
      <p:sp>
        <p:nvSpPr>
          <p:cNvPr id="4" name="Slide Number Placeholder 3">
            <a:extLst>
              <a:ext uri="{FF2B5EF4-FFF2-40B4-BE49-F238E27FC236}">
                <a16:creationId xmlns:a16="http://schemas.microsoft.com/office/drawing/2014/main" id="{20758EB9-3B21-4FB8-AFB6-ED0D6BEF25A0}"/>
              </a:ext>
            </a:extLst>
          </p:cNvPr>
          <p:cNvSpPr>
            <a:spLocks noGrp="1"/>
          </p:cNvSpPr>
          <p:nvPr>
            <p:ph type="sldNum" sz="quarter" idx="12"/>
          </p:nvPr>
        </p:nvSpPr>
        <p:spPr/>
        <p:txBody>
          <a:bodyPr/>
          <a:lstStyle/>
          <a:p>
            <a:pPr algn="l" defTabSz="914400"/>
            <a:fld id="{38EA6B26-9CA0-4144-9BE8-9A34F496FA80}" type="slidenum">
              <a:rPr lang="en-US" smtClean="0"/>
              <a:pPr algn="l" defTabSz="914400"/>
              <a:t>20</a:t>
            </a:fld>
            <a:endParaRPr lang="en-US"/>
          </a:p>
        </p:txBody>
      </p:sp>
      <p:pic>
        <p:nvPicPr>
          <p:cNvPr id="10" name="Picture 9">
            <a:extLst>
              <a:ext uri="{FF2B5EF4-FFF2-40B4-BE49-F238E27FC236}">
                <a16:creationId xmlns:a16="http://schemas.microsoft.com/office/drawing/2014/main" id="{C1F33073-9441-4BAE-8263-C6FEC29789D8}"/>
              </a:ext>
            </a:extLst>
          </p:cNvPr>
          <p:cNvPicPr>
            <a:picLocks noChangeAspect="1"/>
          </p:cNvPicPr>
          <p:nvPr/>
        </p:nvPicPr>
        <p:blipFill>
          <a:blip r:embed="rId2"/>
          <a:stretch>
            <a:fillRect/>
          </a:stretch>
        </p:blipFill>
        <p:spPr>
          <a:xfrm>
            <a:off x="6023771" y="1941922"/>
            <a:ext cx="5828906" cy="3497344"/>
          </a:xfrm>
          <a:prstGeom prst="rect">
            <a:avLst/>
          </a:prstGeom>
        </p:spPr>
      </p:pic>
      <p:pic>
        <p:nvPicPr>
          <p:cNvPr id="6" name="Picture 5">
            <a:extLst>
              <a:ext uri="{FF2B5EF4-FFF2-40B4-BE49-F238E27FC236}">
                <a16:creationId xmlns:a16="http://schemas.microsoft.com/office/drawing/2014/main" id="{E6AB18A7-F754-4045-85E7-262ED288A7B9}"/>
              </a:ext>
            </a:extLst>
          </p:cNvPr>
          <p:cNvPicPr>
            <a:picLocks noChangeAspect="1"/>
          </p:cNvPicPr>
          <p:nvPr/>
        </p:nvPicPr>
        <p:blipFill rotWithShape="1">
          <a:blip r:embed="rId3"/>
          <a:srcRect r="5792"/>
          <a:stretch/>
        </p:blipFill>
        <p:spPr>
          <a:xfrm>
            <a:off x="267094" y="1941922"/>
            <a:ext cx="5756677" cy="3550210"/>
          </a:xfrm>
          <a:prstGeom prst="rect">
            <a:avLst/>
          </a:prstGeom>
          <a:ln>
            <a:solidFill>
              <a:schemeClr val="accent4">
                <a:lumMod val="40000"/>
                <a:lumOff val="60000"/>
              </a:schemeClr>
            </a:solidFill>
          </a:ln>
        </p:spPr>
      </p:pic>
    </p:spTree>
    <p:extLst>
      <p:ext uri="{BB962C8B-B14F-4D97-AF65-F5344CB8AC3E}">
        <p14:creationId xmlns:p14="http://schemas.microsoft.com/office/powerpoint/2010/main" val="2834106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428F-23D6-4272-AEBC-766DBF12FDBB}"/>
              </a:ext>
            </a:extLst>
          </p:cNvPr>
          <p:cNvSpPr>
            <a:spLocks noGrp="1"/>
          </p:cNvSpPr>
          <p:nvPr>
            <p:ph type="title"/>
          </p:nvPr>
        </p:nvSpPr>
        <p:spPr>
          <a:xfrm>
            <a:off x="339322" y="598219"/>
            <a:ext cx="11513355" cy="725118"/>
          </a:xfrm>
        </p:spPr>
        <p:txBody>
          <a:bodyPr/>
          <a:lstStyle/>
          <a:p>
            <a:r>
              <a:rPr lang="en-US" dirty="0">
                <a:latin typeface="Arial"/>
                <a:cs typeface="Arial"/>
              </a:rPr>
              <a:t>Commercial Buildings CAP Mitigation Pathway</a:t>
            </a:r>
            <a:endParaRPr lang="en-US" dirty="0"/>
          </a:p>
        </p:txBody>
      </p:sp>
      <p:sp>
        <p:nvSpPr>
          <p:cNvPr id="4" name="Slide Number Placeholder 3">
            <a:extLst>
              <a:ext uri="{FF2B5EF4-FFF2-40B4-BE49-F238E27FC236}">
                <a16:creationId xmlns:a16="http://schemas.microsoft.com/office/drawing/2014/main" id="{20758EB9-3B21-4FB8-AFB6-ED0D6BEF25A0}"/>
              </a:ext>
            </a:extLst>
          </p:cNvPr>
          <p:cNvSpPr>
            <a:spLocks noGrp="1"/>
          </p:cNvSpPr>
          <p:nvPr>
            <p:ph type="sldNum" sz="quarter" idx="12"/>
          </p:nvPr>
        </p:nvSpPr>
        <p:spPr/>
        <p:txBody>
          <a:bodyPr/>
          <a:lstStyle/>
          <a:p>
            <a:pPr algn="l" defTabSz="914400"/>
            <a:fld id="{38EA6B26-9CA0-4144-9BE8-9A34F496FA80}" type="slidenum">
              <a:rPr lang="en-US" smtClean="0"/>
              <a:pPr algn="l" defTabSz="914400"/>
              <a:t>21</a:t>
            </a:fld>
            <a:endParaRPr lang="en-US"/>
          </a:p>
        </p:txBody>
      </p:sp>
      <p:sp>
        <p:nvSpPr>
          <p:cNvPr id="7" name="TextBox 6">
            <a:extLst>
              <a:ext uri="{FF2B5EF4-FFF2-40B4-BE49-F238E27FC236}">
                <a16:creationId xmlns:a16="http://schemas.microsoft.com/office/drawing/2014/main" id="{1DC67BB7-30FD-422B-8363-81491DAD74B6}"/>
              </a:ext>
            </a:extLst>
          </p:cNvPr>
          <p:cNvSpPr txBox="1"/>
          <p:nvPr/>
        </p:nvSpPr>
        <p:spPr>
          <a:xfrm>
            <a:off x="959353" y="5234245"/>
            <a:ext cx="3788217" cy="369332"/>
          </a:xfrm>
          <a:prstGeom prst="rect">
            <a:avLst/>
          </a:prstGeom>
          <a:noFill/>
        </p:spPr>
        <p:txBody>
          <a:bodyPr wrap="none" rtlCol="0">
            <a:spAutoFit/>
          </a:bodyPr>
          <a:lstStyle/>
          <a:p>
            <a:r>
              <a:rPr lang="en-US" dirty="0"/>
              <a:t>Commercial Emissions by End Use</a:t>
            </a:r>
          </a:p>
        </p:txBody>
      </p:sp>
      <p:pic>
        <p:nvPicPr>
          <p:cNvPr id="8" name="Picture 7">
            <a:extLst>
              <a:ext uri="{FF2B5EF4-FFF2-40B4-BE49-F238E27FC236}">
                <a16:creationId xmlns:a16="http://schemas.microsoft.com/office/drawing/2014/main" id="{F2D981B8-1F2A-4BDF-A54F-837AD3FD1983}"/>
              </a:ext>
            </a:extLst>
          </p:cNvPr>
          <p:cNvPicPr>
            <a:picLocks noChangeAspect="1"/>
          </p:cNvPicPr>
          <p:nvPr/>
        </p:nvPicPr>
        <p:blipFill>
          <a:blip r:embed="rId2"/>
          <a:stretch>
            <a:fillRect/>
          </a:stretch>
        </p:blipFill>
        <p:spPr>
          <a:xfrm>
            <a:off x="339322" y="1789098"/>
            <a:ext cx="5467397" cy="3279803"/>
          </a:xfrm>
          <a:prstGeom prst="rect">
            <a:avLst/>
          </a:prstGeom>
        </p:spPr>
      </p:pic>
      <p:pic>
        <p:nvPicPr>
          <p:cNvPr id="9" name="Picture 8">
            <a:extLst>
              <a:ext uri="{FF2B5EF4-FFF2-40B4-BE49-F238E27FC236}">
                <a16:creationId xmlns:a16="http://schemas.microsoft.com/office/drawing/2014/main" id="{AD3308CD-BF36-44D2-8084-3FCD7CA06188}"/>
              </a:ext>
            </a:extLst>
          </p:cNvPr>
          <p:cNvPicPr>
            <a:picLocks noChangeAspect="1"/>
          </p:cNvPicPr>
          <p:nvPr/>
        </p:nvPicPr>
        <p:blipFill>
          <a:blip r:embed="rId3"/>
          <a:stretch>
            <a:fillRect/>
          </a:stretch>
        </p:blipFill>
        <p:spPr>
          <a:xfrm>
            <a:off x="5806719" y="1624100"/>
            <a:ext cx="6020995" cy="3609799"/>
          </a:xfrm>
          <a:prstGeom prst="rect">
            <a:avLst/>
          </a:prstGeom>
        </p:spPr>
      </p:pic>
      <p:sp>
        <p:nvSpPr>
          <p:cNvPr id="11" name="TextBox 10">
            <a:extLst>
              <a:ext uri="{FF2B5EF4-FFF2-40B4-BE49-F238E27FC236}">
                <a16:creationId xmlns:a16="http://schemas.microsoft.com/office/drawing/2014/main" id="{EF00241D-782A-470B-BD00-0881FF40910A}"/>
              </a:ext>
            </a:extLst>
          </p:cNvPr>
          <p:cNvSpPr txBox="1"/>
          <p:nvPr/>
        </p:nvSpPr>
        <p:spPr>
          <a:xfrm>
            <a:off x="6271134" y="5234245"/>
            <a:ext cx="5092163" cy="369332"/>
          </a:xfrm>
          <a:prstGeom prst="rect">
            <a:avLst/>
          </a:prstGeom>
          <a:noFill/>
        </p:spPr>
        <p:txBody>
          <a:bodyPr wrap="none" rtlCol="0">
            <a:spAutoFit/>
          </a:bodyPr>
          <a:lstStyle/>
          <a:p>
            <a:r>
              <a:rPr lang="en-US" dirty="0"/>
              <a:t>Commercial Emissions by Heating System Type</a:t>
            </a:r>
          </a:p>
        </p:txBody>
      </p:sp>
    </p:spTree>
    <p:extLst>
      <p:ext uri="{BB962C8B-B14F-4D97-AF65-F5344CB8AC3E}">
        <p14:creationId xmlns:p14="http://schemas.microsoft.com/office/powerpoint/2010/main" val="146070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428F-23D6-4272-AEBC-766DBF12FDBB}"/>
              </a:ext>
            </a:extLst>
          </p:cNvPr>
          <p:cNvSpPr>
            <a:spLocks noGrp="1"/>
          </p:cNvSpPr>
          <p:nvPr>
            <p:ph type="title"/>
          </p:nvPr>
        </p:nvSpPr>
        <p:spPr>
          <a:xfrm>
            <a:off x="339322" y="598219"/>
            <a:ext cx="11513355" cy="725118"/>
          </a:xfrm>
        </p:spPr>
        <p:txBody>
          <a:bodyPr/>
          <a:lstStyle/>
          <a:p>
            <a:r>
              <a:rPr lang="en-US" dirty="0">
                <a:latin typeface="Arial"/>
                <a:cs typeface="Arial"/>
              </a:rPr>
              <a:t>Industry CAP Mitigation Pathway</a:t>
            </a:r>
            <a:endParaRPr lang="en-US" dirty="0"/>
          </a:p>
        </p:txBody>
      </p:sp>
      <p:sp>
        <p:nvSpPr>
          <p:cNvPr id="4" name="Slide Number Placeholder 3">
            <a:extLst>
              <a:ext uri="{FF2B5EF4-FFF2-40B4-BE49-F238E27FC236}">
                <a16:creationId xmlns:a16="http://schemas.microsoft.com/office/drawing/2014/main" id="{20758EB9-3B21-4FB8-AFB6-ED0D6BEF25A0}"/>
              </a:ext>
            </a:extLst>
          </p:cNvPr>
          <p:cNvSpPr>
            <a:spLocks noGrp="1"/>
          </p:cNvSpPr>
          <p:nvPr>
            <p:ph type="sldNum" sz="quarter" idx="12"/>
          </p:nvPr>
        </p:nvSpPr>
        <p:spPr/>
        <p:txBody>
          <a:bodyPr/>
          <a:lstStyle/>
          <a:p>
            <a:pPr algn="l" defTabSz="914400"/>
            <a:fld id="{38EA6B26-9CA0-4144-9BE8-9A34F496FA80}" type="slidenum">
              <a:rPr lang="en-US" smtClean="0"/>
              <a:pPr algn="l" defTabSz="914400"/>
              <a:t>22</a:t>
            </a:fld>
            <a:endParaRPr lang="en-US"/>
          </a:p>
        </p:txBody>
      </p:sp>
      <p:sp>
        <p:nvSpPr>
          <p:cNvPr id="7" name="TextBox 6">
            <a:extLst>
              <a:ext uri="{FF2B5EF4-FFF2-40B4-BE49-F238E27FC236}">
                <a16:creationId xmlns:a16="http://schemas.microsoft.com/office/drawing/2014/main" id="{1DC67BB7-30FD-422B-8363-81491DAD74B6}"/>
              </a:ext>
            </a:extLst>
          </p:cNvPr>
          <p:cNvSpPr txBox="1"/>
          <p:nvPr/>
        </p:nvSpPr>
        <p:spPr>
          <a:xfrm>
            <a:off x="1392739" y="5177535"/>
            <a:ext cx="3300904" cy="369332"/>
          </a:xfrm>
          <a:prstGeom prst="rect">
            <a:avLst/>
          </a:prstGeom>
          <a:noFill/>
        </p:spPr>
        <p:txBody>
          <a:bodyPr wrap="none" rtlCol="0">
            <a:spAutoFit/>
          </a:bodyPr>
          <a:lstStyle/>
          <a:p>
            <a:r>
              <a:rPr lang="en-US" dirty="0"/>
              <a:t>Industry Final Energy Demand</a:t>
            </a:r>
          </a:p>
        </p:txBody>
      </p:sp>
      <p:pic>
        <p:nvPicPr>
          <p:cNvPr id="5" name="Picture 4">
            <a:extLst>
              <a:ext uri="{FF2B5EF4-FFF2-40B4-BE49-F238E27FC236}">
                <a16:creationId xmlns:a16="http://schemas.microsoft.com/office/drawing/2014/main" id="{E3C26816-33F7-4175-95FC-CFF775E409BE}"/>
              </a:ext>
            </a:extLst>
          </p:cNvPr>
          <p:cNvPicPr>
            <a:picLocks noChangeAspect="1"/>
          </p:cNvPicPr>
          <p:nvPr/>
        </p:nvPicPr>
        <p:blipFill>
          <a:blip r:embed="rId2"/>
          <a:stretch>
            <a:fillRect/>
          </a:stretch>
        </p:blipFill>
        <p:spPr>
          <a:xfrm>
            <a:off x="185691" y="1714499"/>
            <a:ext cx="5715000" cy="3429000"/>
          </a:xfrm>
          <a:prstGeom prst="rect">
            <a:avLst/>
          </a:prstGeom>
        </p:spPr>
      </p:pic>
      <p:sp>
        <p:nvSpPr>
          <p:cNvPr id="10" name="TextBox 9">
            <a:extLst>
              <a:ext uri="{FF2B5EF4-FFF2-40B4-BE49-F238E27FC236}">
                <a16:creationId xmlns:a16="http://schemas.microsoft.com/office/drawing/2014/main" id="{8B6B40AD-0337-48E2-B667-5CEF8B2FD407}"/>
              </a:ext>
            </a:extLst>
          </p:cNvPr>
          <p:cNvSpPr txBox="1"/>
          <p:nvPr/>
        </p:nvSpPr>
        <p:spPr>
          <a:xfrm>
            <a:off x="7205414" y="5177535"/>
            <a:ext cx="3493329" cy="369332"/>
          </a:xfrm>
          <a:prstGeom prst="rect">
            <a:avLst/>
          </a:prstGeom>
          <a:noFill/>
        </p:spPr>
        <p:txBody>
          <a:bodyPr wrap="none" rtlCol="0">
            <a:spAutoFit/>
          </a:bodyPr>
          <a:lstStyle/>
          <a:p>
            <a:r>
              <a:rPr lang="en-US" dirty="0"/>
              <a:t>Biogas and Biodiesel All Sectors</a:t>
            </a:r>
          </a:p>
        </p:txBody>
      </p:sp>
      <p:pic>
        <p:nvPicPr>
          <p:cNvPr id="12" name="Picture 11">
            <a:extLst>
              <a:ext uri="{FF2B5EF4-FFF2-40B4-BE49-F238E27FC236}">
                <a16:creationId xmlns:a16="http://schemas.microsoft.com/office/drawing/2014/main" id="{04C54F05-0AF7-47CD-B432-8E4093B02754}"/>
              </a:ext>
            </a:extLst>
          </p:cNvPr>
          <p:cNvPicPr>
            <a:picLocks noChangeAspect="1"/>
          </p:cNvPicPr>
          <p:nvPr/>
        </p:nvPicPr>
        <p:blipFill>
          <a:blip r:embed="rId3"/>
          <a:stretch>
            <a:fillRect/>
          </a:stretch>
        </p:blipFill>
        <p:spPr>
          <a:xfrm>
            <a:off x="6291309" y="1748535"/>
            <a:ext cx="5715000" cy="3429000"/>
          </a:xfrm>
          <a:prstGeom prst="rect">
            <a:avLst/>
          </a:prstGeom>
        </p:spPr>
      </p:pic>
    </p:spTree>
    <p:extLst>
      <p:ext uri="{BB962C8B-B14F-4D97-AF65-F5344CB8AC3E}">
        <p14:creationId xmlns:p14="http://schemas.microsoft.com/office/powerpoint/2010/main" val="2620759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428F-23D6-4272-AEBC-766DBF12FDBB}"/>
              </a:ext>
            </a:extLst>
          </p:cNvPr>
          <p:cNvSpPr>
            <a:spLocks noGrp="1"/>
          </p:cNvSpPr>
          <p:nvPr>
            <p:ph type="title"/>
          </p:nvPr>
        </p:nvSpPr>
        <p:spPr>
          <a:xfrm>
            <a:off x="499120" y="233094"/>
            <a:ext cx="11513355" cy="725118"/>
          </a:xfrm>
        </p:spPr>
        <p:txBody>
          <a:bodyPr/>
          <a:lstStyle/>
          <a:p>
            <a:r>
              <a:rPr lang="en-US" dirty="0">
                <a:latin typeface="Arial"/>
                <a:cs typeface="Arial"/>
              </a:rPr>
              <a:t>Buildings CAP Mitigation Pathway</a:t>
            </a:r>
            <a:endParaRPr lang="en-US" dirty="0"/>
          </a:p>
        </p:txBody>
      </p:sp>
      <p:sp>
        <p:nvSpPr>
          <p:cNvPr id="4" name="Slide Number Placeholder 3">
            <a:extLst>
              <a:ext uri="{FF2B5EF4-FFF2-40B4-BE49-F238E27FC236}">
                <a16:creationId xmlns:a16="http://schemas.microsoft.com/office/drawing/2014/main" id="{20758EB9-3B21-4FB8-AFB6-ED0D6BEF25A0}"/>
              </a:ext>
            </a:extLst>
          </p:cNvPr>
          <p:cNvSpPr>
            <a:spLocks noGrp="1"/>
          </p:cNvSpPr>
          <p:nvPr>
            <p:ph type="sldNum" sz="quarter" idx="12"/>
          </p:nvPr>
        </p:nvSpPr>
        <p:spPr/>
        <p:txBody>
          <a:bodyPr/>
          <a:lstStyle/>
          <a:p>
            <a:pPr algn="l" defTabSz="914400"/>
            <a:fld id="{38EA6B26-9CA0-4144-9BE8-9A34F496FA80}" type="slidenum">
              <a:rPr lang="en-US" smtClean="0"/>
              <a:pPr algn="l" defTabSz="914400"/>
              <a:t>23</a:t>
            </a:fld>
            <a:endParaRPr lang="en-US" dirty="0"/>
          </a:p>
        </p:txBody>
      </p:sp>
      <p:sp>
        <p:nvSpPr>
          <p:cNvPr id="8" name="TextBox 7">
            <a:extLst>
              <a:ext uri="{FF2B5EF4-FFF2-40B4-BE49-F238E27FC236}">
                <a16:creationId xmlns:a16="http://schemas.microsoft.com/office/drawing/2014/main" id="{C6FFA035-E1B1-47A2-84A4-FCA39AF3BBFB}"/>
              </a:ext>
            </a:extLst>
          </p:cNvPr>
          <p:cNvSpPr txBox="1"/>
          <p:nvPr/>
        </p:nvSpPr>
        <p:spPr>
          <a:xfrm>
            <a:off x="538074" y="1862899"/>
            <a:ext cx="3395298" cy="4308872"/>
          </a:xfrm>
          <a:prstGeom prst="rect">
            <a:avLst/>
          </a:prstGeom>
          <a:noFill/>
        </p:spPr>
        <p:txBody>
          <a:bodyPr wrap="square" rtlCol="0">
            <a:spAutoFit/>
          </a:bodyPr>
          <a:lstStyle/>
          <a:p>
            <a:r>
              <a:rPr lang="en-US" sz="2400" dirty="0"/>
              <a:t>By 2050:  </a:t>
            </a:r>
          </a:p>
          <a:p>
            <a:endParaRPr lang="en-US" sz="1600" dirty="0"/>
          </a:p>
          <a:p>
            <a:pPr marL="285750" indent="-285750">
              <a:buFont typeface="Arial" panose="020B0604020202020204" pitchFamily="34" charset="0"/>
              <a:buChar char="•"/>
            </a:pPr>
            <a:r>
              <a:rPr lang="en-US" dirty="0"/>
              <a:t>Modernized building infrastructure.</a:t>
            </a:r>
          </a:p>
          <a:p>
            <a:pPr marL="285750" indent="-285750">
              <a:buFont typeface="Arial" panose="020B0604020202020204" pitchFamily="34" charset="0"/>
              <a:buChar char="•"/>
            </a:pPr>
            <a:r>
              <a:rPr lang="en-US" dirty="0"/>
              <a:t>Electrified end uses</a:t>
            </a:r>
          </a:p>
          <a:p>
            <a:pPr marL="285750" indent="-285750">
              <a:buFont typeface="Arial" panose="020B0604020202020204" pitchFamily="34" charset="0"/>
              <a:buChar char="•"/>
            </a:pPr>
            <a:r>
              <a:rPr lang="en-US" dirty="0"/>
              <a:t>Grid interactive and connected buildings to coordinate multiple loads across multiple sites.</a:t>
            </a:r>
          </a:p>
          <a:p>
            <a:pPr marL="285750" indent="-285750">
              <a:buFont typeface="Arial" panose="020B0604020202020204" pitchFamily="34" charset="0"/>
              <a:buChar char="•"/>
            </a:pPr>
            <a:r>
              <a:rPr lang="en-US" dirty="0"/>
              <a:t>Storage for resilience.</a:t>
            </a:r>
          </a:p>
          <a:p>
            <a:pPr marL="285750" indent="-285750">
              <a:buFont typeface="Arial" panose="020B0604020202020204" pitchFamily="34" charset="0"/>
              <a:buChar char="•"/>
            </a:pPr>
            <a:r>
              <a:rPr lang="en-US" dirty="0"/>
              <a:t>Reduced energy burdens for buildings.</a:t>
            </a:r>
          </a:p>
          <a:p>
            <a:pPr marL="285750" indent="-285750">
              <a:buFont typeface="Arial" panose="020B0604020202020204" pitchFamily="34" charset="0"/>
              <a:buChar char="•"/>
            </a:pPr>
            <a:r>
              <a:rPr lang="en-US" dirty="0"/>
              <a:t>Greater on-site generation.</a:t>
            </a:r>
          </a:p>
          <a:p>
            <a:endParaRPr lang="en-US" dirty="0"/>
          </a:p>
          <a:p>
            <a:endParaRPr lang="en-US" dirty="0"/>
          </a:p>
        </p:txBody>
      </p:sp>
      <p:pic>
        <p:nvPicPr>
          <p:cNvPr id="5" name="Picture 4">
            <a:extLst>
              <a:ext uri="{FF2B5EF4-FFF2-40B4-BE49-F238E27FC236}">
                <a16:creationId xmlns:a16="http://schemas.microsoft.com/office/drawing/2014/main" id="{51186E35-EA14-47F6-8E66-E09ACB8964C4}"/>
              </a:ext>
            </a:extLst>
          </p:cNvPr>
          <p:cNvPicPr>
            <a:picLocks noChangeAspect="1"/>
          </p:cNvPicPr>
          <p:nvPr/>
        </p:nvPicPr>
        <p:blipFill>
          <a:blip r:embed="rId2"/>
          <a:stretch>
            <a:fillRect/>
          </a:stretch>
        </p:blipFill>
        <p:spPr>
          <a:xfrm>
            <a:off x="4278494" y="1633053"/>
            <a:ext cx="7185229" cy="4308872"/>
          </a:xfrm>
          <a:prstGeom prst="rect">
            <a:avLst/>
          </a:prstGeom>
        </p:spPr>
      </p:pic>
      <p:sp>
        <p:nvSpPr>
          <p:cNvPr id="7" name="TextBox 6">
            <a:extLst>
              <a:ext uri="{FF2B5EF4-FFF2-40B4-BE49-F238E27FC236}">
                <a16:creationId xmlns:a16="http://schemas.microsoft.com/office/drawing/2014/main" id="{592F20EF-2FC1-44F7-8D48-6ABD77597BB6}"/>
              </a:ext>
            </a:extLst>
          </p:cNvPr>
          <p:cNvSpPr txBox="1"/>
          <p:nvPr/>
        </p:nvSpPr>
        <p:spPr>
          <a:xfrm>
            <a:off x="5501916" y="5848605"/>
            <a:ext cx="3967753" cy="646331"/>
          </a:xfrm>
          <a:prstGeom prst="rect">
            <a:avLst/>
          </a:prstGeom>
          <a:noFill/>
        </p:spPr>
        <p:txBody>
          <a:bodyPr wrap="none" rtlCol="0">
            <a:spAutoFit/>
          </a:bodyPr>
          <a:lstStyle/>
          <a:p>
            <a:pPr algn="ctr"/>
            <a:r>
              <a:rPr lang="en-US" dirty="0"/>
              <a:t>Discounted Social Costs by Element </a:t>
            </a:r>
          </a:p>
          <a:p>
            <a:pPr algn="ctr"/>
            <a:r>
              <a:rPr lang="en-US" dirty="0"/>
              <a:t>Compared to Baseline</a:t>
            </a:r>
          </a:p>
        </p:txBody>
      </p:sp>
    </p:spTree>
    <p:extLst>
      <p:ext uri="{BB962C8B-B14F-4D97-AF65-F5344CB8AC3E}">
        <p14:creationId xmlns:p14="http://schemas.microsoft.com/office/powerpoint/2010/main" val="2659602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775629"/>
            <a:ext cx="11513355" cy="725118"/>
          </a:xfrm>
        </p:spPr>
        <p:txBody>
          <a:bodyPr/>
          <a:lstStyle/>
          <a:p>
            <a:r>
              <a:rPr lang="en-US" dirty="0">
                <a:latin typeface="Arial"/>
                <a:cs typeface="Arial"/>
              </a:rPr>
              <a:t>CAP Mitigation Pathway Buildings: Key Policies, Strategies &amp; Actions 	</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24</a:t>
            </a:fld>
            <a:endParaRPr lang="en-US"/>
          </a:p>
        </p:txBody>
      </p:sp>
      <p:sp>
        <p:nvSpPr>
          <p:cNvPr id="9" name="Content Placeholder 5">
            <a:extLst>
              <a:ext uri="{FF2B5EF4-FFF2-40B4-BE49-F238E27FC236}">
                <a16:creationId xmlns:a16="http://schemas.microsoft.com/office/drawing/2014/main" id="{77AD1637-44EB-4E26-BBED-1A7FC31B9A19}"/>
              </a:ext>
            </a:extLst>
          </p:cNvPr>
          <p:cNvSpPr txBox="1">
            <a:spLocks/>
          </p:cNvSpPr>
          <p:nvPr/>
        </p:nvSpPr>
        <p:spPr>
          <a:xfrm>
            <a:off x="499917" y="1591676"/>
            <a:ext cx="5336773" cy="4895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90000"/>
                    <a:lumOff val="10000"/>
                  </a:schemeClr>
                </a:solidFill>
                <a:latin typeface="+mn-lt"/>
                <a:ea typeface="+mn-ea"/>
                <a:cs typeface="+mn-cs"/>
              </a:defRPr>
            </a:lvl5pPr>
            <a:lvl6pPr marL="22860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CAP Mitigation Pathway supported by:</a:t>
            </a: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Clean Heat Standard, </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Rental Efficiency Initiative, </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Weatherization at scale, </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Fossil cooking and water heating phase out,</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Net zero new construction standards for residential and commercial,</a:t>
            </a:r>
          </a:p>
          <a:p>
            <a:pPr marL="342900" marR="0" lvl="0" indent="-342900">
              <a:spcBef>
                <a:spcPts val="0"/>
              </a:spcBef>
              <a:spcAft>
                <a:spcPts val="0"/>
              </a:spcAft>
              <a:buFont typeface="Symbol" panose="05050102010706020507" pitchFamily="18" charset="2"/>
              <a:buChar char=""/>
            </a:pPr>
            <a:r>
              <a:rPr lang="en-US" sz="2400" dirty="0">
                <a:latin typeface="Calibri" panose="020F0502020204030204" pitchFamily="34" charset="0"/>
                <a:ea typeface="Times New Roman" panose="02020603050405020304" pitchFamily="18" charset="0"/>
              </a:rPr>
              <a:t>Increased demand response and coordinated load management</a:t>
            </a:r>
            <a:br>
              <a:rPr lang="en-US" sz="2400" dirty="0">
                <a:effectLst/>
                <a:latin typeface="Calibri" panose="020F0502020204030204" pitchFamily="34" charset="0"/>
                <a:ea typeface="Times New Roman" panose="02020603050405020304" pitchFamily="18" charset="0"/>
              </a:rPr>
            </a:br>
            <a:r>
              <a:rPr lang="en-US" sz="2400" dirty="0">
                <a:effectLst/>
                <a:latin typeface="Calibri" panose="020F0502020204030204" pitchFamily="34" charset="0"/>
                <a:ea typeface="Times New Roman" panose="02020603050405020304" pitchFamily="18" charset="0"/>
              </a:rPr>
              <a:t>    </a:t>
            </a:r>
            <a:endParaRPr lang="en-US" sz="2400" dirty="0">
              <a:effectLst/>
              <a:latin typeface="Calibri" panose="020F0502020204030204" pitchFamily="34" charset="0"/>
              <a:ea typeface="Calibri" panose="020F0502020204030204" pitchFamily="34" charset="0"/>
            </a:endParaRPr>
          </a:p>
          <a:p>
            <a:pPr marL="0" marR="0" indent="0">
              <a:lnSpc>
                <a:spcPct val="107000"/>
              </a:lnSpc>
              <a:spcBef>
                <a:spcPts val="0"/>
              </a:spcBef>
              <a:spcAft>
                <a:spcPts val="8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pic>
        <p:nvPicPr>
          <p:cNvPr id="3" name="Picture 2">
            <a:extLst>
              <a:ext uri="{FF2B5EF4-FFF2-40B4-BE49-F238E27FC236}">
                <a16:creationId xmlns:a16="http://schemas.microsoft.com/office/drawing/2014/main" id="{D4BA9EFA-84DA-40B7-A6E8-37E19EE50ADB}"/>
              </a:ext>
            </a:extLst>
          </p:cNvPr>
          <p:cNvPicPr>
            <a:picLocks noChangeAspect="1"/>
          </p:cNvPicPr>
          <p:nvPr/>
        </p:nvPicPr>
        <p:blipFill>
          <a:blip r:embed="rId3"/>
          <a:stretch>
            <a:fillRect/>
          </a:stretch>
        </p:blipFill>
        <p:spPr>
          <a:xfrm>
            <a:off x="6341920" y="1030567"/>
            <a:ext cx="4145150" cy="5370234"/>
          </a:xfrm>
          <a:prstGeom prst="rect">
            <a:avLst/>
          </a:prstGeom>
        </p:spPr>
      </p:pic>
    </p:spTree>
    <p:extLst>
      <p:ext uri="{BB962C8B-B14F-4D97-AF65-F5344CB8AC3E}">
        <p14:creationId xmlns:p14="http://schemas.microsoft.com/office/powerpoint/2010/main" val="3726012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D976-A83B-412C-9832-5E6FFDCE9EA4}"/>
              </a:ext>
            </a:extLst>
          </p:cNvPr>
          <p:cNvSpPr>
            <a:spLocks noGrp="1"/>
          </p:cNvSpPr>
          <p:nvPr>
            <p:ph type="title"/>
          </p:nvPr>
        </p:nvSpPr>
        <p:spPr/>
        <p:txBody>
          <a:bodyPr/>
          <a:lstStyle/>
          <a:p>
            <a:r>
              <a:rPr lang="en-US"/>
              <a:t>Sector Modeling</a:t>
            </a:r>
            <a:br>
              <a:rPr lang="en-US"/>
            </a:br>
            <a:r>
              <a:rPr lang="en-US"/>
              <a:t>Non-Energy</a:t>
            </a:r>
          </a:p>
        </p:txBody>
      </p:sp>
      <p:sp>
        <p:nvSpPr>
          <p:cNvPr id="3" name="Text Placeholder 2">
            <a:extLst>
              <a:ext uri="{FF2B5EF4-FFF2-40B4-BE49-F238E27FC236}">
                <a16:creationId xmlns:a16="http://schemas.microsoft.com/office/drawing/2014/main" id="{2D0B5C68-E939-4BE8-944A-6D2517A28046}"/>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2715090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474292"/>
            <a:ext cx="11513355" cy="725118"/>
          </a:xfrm>
        </p:spPr>
        <p:txBody>
          <a:bodyPr/>
          <a:lstStyle/>
          <a:p>
            <a:r>
              <a:rPr lang="en-US" dirty="0">
                <a:latin typeface="Arial"/>
                <a:cs typeface="Arial"/>
              </a:rPr>
              <a:t>Non-Energy Sector – CAP Mitigation Pathway 	</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26</a:t>
            </a:fld>
            <a:endParaRPr lang="en-US"/>
          </a:p>
        </p:txBody>
      </p:sp>
      <p:sp>
        <p:nvSpPr>
          <p:cNvPr id="10" name="TextBox 9">
            <a:extLst>
              <a:ext uri="{FF2B5EF4-FFF2-40B4-BE49-F238E27FC236}">
                <a16:creationId xmlns:a16="http://schemas.microsoft.com/office/drawing/2014/main" id="{CBA896EC-48AE-4C50-ADE8-DC1932C8C106}"/>
              </a:ext>
            </a:extLst>
          </p:cNvPr>
          <p:cNvSpPr txBox="1"/>
          <p:nvPr/>
        </p:nvSpPr>
        <p:spPr>
          <a:xfrm>
            <a:off x="764502" y="5658589"/>
            <a:ext cx="6337739" cy="1382263"/>
          </a:xfrm>
          <a:prstGeom prst="rect">
            <a:avLst/>
          </a:prstGeom>
          <a:noFill/>
        </p:spPr>
        <p:txBody>
          <a:bodyPr wrap="none">
            <a:noAutofit/>
          </a:bodyPr>
          <a:lstStyle/>
          <a:p>
            <a:pPr marL="13716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Emissions reductions from 2020 to 2030 </a:t>
            </a:r>
            <a:r>
              <a:rPr lang="en-US" dirty="0">
                <a:latin typeface="Calibri" panose="020F0502020204030204" pitchFamily="34" charset="0"/>
                <a:ea typeface="Calibri" panose="020F0502020204030204" pitchFamily="34" charset="0"/>
                <a:cs typeface="Times New Roman" panose="02020603050405020304" pitchFamily="18" charset="0"/>
              </a:rPr>
              <a:t>32</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by 2050 53%. </a:t>
            </a:r>
          </a:p>
          <a:p>
            <a:pPr marL="13716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~2/3rds of the reductions are from </a:t>
            </a:r>
            <a:r>
              <a:rPr lang="en-US" dirty="0">
                <a:latin typeface="Calibri" panose="020F0502020204030204" pitchFamily="34" charset="0"/>
                <a:ea typeface="Calibri" panose="020F0502020204030204" pitchFamily="34" charset="0"/>
                <a:cs typeface="Times New Roman" panose="02020603050405020304" pitchFamily="18" charset="0"/>
              </a:rPr>
              <a:t>Agriculture, 1/3</a:t>
            </a:r>
            <a:r>
              <a:rPr lang="en-US" baseline="30000" dirty="0">
                <a:latin typeface="Calibri" panose="020F0502020204030204" pitchFamily="34" charset="0"/>
                <a:ea typeface="Calibri" panose="020F0502020204030204" pitchFamily="34" charset="0"/>
                <a:cs typeface="Times New Roman" panose="02020603050405020304" pitchFamily="18" charset="0"/>
              </a:rPr>
              <a:t>rd</a:t>
            </a:r>
            <a:r>
              <a:rPr lang="en-US" dirty="0">
                <a:latin typeface="Calibri" panose="020F0502020204030204" pitchFamily="34" charset="0"/>
                <a:ea typeface="Calibri" panose="020F0502020204030204" pitchFamily="34" charset="0"/>
                <a:cs typeface="Times New Roman" panose="02020603050405020304" pitchFamily="18" charset="0"/>
              </a:rPr>
              <a:t> Industrial Processes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id="{BC52DC3C-82EA-45EF-A6C4-410D0F98244B}"/>
              </a:ext>
            </a:extLst>
          </p:cNvPr>
          <p:cNvPicPr>
            <a:picLocks noChangeAspect="1"/>
          </p:cNvPicPr>
          <p:nvPr/>
        </p:nvPicPr>
        <p:blipFill>
          <a:blip r:embed="rId3"/>
          <a:stretch>
            <a:fillRect/>
          </a:stretch>
        </p:blipFill>
        <p:spPr>
          <a:xfrm>
            <a:off x="54989" y="1616696"/>
            <a:ext cx="6041011" cy="3624607"/>
          </a:xfrm>
          <a:prstGeom prst="rect">
            <a:avLst/>
          </a:prstGeom>
        </p:spPr>
      </p:pic>
      <p:pic>
        <p:nvPicPr>
          <p:cNvPr id="6" name="Picture 5">
            <a:extLst>
              <a:ext uri="{FF2B5EF4-FFF2-40B4-BE49-F238E27FC236}">
                <a16:creationId xmlns:a16="http://schemas.microsoft.com/office/drawing/2014/main" id="{E1E5722B-8D7E-43A1-9DB5-F66B4F79B974}"/>
              </a:ext>
            </a:extLst>
          </p:cNvPr>
          <p:cNvPicPr>
            <a:picLocks noChangeAspect="1"/>
          </p:cNvPicPr>
          <p:nvPr/>
        </p:nvPicPr>
        <p:blipFill>
          <a:blip r:embed="rId4"/>
          <a:stretch>
            <a:fillRect/>
          </a:stretch>
        </p:blipFill>
        <p:spPr>
          <a:xfrm>
            <a:off x="6419254" y="1810232"/>
            <a:ext cx="5017443" cy="3218967"/>
          </a:xfrm>
          <a:prstGeom prst="rect">
            <a:avLst/>
          </a:prstGeom>
        </p:spPr>
      </p:pic>
    </p:spTree>
    <p:extLst>
      <p:ext uri="{BB962C8B-B14F-4D97-AF65-F5344CB8AC3E}">
        <p14:creationId xmlns:p14="http://schemas.microsoft.com/office/powerpoint/2010/main" val="418061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474292"/>
            <a:ext cx="11513355" cy="725118"/>
          </a:xfrm>
        </p:spPr>
        <p:txBody>
          <a:bodyPr/>
          <a:lstStyle/>
          <a:p>
            <a:r>
              <a:rPr lang="en-US" dirty="0">
                <a:latin typeface="Arial"/>
                <a:cs typeface="Arial"/>
              </a:rPr>
              <a:t>CAP Mitigation Non-Energy Agriculture</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27</a:t>
            </a:fld>
            <a:endParaRPr lang="en-US"/>
          </a:p>
        </p:txBody>
      </p:sp>
      <p:pic>
        <p:nvPicPr>
          <p:cNvPr id="8" name="Picture 7">
            <a:extLst>
              <a:ext uri="{FF2B5EF4-FFF2-40B4-BE49-F238E27FC236}">
                <a16:creationId xmlns:a16="http://schemas.microsoft.com/office/drawing/2014/main" id="{C65F06AD-3473-4169-8C04-BC47E12D33D5}"/>
              </a:ext>
            </a:extLst>
          </p:cNvPr>
          <p:cNvPicPr>
            <a:picLocks noChangeAspect="1"/>
          </p:cNvPicPr>
          <p:nvPr/>
        </p:nvPicPr>
        <p:blipFill>
          <a:blip r:embed="rId3"/>
          <a:stretch>
            <a:fillRect/>
          </a:stretch>
        </p:blipFill>
        <p:spPr>
          <a:xfrm>
            <a:off x="5806560" y="1929814"/>
            <a:ext cx="5899075" cy="3539445"/>
          </a:xfrm>
          <a:prstGeom prst="rect">
            <a:avLst/>
          </a:prstGeom>
        </p:spPr>
      </p:pic>
      <p:sp>
        <p:nvSpPr>
          <p:cNvPr id="9" name="TextBox 8">
            <a:extLst>
              <a:ext uri="{FF2B5EF4-FFF2-40B4-BE49-F238E27FC236}">
                <a16:creationId xmlns:a16="http://schemas.microsoft.com/office/drawing/2014/main" id="{811885D4-B57D-4A5F-A91C-E88A3C9B0A49}"/>
              </a:ext>
            </a:extLst>
          </p:cNvPr>
          <p:cNvSpPr txBox="1"/>
          <p:nvPr/>
        </p:nvSpPr>
        <p:spPr>
          <a:xfrm>
            <a:off x="834500" y="1316342"/>
            <a:ext cx="4252404" cy="5170646"/>
          </a:xfrm>
          <a:prstGeom prst="rect">
            <a:avLst/>
          </a:prstGeom>
          <a:noFill/>
        </p:spPr>
        <p:txBody>
          <a:bodyPr wrap="square" rtlCol="0">
            <a:spAutoFit/>
          </a:bodyPr>
          <a:lstStyle/>
          <a:p>
            <a:r>
              <a:rPr lang="en-US" sz="2400" dirty="0"/>
              <a:t>By 2030:</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Adoption of alternative feed practices to reduce emissions from enteric fermentation.</a:t>
            </a:r>
          </a:p>
          <a:p>
            <a:pPr marL="742950" lvl="1" indent="-285750">
              <a:buFont typeface="Arial" panose="020B0604020202020204" pitchFamily="34" charset="0"/>
              <a:buChar char="•"/>
            </a:pPr>
            <a:r>
              <a:rPr lang="en-US" dirty="0"/>
              <a:t>Adoption of manure management practices.</a:t>
            </a:r>
          </a:p>
          <a:p>
            <a:pPr marL="742950" lvl="1" indent="-285750">
              <a:buFont typeface="Arial" panose="020B0604020202020204" pitchFamily="34" charset="0"/>
              <a:buChar char="•"/>
            </a:pPr>
            <a:r>
              <a:rPr lang="en-US" dirty="0"/>
              <a:t>Increased sequestration by agricultural soils.</a:t>
            </a:r>
            <a:br>
              <a:rPr lang="en-US" dirty="0"/>
            </a:br>
            <a:endParaRPr lang="en-US" dirty="0"/>
          </a:p>
          <a:p>
            <a:pPr marL="742950" lvl="1" indent="-285750">
              <a:buFont typeface="Arial" panose="020B0604020202020204" pitchFamily="34" charset="0"/>
              <a:buChar char="•"/>
            </a:pPr>
            <a:r>
              <a:rPr lang="en-US" dirty="0"/>
              <a:t>Value of reduced emissions of 350,000 Metric </a:t>
            </a:r>
            <a:r>
              <a:rPr lang="en-US" dirty="0" err="1"/>
              <a:t>Tonnes</a:t>
            </a:r>
            <a:r>
              <a:rPr lang="en-US" dirty="0"/>
              <a:t> CO2e by 2030 has social cost of carbon value of more than $40 million.</a:t>
            </a:r>
          </a:p>
          <a:p>
            <a:pPr lvl="1"/>
            <a:endParaRPr lang="en-US" dirty="0"/>
          </a:p>
          <a:p>
            <a:pPr marL="742950" lvl="1" indent="-285750">
              <a:buFont typeface="Arial" panose="020B0604020202020204" pitchFamily="34" charset="0"/>
              <a:buChar char="•"/>
            </a:pPr>
            <a:r>
              <a:rPr lang="en-US" dirty="0"/>
              <a:t>Increased research on feasibility, adoption and impacts all required.</a:t>
            </a:r>
          </a:p>
        </p:txBody>
      </p:sp>
    </p:spTree>
    <p:extLst>
      <p:ext uri="{BB962C8B-B14F-4D97-AF65-F5344CB8AC3E}">
        <p14:creationId xmlns:p14="http://schemas.microsoft.com/office/powerpoint/2010/main" val="3535774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474292"/>
            <a:ext cx="11513355" cy="725118"/>
          </a:xfrm>
        </p:spPr>
        <p:txBody>
          <a:bodyPr/>
          <a:lstStyle/>
          <a:p>
            <a:r>
              <a:rPr lang="en-US" dirty="0">
                <a:latin typeface="Arial"/>
                <a:cs typeface="Arial"/>
              </a:rPr>
              <a:t>CAP Mitigation Non-Energy Industrial Processes</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28</a:t>
            </a:fld>
            <a:endParaRPr lang="en-US"/>
          </a:p>
        </p:txBody>
      </p:sp>
      <p:sp>
        <p:nvSpPr>
          <p:cNvPr id="9" name="TextBox 8">
            <a:extLst>
              <a:ext uri="{FF2B5EF4-FFF2-40B4-BE49-F238E27FC236}">
                <a16:creationId xmlns:a16="http://schemas.microsoft.com/office/drawing/2014/main" id="{811885D4-B57D-4A5F-A91C-E88A3C9B0A49}"/>
              </a:ext>
            </a:extLst>
          </p:cNvPr>
          <p:cNvSpPr txBox="1"/>
          <p:nvPr/>
        </p:nvSpPr>
        <p:spPr>
          <a:xfrm>
            <a:off x="488271" y="1449507"/>
            <a:ext cx="4252404" cy="4893647"/>
          </a:xfrm>
          <a:prstGeom prst="rect">
            <a:avLst/>
          </a:prstGeom>
          <a:noFill/>
        </p:spPr>
        <p:txBody>
          <a:bodyPr wrap="square" rtlCol="0">
            <a:spAutoFit/>
          </a:bodyPr>
          <a:lstStyle/>
          <a:p>
            <a:r>
              <a:rPr lang="en-US" sz="2400" dirty="0"/>
              <a:t>By 2030:</a:t>
            </a:r>
            <a:endParaRPr lang="en-US" dirty="0"/>
          </a:p>
          <a:p>
            <a:pPr marL="742950" lvl="1" indent="-285750">
              <a:buFont typeface="Arial" panose="020B0604020202020204" pitchFamily="34" charset="0"/>
              <a:buChar char="•"/>
            </a:pPr>
            <a:r>
              <a:rPr lang="en-US" sz="1600" dirty="0"/>
              <a:t>The reduction in emissions from ODS substitutes are in line with Vermont’s Hydrofluorocarbons (HFC) Rule, which mandates a phase down of the use of HFCs to meet the goal of a 40% reduction from the 2013 level of use by 2030.</a:t>
            </a:r>
            <a:br>
              <a:rPr lang="en-US" sz="1600" dirty="0"/>
            </a:br>
            <a:r>
              <a:rPr lang="en-US" sz="1600" dirty="0"/>
              <a:t> </a:t>
            </a:r>
          </a:p>
          <a:p>
            <a:pPr marL="742950" lvl="1" indent="-285750">
              <a:buFont typeface="Arial" panose="020B0604020202020204" pitchFamily="34" charset="0"/>
              <a:buChar char="•"/>
            </a:pPr>
            <a:r>
              <a:rPr lang="en-US" sz="1600" dirty="0"/>
              <a:t>Federal initiative to phase down HFC production and consumption by 85% over next 15 years.</a:t>
            </a:r>
            <a:br>
              <a:rPr lang="en-US" sz="1600" dirty="0"/>
            </a:br>
            <a:endParaRPr lang="en-US" sz="1600" dirty="0"/>
          </a:p>
          <a:p>
            <a:pPr marL="742950" lvl="1" indent="-285750">
              <a:buFont typeface="Arial" panose="020B0604020202020204" pitchFamily="34" charset="0"/>
              <a:buChar char="•"/>
            </a:pPr>
            <a:r>
              <a:rPr lang="en-US" sz="1600" dirty="0"/>
              <a:t>Refrigerant management, leak reduction and alternative refrigerants</a:t>
            </a:r>
            <a:br>
              <a:rPr lang="en-US" sz="1600" dirty="0"/>
            </a:br>
            <a:endParaRPr lang="en-US" sz="1600" dirty="0"/>
          </a:p>
          <a:p>
            <a:pPr marL="742950" lvl="1" indent="-285750">
              <a:buFont typeface="Arial" panose="020B0604020202020204" pitchFamily="34" charset="0"/>
              <a:buChar char="•"/>
            </a:pPr>
            <a:r>
              <a:rPr lang="en-US" sz="1600" dirty="0"/>
              <a:t>Modest (8% by 2030) reduction for semi-conductor manufacturing based on historic trend. </a:t>
            </a:r>
          </a:p>
        </p:txBody>
      </p:sp>
      <p:pic>
        <p:nvPicPr>
          <p:cNvPr id="5" name="Picture 4">
            <a:extLst>
              <a:ext uri="{FF2B5EF4-FFF2-40B4-BE49-F238E27FC236}">
                <a16:creationId xmlns:a16="http://schemas.microsoft.com/office/drawing/2014/main" id="{08FACC19-0A02-4BA0-919E-625282511F98}"/>
              </a:ext>
            </a:extLst>
          </p:cNvPr>
          <p:cNvPicPr>
            <a:picLocks noChangeAspect="1"/>
          </p:cNvPicPr>
          <p:nvPr/>
        </p:nvPicPr>
        <p:blipFill>
          <a:blip r:embed="rId3"/>
          <a:stretch>
            <a:fillRect/>
          </a:stretch>
        </p:blipFill>
        <p:spPr>
          <a:xfrm>
            <a:off x="5379127" y="1944210"/>
            <a:ext cx="6480698" cy="3888419"/>
          </a:xfrm>
          <a:prstGeom prst="rect">
            <a:avLst/>
          </a:prstGeom>
        </p:spPr>
      </p:pic>
    </p:spTree>
    <p:extLst>
      <p:ext uri="{BB962C8B-B14F-4D97-AF65-F5344CB8AC3E}">
        <p14:creationId xmlns:p14="http://schemas.microsoft.com/office/powerpoint/2010/main" val="574455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474292"/>
            <a:ext cx="11513355" cy="725118"/>
          </a:xfrm>
        </p:spPr>
        <p:txBody>
          <a:bodyPr/>
          <a:lstStyle/>
          <a:p>
            <a:r>
              <a:rPr lang="en-US" dirty="0">
                <a:latin typeface="Arial"/>
                <a:cs typeface="Arial"/>
              </a:rPr>
              <a:t>CAP Mitigation Non-Energy 2050 Net Zero</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29</a:t>
            </a:fld>
            <a:endParaRPr lang="en-US"/>
          </a:p>
        </p:txBody>
      </p:sp>
      <p:sp>
        <p:nvSpPr>
          <p:cNvPr id="9" name="TextBox 8">
            <a:extLst>
              <a:ext uri="{FF2B5EF4-FFF2-40B4-BE49-F238E27FC236}">
                <a16:creationId xmlns:a16="http://schemas.microsoft.com/office/drawing/2014/main" id="{811885D4-B57D-4A5F-A91C-E88A3C9B0A49}"/>
              </a:ext>
            </a:extLst>
          </p:cNvPr>
          <p:cNvSpPr txBox="1"/>
          <p:nvPr/>
        </p:nvSpPr>
        <p:spPr>
          <a:xfrm>
            <a:off x="488271" y="1449507"/>
            <a:ext cx="4252404" cy="5139869"/>
          </a:xfrm>
          <a:prstGeom prst="rect">
            <a:avLst/>
          </a:prstGeom>
          <a:noFill/>
        </p:spPr>
        <p:txBody>
          <a:bodyPr wrap="square" rtlCol="0">
            <a:spAutoFit/>
          </a:bodyPr>
          <a:lstStyle/>
          <a:p>
            <a:r>
              <a:rPr lang="en-US" sz="2400" dirty="0"/>
              <a:t>By 2050:</a:t>
            </a:r>
            <a:endParaRPr lang="en-US" dirty="0"/>
          </a:p>
          <a:p>
            <a:pPr marL="742950" lvl="1" indent="-285750">
              <a:buFont typeface="Arial" panose="020B0604020202020204" pitchFamily="34" charset="0"/>
              <a:buChar char="•"/>
            </a:pPr>
            <a:r>
              <a:rPr lang="en-US" sz="1600" dirty="0"/>
              <a:t>Sequestration from Land Use Change and Forests is estimated based on Cadmus Team/UVM Carbon Budget Report</a:t>
            </a:r>
          </a:p>
          <a:p>
            <a:pPr lvl="1"/>
            <a:r>
              <a:rPr lang="en-US" sz="1600" dirty="0"/>
              <a:t> </a:t>
            </a:r>
          </a:p>
          <a:p>
            <a:pPr marL="742950" lvl="1" indent="-285750">
              <a:buFont typeface="Arial" panose="020B0604020202020204" pitchFamily="34" charset="0"/>
              <a:buChar char="•"/>
            </a:pPr>
            <a:r>
              <a:rPr lang="en-US" sz="1600" dirty="0"/>
              <a:t>Lower starting level of sequestration based on Carbon Budget Research.</a:t>
            </a:r>
            <a:br>
              <a:rPr lang="en-US" sz="1600" dirty="0"/>
            </a:br>
            <a:endParaRPr lang="en-US" sz="1600" dirty="0"/>
          </a:p>
          <a:p>
            <a:pPr marL="742950" lvl="1" indent="-285750">
              <a:buFont typeface="Arial" panose="020B0604020202020204" pitchFamily="34" charset="0"/>
              <a:buChar char="•"/>
            </a:pPr>
            <a:r>
              <a:rPr lang="en-US" sz="1600" dirty="0"/>
              <a:t>Steady linear decline in sequestration based on historic trends</a:t>
            </a:r>
            <a:br>
              <a:rPr lang="en-US" sz="1600" dirty="0"/>
            </a:br>
            <a:endParaRPr lang="en-US" sz="1600" dirty="0"/>
          </a:p>
          <a:p>
            <a:pPr marL="742950" lvl="1" indent="-285750">
              <a:buFont typeface="Arial" panose="020B0604020202020204" pitchFamily="34" charset="0"/>
              <a:buChar char="•"/>
            </a:pPr>
            <a:r>
              <a:rPr lang="en-US" sz="1600" dirty="0"/>
              <a:t>Necessary to reduce loss of sequestration and maintain at or above projected 2035 level to attain net zero target.</a:t>
            </a:r>
            <a:br>
              <a:rPr lang="en-US" sz="1600" dirty="0"/>
            </a:br>
            <a:endParaRPr lang="en-US" sz="1600" dirty="0"/>
          </a:p>
          <a:p>
            <a:pPr marL="742950" lvl="1" indent="-285750">
              <a:buFont typeface="Arial" panose="020B0604020202020204" pitchFamily="34" charset="0"/>
              <a:buChar char="•"/>
            </a:pPr>
            <a:r>
              <a:rPr lang="en-US" sz="1600" dirty="0"/>
              <a:t>Natural and Working Lands Need Focus to Meet Net Zero! </a:t>
            </a:r>
          </a:p>
        </p:txBody>
      </p:sp>
      <p:pic>
        <p:nvPicPr>
          <p:cNvPr id="3" name="Picture 2">
            <a:extLst>
              <a:ext uri="{FF2B5EF4-FFF2-40B4-BE49-F238E27FC236}">
                <a16:creationId xmlns:a16="http://schemas.microsoft.com/office/drawing/2014/main" id="{73D35A1A-967A-4DD9-8015-C60C5CF979B6}"/>
              </a:ext>
            </a:extLst>
          </p:cNvPr>
          <p:cNvPicPr>
            <a:picLocks noChangeAspect="1"/>
          </p:cNvPicPr>
          <p:nvPr/>
        </p:nvPicPr>
        <p:blipFill>
          <a:blip r:embed="rId3"/>
          <a:stretch>
            <a:fillRect/>
          </a:stretch>
        </p:blipFill>
        <p:spPr>
          <a:xfrm>
            <a:off x="5038328" y="1992826"/>
            <a:ext cx="6395535" cy="3700746"/>
          </a:xfrm>
          <a:prstGeom prst="rect">
            <a:avLst/>
          </a:prstGeom>
        </p:spPr>
      </p:pic>
    </p:spTree>
    <p:extLst>
      <p:ext uri="{BB962C8B-B14F-4D97-AF65-F5344CB8AC3E}">
        <p14:creationId xmlns:p14="http://schemas.microsoft.com/office/powerpoint/2010/main" val="3979250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428F-23D6-4272-AEBC-766DBF12FDBB}"/>
              </a:ext>
            </a:extLst>
          </p:cNvPr>
          <p:cNvSpPr>
            <a:spLocks noGrp="1"/>
          </p:cNvSpPr>
          <p:nvPr>
            <p:ph type="title"/>
          </p:nvPr>
        </p:nvSpPr>
        <p:spPr>
          <a:xfrm>
            <a:off x="275772" y="363241"/>
            <a:ext cx="11513355" cy="725118"/>
          </a:xfrm>
        </p:spPr>
        <p:txBody>
          <a:bodyPr/>
          <a:lstStyle/>
          <a:p>
            <a:r>
              <a:rPr lang="en-US"/>
              <a:t>Pathways Analysis</a:t>
            </a:r>
          </a:p>
        </p:txBody>
      </p:sp>
      <p:sp>
        <p:nvSpPr>
          <p:cNvPr id="4" name="Slide Number Placeholder 3">
            <a:extLst>
              <a:ext uri="{FF2B5EF4-FFF2-40B4-BE49-F238E27FC236}">
                <a16:creationId xmlns:a16="http://schemas.microsoft.com/office/drawing/2014/main" id="{20758EB9-3B21-4FB8-AFB6-ED0D6BEF25A0}"/>
              </a:ext>
            </a:extLst>
          </p:cNvPr>
          <p:cNvSpPr>
            <a:spLocks noGrp="1"/>
          </p:cNvSpPr>
          <p:nvPr>
            <p:ph type="sldNum" sz="quarter" idx="12"/>
          </p:nvPr>
        </p:nvSpPr>
        <p:spPr/>
        <p:txBody>
          <a:bodyPr/>
          <a:lstStyle/>
          <a:p>
            <a:pPr algn="l" defTabSz="914400"/>
            <a:fld id="{38EA6B26-9CA0-4144-9BE8-9A34F496FA80}" type="slidenum">
              <a:rPr lang="en-US" smtClean="0"/>
              <a:pPr algn="l" defTabSz="914400"/>
              <a:t>3</a:t>
            </a:fld>
            <a:endParaRPr lang="en-US"/>
          </a:p>
        </p:txBody>
      </p:sp>
      <p:sp>
        <p:nvSpPr>
          <p:cNvPr id="8" name="TextBox 7">
            <a:extLst>
              <a:ext uri="{FF2B5EF4-FFF2-40B4-BE49-F238E27FC236}">
                <a16:creationId xmlns:a16="http://schemas.microsoft.com/office/drawing/2014/main" id="{30FB8996-91E7-4F41-A39A-9305322F46EA}"/>
              </a:ext>
            </a:extLst>
          </p:cNvPr>
          <p:cNvSpPr txBox="1"/>
          <p:nvPr/>
        </p:nvSpPr>
        <p:spPr>
          <a:xfrm>
            <a:off x="814338" y="1088359"/>
            <a:ext cx="9144785" cy="5155257"/>
          </a:xfrm>
          <a:prstGeom prst="rect">
            <a:avLst/>
          </a:prstGeom>
          <a:noFill/>
        </p:spPr>
        <p:txBody>
          <a:bodyPr wrap="square">
            <a:spAutoFit/>
          </a:bodyPr>
          <a:lstStyle/>
          <a:p>
            <a:pPr marL="0" indent="0">
              <a:buNone/>
            </a:pPr>
            <a:r>
              <a:rPr lang="en-US" sz="1800" dirty="0"/>
              <a:t>Build upon </a:t>
            </a:r>
            <a:r>
              <a:rPr lang="en-US" dirty="0"/>
              <a:t>a</a:t>
            </a:r>
            <a:r>
              <a:rPr lang="en-US" sz="1800" dirty="0"/>
              <a:t>nalyses </a:t>
            </a:r>
            <a:r>
              <a:rPr lang="en-US" dirty="0"/>
              <a:t>c</a:t>
            </a:r>
            <a:r>
              <a:rPr lang="en-US" sz="1800" dirty="0"/>
              <a:t>ompleted by the State and Stockholm Environment Institute to deliver: </a:t>
            </a:r>
          </a:p>
          <a:p>
            <a:pPr marL="0" indent="0">
              <a:buNone/>
            </a:pPr>
            <a:endParaRPr lang="en-US" b="1" dirty="0">
              <a:solidFill>
                <a:schemeClr val="accent1"/>
              </a:solidFill>
            </a:endParaRPr>
          </a:p>
          <a:p>
            <a:pPr marL="0" indent="0">
              <a:buNone/>
            </a:pPr>
            <a:r>
              <a:rPr lang="en-US" b="1" dirty="0">
                <a:solidFill>
                  <a:schemeClr val="accent1"/>
                </a:solidFill>
              </a:rPr>
              <a:t>Task 4a: </a:t>
            </a:r>
            <a:r>
              <a:rPr lang="en-US" b="1" dirty="0">
                <a:solidFill>
                  <a:schemeClr val="tx1"/>
                </a:solidFill>
                <a:cs typeface="Arial"/>
              </a:rPr>
              <a:t>Initial Pathways Analysis (Sept. </a:t>
            </a:r>
            <a:r>
              <a:rPr lang="en-US" b="1" dirty="0">
                <a:cs typeface="Arial"/>
              </a:rPr>
              <a:t>30)</a:t>
            </a:r>
            <a:endParaRPr lang="en-US" b="1" dirty="0">
              <a:solidFill>
                <a:schemeClr val="tx1"/>
              </a:solidFill>
            </a:endParaRPr>
          </a:p>
          <a:p>
            <a:pPr lvl="1"/>
            <a:r>
              <a:rPr lang="en-US" dirty="0">
                <a:solidFill>
                  <a:schemeClr val="tx1"/>
                </a:solidFill>
                <a:cs typeface="Arial"/>
              </a:rPr>
              <a:t>Recommendations and Excel table:</a:t>
            </a:r>
          </a:p>
          <a:p>
            <a:pPr marL="800100" lvl="1" indent="-342900">
              <a:buFont typeface="Symbol" panose="05050102010706020507" pitchFamily="18" charset="2"/>
              <a:buChar char=""/>
            </a:pPr>
            <a:r>
              <a:rPr lang="en-US" dirty="0">
                <a:latin typeface="Calibri" panose="020F0502020204030204" pitchFamily="34" charset="0"/>
              </a:rPr>
              <a:t>Sectoral, jurisdictional and existing climate initiatives</a:t>
            </a:r>
          </a:p>
          <a:p>
            <a:pPr marL="800100" lvl="1" indent="-342900">
              <a:buFont typeface="Symbol" panose="05050102010706020507" pitchFamily="18" charset="2"/>
              <a:buChar char=""/>
            </a:pPr>
            <a:r>
              <a:rPr lang="en-US" dirty="0">
                <a:latin typeface="Calibri" panose="020F0502020204030204" pitchFamily="34" charset="0"/>
              </a:rPr>
              <a:t>Impact of the VCC recommended strategies on emissions reductions</a:t>
            </a:r>
          </a:p>
          <a:p>
            <a:pPr marL="800100" lvl="1" indent="-342900">
              <a:buFont typeface="Symbol" panose="05050102010706020507" pitchFamily="18" charset="2"/>
              <a:buChar char=""/>
            </a:pPr>
            <a:r>
              <a:rPr lang="en-US" dirty="0">
                <a:latin typeface="Calibri" panose="020F0502020204030204" pitchFamily="34" charset="0"/>
              </a:rPr>
              <a:t>Preliminary 2025, 2030 and 2050 pathway recommendations and corresponding LEAP inputs</a:t>
            </a:r>
            <a:endParaRPr lang="en-US" dirty="0">
              <a:solidFill>
                <a:schemeClr val="tx1"/>
              </a:solidFill>
              <a:cs typeface="Arial"/>
            </a:endParaRPr>
          </a:p>
          <a:p>
            <a:pPr marL="0" indent="0">
              <a:buNone/>
            </a:pPr>
            <a:r>
              <a:rPr lang="en-US" b="1" dirty="0">
                <a:solidFill>
                  <a:schemeClr val="accent1"/>
                </a:solidFill>
              </a:rPr>
              <a:t>Task 4b: </a:t>
            </a:r>
            <a:r>
              <a:rPr lang="en-US" b="1" dirty="0">
                <a:solidFill>
                  <a:schemeClr val="tx1"/>
                </a:solidFill>
                <a:cs typeface="Arial"/>
              </a:rPr>
              <a:t>Draft and Final Pathways Report and Executive Summary (Nov. </a:t>
            </a:r>
            <a:r>
              <a:rPr lang="en-US" b="1" dirty="0">
                <a:cs typeface="Arial"/>
              </a:rPr>
              <a:t>15</a:t>
            </a:r>
            <a:r>
              <a:rPr lang="en-US" b="1" dirty="0">
                <a:solidFill>
                  <a:schemeClr val="tx1"/>
                </a:solidFill>
                <a:cs typeface="Arial"/>
              </a:rPr>
              <a:t>)</a:t>
            </a:r>
          </a:p>
          <a:p>
            <a:pPr marL="800100" lvl="1" indent="-342900">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MS Gothic" panose="020B0609070205080204" pitchFamily="49" charset="-128"/>
              </a:rPr>
              <a:t>2025 Pathway: Immediate and short-term policies, programs, and initiatives to meet reduction targets.</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MS Gothic" panose="020B0609070205080204" pitchFamily="49" charset="-128"/>
              </a:rPr>
              <a:t>2030 Pathway: Additional policies, programs, and initiatives to be advanced this decade to meet reduction targets.</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spcAft>
                <a:spcPts val="60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MS Gothic" panose="020B0609070205080204" pitchFamily="49" charset="-128"/>
              </a:rPr>
              <a:t>2050 Pathway: Strategic framework for additional activities necessary to achieve 2050 emissions targets.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b="1" dirty="0">
                <a:solidFill>
                  <a:schemeClr val="accent1"/>
                </a:solidFill>
              </a:rPr>
              <a:t>Deliverables</a:t>
            </a:r>
          </a:p>
          <a:p>
            <a:r>
              <a:rPr lang="en-US" b="1" dirty="0">
                <a:solidFill>
                  <a:schemeClr val="tx1"/>
                </a:solidFill>
                <a:cs typeface="Arial"/>
              </a:rPr>
              <a:t>50-page report, 10-page Executive Summary</a:t>
            </a:r>
          </a:p>
        </p:txBody>
      </p:sp>
    </p:spTree>
    <p:extLst>
      <p:ext uri="{BB962C8B-B14F-4D97-AF65-F5344CB8AC3E}">
        <p14:creationId xmlns:p14="http://schemas.microsoft.com/office/powerpoint/2010/main" val="1516644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775629"/>
            <a:ext cx="11513355" cy="725118"/>
          </a:xfrm>
        </p:spPr>
        <p:txBody>
          <a:bodyPr/>
          <a:lstStyle/>
          <a:p>
            <a:r>
              <a:rPr lang="en-US">
                <a:latin typeface="Arial"/>
                <a:cs typeface="Arial"/>
              </a:rPr>
              <a:t>Non-Energy Pathway Key Policies, Strategies &amp; Actions 	</a:t>
            </a:r>
            <a:endParaRPr lang="en-US">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30</a:t>
            </a:fld>
            <a:endParaRPr lang="en-US"/>
          </a:p>
        </p:txBody>
      </p:sp>
      <p:sp>
        <p:nvSpPr>
          <p:cNvPr id="9" name="Content Placeholder 5">
            <a:extLst>
              <a:ext uri="{FF2B5EF4-FFF2-40B4-BE49-F238E27FC236}">
                <a16:creationId xmlns:a16="http://schemas.microsoft.com/office/drawing/2014/main" id="{77AD1637-44EB-4E26-BBED-1A7FC31B9A19}"/>
              </a:ext>
            </a:extLst>
          </p:cNvPr>
          <p:cNvSpPr txBox="1">
            <a:spLocks/>
          </p:cNvSpPr>
          <p:nvPr/>
        </p:nvSpPr>
        <p:spPr>
          <a:xfrm>
            <a:off x="499917" y="1591676"/>
            <a:ext cx="5336773" cy="48953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90000"/>
                    <a:lumOff val="10000"/>
                  </a:schemeClr>
                </a:solidFill>
                <a:latin typeface="+mn-lt"/>
                <a:ea typeface="+mn-ea"/>
                <a:cs typeface="+mn-cs"/>
              </a:defRPr>
            </a:lvl5pPr>
            <a:lvl6pPr marL="22860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CAP Mitigation Pathway reflects new findings from the Carbon Budget Report. </a:t>
            </a:r>
          </a:p>
          <a:p>
            <a:pPr marL="0" marR="0" indent="0">
              <a:lnSpc>
                <a:spcPct val="107000"/>
              </a:lnSpc>
              <a:spcBef>
                <a:spcPts val="0"/>
              </a:spcBef>
              <a:spcAft>
                <a:spcPts val="80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CAP Mitigation Pathway supported by: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a:latin typeface="Calibri" panose="020F0502020204030204" pitchFamily="34" charset="0"/>
                <a:ea typeface="Times New Roman" panose="02020603050405020304" pitchFamily="18" charset="0"/>
              </a:rPr>
              <a:t>Practices to reduce enteric fermentation emissions,</a:t>
            </a:r>
            <a:r>
              <a:rPr lang="en-US" sz="2400" dirty="0">
                <a:effectLst/>
                <a:latin typeface="Calibri" panose="020F0502020204030204" pitchFamily="34" charset="0"/>
                <a:ea typeface="Times New Roman" panose="02020603050405020304" pitchFamily="18" charset="0"/>
              </a:rPr>
              <a:t> </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Manure management initiative, </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Practices to increase soil carbon sequestration, </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ODS substitutes including refrigerant management,</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Target reductions for semi-conductor manufacturing</a:t>
            </a: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Research and actions to maintain sequestration to achieve net zero in 2050.</a:t>
            </a:r>
          </a:p>
          <a:p>
            <a:pPr marL="0" marR="0" lvl="0" indent="0">
              <a:spcBef>
                <a:spcPts val="0"/>
              </a:spcBef>
              <a:spcAft>
                <a:spcPts val="0"/>
              </a:spcAft>
              <a:buNone/>
            </a:pPr>
            <a:r>
              <a:rPr lang="en-US" sz="2400" dirty="0">
                <a:effectLst/>
                <a:latin typeface="Calibri" panose="020F0502020204030204" pitchFamily="34" charset="0"/>
                <a:ea typeface="Times New Roman" panose="02020603050405020304" pitchFamily="18" charset="0"/>
              </a:rPr>
              <a:t>    </a:t>
            </a:r>
            <a:endParaRPr lang="en-US" sz="2400" dirty="0">
              <a:effectLst/>
              <a:latin typeface="Calibri" panose="020F0502020204030204" pitchFamily="34" charset="0"/>
              <a:ea typeface="Calibri" panose="020F0502020204030204" pitchFamily="34" charset="0"/>
            </a:endParaRPr>
          </a:p>
          <a:p>
            <a:pPr marL="0" marR="0" indent="0">
              <a:lnSpc>
                <a:spcPct val="107000"/>
              </a:lnSpc>
              <a:spcBef>
                <a:spcPts val="0"/>
              </a:spcBef>
              <a:spcAft>
                <a:spcPts val="8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pic>
        <p:nvPicPr>
          <p:cNvPr id="6" name="Picture 5">
            <a:extLst>
              <a:ext uri="{FF2B5EF4-FFF2-40B4-BE49-F238E27FC236}">
                <a16:creationId xmlns:a16="http://schemas.microsoft.com/office/drawing/2014/main" id="{8C565D72-5701-46FC-9C34-7868E323ED98}"/>
              </a:ext>
            </a:extLst>
          </p:cNvPr>
          <p:cNvPicPr>
            <a:picLocks noChangeAspect="1"/>
          </p:cNvPicPr>
          <p:nvPr/>
        </p:nvPicPr>
        <p:blipFill>
          <a:blip r:embed="rId3"/>
          <a:stretch>
            <a:fillRect/>
          </a:stretch>
        </p:blipFill>
        <p:spPr>
          <a:xfrm>
            <a:off x="6709352" y="1591676"/>
            <a:ext cx="4196056" cy="4490695"/>
          </a:xfrm>
          <a:prstGeom prst="rect">
            <a:avLst/>
          </a:prstGeom>
        </p:spPr>
      </p:pic>
    </p:spTree>
    <p:extLst>
      <p:ext uri="{BB962C8B-B14F-4D97-AF65-F5344CB8AC3E}">
        <p14:creationId xmlns:p14="http://schemas.microsoft.com/office/powerpoint/2010/main" val="3290664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D976-A83B-412C-9832-5E6FFDCE9EA4}"/>
              </a:ext>
            </a:extLst>
          </p:cNvPr>
          <p:cNvSpPr>
            <a:spLocks noGrp="1"/>
          </p:cNvSpPr>
          <p:nvPr>
            <p:ph type="title"/>
          </p:nvPr>
        </p:nvSpPr>
        <p:spPr/>
        <p:txBody>
          <a:bodyPr/>
          <a:lstStyle/>
          <a:p>
            <a:r>
              <a:rPr lang="en-US"/>
              <a:t>Sector Modeling</a:t>
            </a:r>
            <a:br>
              <a:rPr lang="en-US"/>
            </a:br>
            <a:r>
              <a:rPr lang="en-US"/>
              <a:t>Electricity</a:t>
            </a:r>
          </a:p>
        </p:txBody>
      </p:sp>
      <p:sp>
        <p:nvSpPr>
          <p:cNvPr id="3" name="Text Placeholder 2">
            <a:extLst>
              <a:ext uri="{FF2B5EF4-FFF2-40B4-BE49-F238E27FC236}">
                <a16:creationId xmlns:a16="http://schemas.microsoft.com/office/drawing/2014/main" id="{2D0B5C68-E939-4BE8-944A-6D2517A28046}"/>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4290302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474292"/>
            <a:ext cx="11513355" cy="725118"/>
          </a:xfrm>
        </p:spPr>
        <p:txBody>
          <a:bodyPr/>
          <a:lstStyle/>
          <a:p>
            <a:r>
              <a:rPr lang="en-US" dirty="0">
                <a:latin typeface="Arial"/>
                <a:cs typeface="Arial"/>
              </a:rPr>
              <a:t>Electricity Sector – CAP Mitigation Pathway	</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32</a:t>
            </a:fld>
            <a:endParaRPr lang="en-US"/>
          </a:p>
        </p:txBody>
      </p:sp>
      <p:sp>
        <p:nvSpPr>
          <p:cNvPr id="10" name="TextBox 9">
            <a:extLst>
              <a:ext uri="{FF2B5EF4-FFF2-40B4-BE49-F238E27FC236}">
                <a16:creationId xmlns:a16="http://schemas.microsoft.com/office/drawing/2014/main" id="{CBA896EC-48AE-4C50-ADE8-DC1932C8C106}"/>
              </a:ext>
            </a:extLst>
          </p:cNvPr>
          <p:cNvSpPr txBox="1"/>
          <p:nvPr/>
        </p:nvSpPr>
        <p:spPr>
          <a:xfrm>
            <a:off x="-318895" y="5394436"/>
            <a:ext cx="6337739" cy="1382263"/>
          </a:xfrm>
          <a:prstGeom prst="rect">
            <a:avLst/>
          </a:prstGeom>
          <a:noFill/>
        </p:spPr>
        <p:txBody>
          <a:bodyPr wrap="none">
            <a:noAutofit/>
          </a:bodyPr>
          <a:lstStyle/>
          <a:p>
            <a:pPr marL="137160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Significant increase in electricity demand to meet the electrification demands from transportation and buildings.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137160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Electric Generation mix continues trend toward renewables, and 100% Renewable Energy Standard by 2050.</a:t>
            </a:r>
          </a:p>
          <a:p>
            <a:pPr marL="137160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Load management, flexible and coordinated loads and storage all key strategies.</a:t>
            </a:r>
          </a:p>
          <a:p>
            <a:pPr marL="137160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id="{9433BFB8-87FC-45D8-903F-F63DA595238A}"/>
              </a:ext>
            </a:extLst>
          </p:cNvPr>
          <p:cNvPicPr>
            <a:picLocks noChangeAspect="1"/>
          </p:cNvPicPr>
          <p:nvPr/>
        </p:nvPicPr>
        <p:blipFill>
          <a:blip r:embed="rId3"/>
          <a:stretch>
            <a:fillRect/>
          </a:stretch>
        </p:blipFill>
        <p:spPr>
          <a:xfrm>
            <a:off x="275772" y="1609969"/>
            <a:ext cx="6346486" cy="3804234"/>
          </a:xfrm>
          <a:prstGeom prst="rect">
            <a:avLst/>
          </a:prstGeom>
        </p:spPr>
      </p:pic>
      <p:pic>
        <p:nvPicPr>
          <p:cNvPr id="6" name="Picture 5">
            <a:extLst>
              <a:ext uri="{FF2B5EF4-FFF2-40B4-BE49-F238E27FC236}">
                <a16:creationId xmlns:a16="http://schemas.microsoft.com/office/drawing/2014/main" id="{ED044BD4-8D9B-4AB7-8D7D-07B00FE933A7}"/>
              </a:ext>
            </a:extLst>
          </p:cNvPr>
          <p:cNvPicPr>
            <a:picLocks noChangeAspect="1"/>
          </p:cNvPicPr>
          <p:nvPr/>
        </p:nvPicPr>
        <p:blipFill>
          <a:blip r:embed="rId4"/>
          <a:stretch>
            <a:fillRect/>
          </a:stretch>
        </p:blipFill>
        <p:spPr>
          <a:xfrm>
            <a:off x="6334908" y="1769117"/>
            <a:ext cx="5765713" cy="3485937"/>
          </a:xfrm>
          <a:prstGeom prst="rect">
            <a:avLst/>
          </a:prstGeom>
        </p:spPr>
      </p:pic>
    </p:spTree>
    <p:extLst>
      <p:ext uri="{BB962C8B-B14F-4D97-AF65-F5344CB8AC3E}">
        <p14:creationId xmlns:p14="http://schemas.microsoft.com/office/powerpoint/2010/main" val="2476874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474292"/>
            <a:ext cx="11513355" cy="725118"/>
          </a:xfrm>
        </p:spPr>
        <p:txBody>
          <a:bodyPr/>
          <a:lstStyle/>
          <a:p>
            <a:r>
              <a:rPr lang="en-US" dirty="0">
                <a:latin typeface="Arial"/>
                <a:cs typeface="Arial"/>
              </a:rPr>
              <a:t>Electricity Sector – CAP Mitigation Pathway	</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33</a:t>
            </a:fld>
            <a:endParaRPr lang="en-US"/>
          </a:p>
        </p:txBody>
      </p:sp>
      <p:sp>
        <p:nvSpPr>
          <p:cNvPr id="7" name="TextBox 6">
            <a:extLst>
              <a:ext uri="{FF2B5EF4-FFF2-40B4-BE49-F238E27FC236}">
                <a16:creationId xmlns:a16="http://schemas.microsoft.com/office/drawing/2014/main" id="{7534D03F-E9D5-4910-96F4-91FEEC5DE961}"/>
              </a:ext>
            </a:extLst>
          </p:cNvPr>
          <p:cNvSpPr txBox="1"/>
          <p:nvPr/>
        </p:nvSpPr>
        <p:spPr>
          <a:xfrm>
            <a:off x="768329" y="1330226"/>
            <a:ext cx="4629294" cy="4985980"/>
          </a:xfrm>
          <a:prstGeom prst="rect">
            <a:avLst/>
          </a:prstGeom>
          <a:noFill/>
        </p:spPr>
        <p:txBody>
          <a:bodyPr wrap="square" rtlCol="0">
            <a:spAutoFit/>
          </a:bodyPr>
          <a:lstStyle/>
          <a:p>
            <a:r>
              <a:rPr lang="en-US" sz="2400" dirty="0"/>
              <a:t>By 2025:  </a:t>
            </a:r>
          </a:p>
          <a:p>
            <a:endParaRPr lang="en-US" sz="1600" dirty="0"/>
          </a:p>
          <a:p>
            <a:pPr marL="285750" indent="-285750">
              <a:buFont typeface="Arial" panose="020B0604020202020204" pitchFamily="34" charset="0"/>
              <a:buChar char="•"/>
            </a:pPr>
            <a:r>
              <a:rPr lang="en-US" sz="1600" dirty="0"/>
              <a:t>Increase of electric demand over baseline of 796,000 MWh.</a:t>
            </a:r>
          </a:p>
          <a:p>
            <a:r>
              <a:rPr lang="en-US" sz="1600" dirty="0"/>
              <a:t> </a:t>
            </a:r>
          </a:p>
          <a:p>
            <a:pPr marL="285750" indent="-285750">
              <a:buFont typeface="Arial" panose="020B0604020202020204" pitchFamily="34" charset="0"/>
              <a:buChar char="•"/>
            </a:pPr>
            <a:r>
              <a:rPr lang="en-US" sz="1600" dirty="0"/>
              <a:t>Electricity meeting 20% of final demands by 2025, reaching more than 55% by 2050</a:t>
            </a:r>
            <a:br>
              <a:rPr lang="en-US" sz="1600" dirty="0"/>
            </a:br>
            <a:endParaRPr lang="en-US" sz="1600" dirty="0"/>
          </a:p>
          <a:p>
            <a:pPr marL="285750" indent="-285750">
              <a:buFont typeface="Arial" panose="020B0604020202020204" pitchFamily="34" charset="0"/>
              <a:buChar char="•"/>
            </a:pPr>
            <a:r>
              <a:rPr lang="en-US" sz="1600" dirty="0"/>
              <a:t>Potential upgrades to serve close to 80,000 heat pumps, 60,000 heat pump water heaters, and more than 40,000 EVs.</a:t>
            </a:r>
            <a:br>
              <a:rPr lang="en-US" sz="1600" dirty="0"/>
            </a:br>
            <a:endParaRPr lang="en-US" sz="1600" dirty="0"/>
          </a:p>
          <a:p>
            <a:pPr marL="285750" indent="-285750">
              <a:buFont typeface="Arial" panose="020B0604020202020204" pitchFamily="34" charset="0"/>
              <a:buChar char="•"/>
            </a:pPr>
            <a:r>
              <a:rPr lang="en-US" sz="1600" dirty="0"/>
              <a:t>Equity and access to electrification for all.</a:t>
            </a:r>
            <a:br>
              <a:rPr lang="en-US" sz="1600" dirty="0"/>
            </a:br>
            <a:endParaRPr lang="en-US" sz="1600" dirty="0"/>
          </a:p>
          <a:p>
            <a:pPr marL="285750" indent="-285750">
              <a:buFont typeface="Arial" panose="020B0604020202020204" pitchFamily="34" charset="0"/>
              <a:buChar char="•"/>
            </a:pPr>
            <a:r>
              <a:rPr lang="en-US" sz="1600" dirty="0"/>
              <a:t>Continued growth of customer sited solar, 600 GWh by 2025. </a:t>
            </a:r>
          </a:p>
          <a:p>
            <a:endParaRPr lang="en-US" dirty="0"/>
          </a:p>
          <a:p>
            <a:endParaRPr lang="en-US" dirty="0"/>
          </a:p>
          <a:p>
            <a:endParaRPr lang="en-US" dirty="0"/>
          </a:p>
        </p:txBody>
      </p:sp>
      <p:pic>
        <p:nvPicPr>
          <p:cNvPr id="8" name="Picture 7">
            <a:extLst>
              <a:ext uri="{FF2B5EF4-FFF2-40B4-BE49-F238E27FC236}">
                <a16:creationId xmlns:a16="http://schemas.microsoft.com/office/drawing/2014/main" id="{831E2660-EF08-4551-9D31-7941E9576733}"/>
              </a:ext>
            </a:extLst>
          </p:cNvPr>
          <p:cNvPicPr>
            <a:picLocks noChangeAspect="1"/>
          </p:cNvPicPr>
          <p:nvPr/>
        </p:nvPicPr>
        <p:blipFill>
          <a:blip r:embed="rId3"/>
          <a:stretch>
            <a:fillRect/>
          </a:stretch>
        </p:blipFill>
        <p:spPr>
          <a:xfrm>
            <a:off x="5637885" y="1583627"/>
            <a:ext cx="6151242" cy="3690745"/>
          </a:xfrm>
          <a:prstGeom prst="rect">
            <a:avLst/>
          </a:prstGeom>
        </p:spPr>
      </p:pic>
    </p:spTree>
    <p:extLst>
      <p:ext uri="{BB962C8B-B14F-4D97-AF65-F5344CB8AC3E}">
        <p14:creationId xmlns:p14="http://schemas.microsoft.com/office/powerpoint/2010/main" val="3571668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428F-23D6-4272-AEBC-766DBF12FDBB}"/>
              </a:ext>
            </a:extLst>
          </p:cNvPr>
          <p:cNvSpPr>
            <a:spLocks noGrp="1"/>
          </p:cNvSpPr>
          <p:nvPr>
            <p:ph type="title"/>
          </p:nvPr>
        </p:nvSpPr>
        <p:spPr>
          <a:xfrm>
            <a:off x="499120" y="233094"/>
            <a:ext cx="11513355" cy="725118"/>
          </a:xfrm>
        </p:spPr>
        <p:txBody>
          <a:bodyPr/>
          <a:lstStyle/>
          <a:p>
            <a:r>
              <a:rPr lang="en-US" dirty="0">
                <a:latin typeface="Arial"/>
                <a:cs typeface="Arial"/>
              </a:rPr>
              <a:t>Electricity CAP Mitigation Pathway</a:t>
            </a:r>
            <a:endParaRPr lang="en-US" dirty="0"/>
          </a:p>
        </p:txBody>
      </p:sp>
      <p:sp>
        <p:nvSpPr>
          <p:cNvPr id="4" name="Slide Number Placeholder 3">
            <a:extLst>
              <a:ext uri="{FF2B5EF4-FFF2-40B4-BE49-F238E27FC236}">
                <a16:creationId xmlns:a16="http://schemas.microsoft.com/office/drawing/2014/main" id="{20758EB9-3B21-4FB8-AFB6-ED0D6BEF25A0}"/>
              </a:ext>
            </a:extLst>
          </p:cNvPr>
          <p:cNvSpPr>
            <a:spLocks noGrp="1"/>
          </p:cNvSpPr>
          <p:nvPr>
            <p:ph type="sldNum" sz="quarter" idx="12"/>
          </p:nvPr>
        </p:nvSpPr>
        <p:spPr/>
        <p:txBody>
          <a:bodyPr/>
          <a:lstStyle/>
          <a:p>
            <a:pPr algn="l" defTabSz="914400"/>
            <a:fld id="{38EA6B26-9CA0-4144-9BE8-9A34F496FA80}" type="slidenum">
              <a:rPr lang="en-US" smtClean="0"/>
              <a:pPr algn="l" defTabSz="914400"/>
              <a:t>34</a:t>
            </a:fld>
            <a:endParaRPr lang="en-US" dirty="0"/>
          </a:p>
        </p:txBody>
      </p:sp>
      <p:sp>
        <p:nvSpPr>
          <p:cNvPr id="8" name="TextBox 7">
            <a:extLst>
              <a:ext uri="{FF2B5EF4-FFF2-40B4-BE49-F238E27FC236}">
                <a16:creationId xmlns:a16="http://schemas.microsoft.com/office/drawing/2014/main" id="{C6FFA035-E1B1-47A2-84A4-FCA39AF3BBFB}"/>
              </a:ext>
            </a:extLst>
          </p:cNvPr>
          <p:cNvSpPr txBox="1"/>
          <p:nvPr/>
        </p:nvSpPr>
        <p:spPr>
          <a:xfrm>
            <a:off x="538074" y="1862899"/>
            <a:ext cx="3395298" cy="4031873"/>
          </a:xfrm>
          <a:prstGeom prst="rect">
            <a:avLst/>
          </a:prstGeom>
          <a:noFill/>
        </p:spPr>
        <p:txBody>
          <a:bodyPr wrap="square" rtlCol="0">
            <a:spAutoFit/>
          </a:bodyPr>
          <a:lstStyle/>
          <a:p>
            <a:r>
              <a:rPr lang="en-US" sz="2400" dirty="0"/>
              <a:t>By 2030:  </a:t>
            </a:r>
          </a:p>
          <a:p>
            <a:endParaRPr lang="en-US" sz="1600" dirty="0"/>
          </a:p>
          <a:p>
            <a:pPr marL="285750" indent="-285750">
              <a:buFont typeface="Arial" panose="020B0604020202020204" pitchFamily="34" charset="0"/>
              <a:buChar char="•"/>
            </a:pPr>
            <a:r>
              <a:rPr lang="en-US" dirty="0"/>
              <a:t>Peak power requirements increase by more than 40% over baseline.</a:t>
            </a:r>
            <a:br>
              <a:rPr lang="en-US" dirty="0"/>
            </a:br>
            <a:endParaRPr lang="en-US" dirty="0"/>
          </a:p>
          <a:p>
            <a:pPr marL="285750" indent="-285750">
              <a:buFont typeface="Arial" panose="020B0604020202020204" pitchFamily="34" charset="0"/>
              <a:buChar char="•"/>
            </a:pPr>
            <a:r>
              <a:rPr lang="en-US" dirty="0"/>
              <a:t>Offshore wind providing more than 2,000 GWh, Onshore wind 1,200 GWh. </a:t>
            </a:r>
            <a:br>
              <a:rPr lang="en-US" dirty="0"/>
            </a:br>
            <a:endParaRPr lang="en-US" dirty="0"/>
          </a:p>
          <a:p>
            <a:pPr marL="285750" indent="-285750">
              <a:buFont typeface="Arial" panose="020B0604020202020204" pitchFamily="34" charset="0"/>
              <a:buChar char="•"/>
            </a:pPr>
            <a:r>
              <a:rPr lang="en-US" dirty="0"/>
              <a:t>50% of EV charging is managed.</a:t>
            </a:r>
          </a:p>
          <a:p>
            <a:endParaRPr lang="en-US" dirty="0"/>
          </a:p>
          <a:p>
            <a:endParaRPr lang="en-US" dirty="0"/>
          </a:p>
        </p:txBody>
      </p:sp>
      <p:pic>
        <p:nvPicPr>
          <p:cNvPr id="6" name="Picture 5">
            <a:extLst>
              <a:ext uri="{FF2B5EF4-FFF2-40B4-BE49-F238E27FC236}">
                <a16:creationId xmlns:a16="http://schemas.microsoft.com/office/drawing/2014/main" id="{9F87707A-0318-449A-BF9A-6E621986C4E8}"/>
              </a:ext>
            </a:extLst>
          </p:cNvPr>
          <p:cNvPicPr>
            <a:picLocks noChangeAspect="1"/>
          </p:cNvPicPr>
          <p:nvPr/>
        </p:nvPicPr>
        <p:blipFill>
          <a:blip r:embed="rId2"/>
          <a:stretch>
            <a:fillRect/>
          </a:stretch>
        </p:blipFill>
        <p:spPr>
          <a:xfrm>
            <a:off x="5006266" y="1555811"/>
            <a:ext cx="6243962" cy="3746377"/>
          </a:xfrm>
          <a:prstGeom prst="rect">
            <a:avLst/>
          </a:prstGeom>
        </p:spPr>
      </p:pic>
    </p:spTree>
    <p:extLst>
      <p:ext uri="{BB962C8B-B14F-4D97-AF65-F5344CB8AC3E}">
        <p14:creationId xmlns:p14="http://schemas.microsoft.com/office/powerpoint/2010/main" val="2384969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428F-23D6-4272-AEBC-766DBF12FDBB}"/>
              </a:ext>
            </a:extLst>
          </p:cNvPr>
          <p:cNvSpPr>
            <a:spLocks noGrp="1"/>
          </p:cNvSpPr>
          <p:nvPr>
            <p:ph type="title"/>
          </p:nvPr>
        </p:nvSpPr>
        <p:spPr>
          <a:xfrm>
            <a:off x="499120" y="233094"/>
            <a:ext cx="11513355" cy="725118"/>
          </a:xfrm>
        </p:spPr>
        <p:txBody>
          <a:bodyPr/>
          <a:lstStyle/>
          <a:p>
            <a:r>
              <a:rPr lang="en-US" dirty="0">
                <a:latin typeface="Arial"/>
                <a:cs typeface="Arial"/>
              </a:rPr>
              <a:t>Electricity CAP Mitigation Pathway</a:t>
            </a:r>
            <a:endParaRPr lang="en-US" dirty="0"/>
          </a:p>
        </p:txBody>
      </p:sp>
      <p:sp>
        <p:nvSpPr>
          <p:cNvPr id="4" name="Slide Number Placeholder 3">
            <a:extLst>
              <a:ext uri="{FF2B5EF4-FFF2-40B4-BE49-F238E27FC236}">
                <a16:creationId xmlns:a16="http://schemas.microsoft.com/office/drawing/2014/main" id="{20758EB9-3B21-4FB8-AFB6-ED0D6BEF25A0}"/>
              </a:ext>
            </a:extLst>
          </p:cNvPr>
          <p:cNvSpPr>
            <a:spLocks noGrp="1"/>
          </p:cNvSpPr>
          <p:nvPr>
            <p:ph type="sldNum" sz="quarter" idx="12"/>
          </p:nvPr>
        </p:nvSpPr>
        <p:spPr/>
        <p:txBody>
          <a:bodyPr/>
          <a:lstStyle/>
          <a:p>
            <a:pPr algn="l" defTabSz="914400"/>
            <a:fld id="{38EA6B26-9CA0-4144-9BE8-9A34F496FA80}" type="slidenum">
              <a:rPr lang="en-US" smtClean="0"/>
              <a:pPr algn="l" defTabSz="914400"/>
              <a:t>35</a:t>
            </a:fld>
            <a:endParaRPr lang="en-US" dirty="0"/>
          </a:p>
        </p:txBody>
      </p:sp>
      <p:sp>
        <p:nvSpPr>
          <p:cNvPr id="8" name="TextBox 7">
            <a:extLst>
              <a:ext uri="{FF2B5EF4-FFF2-40B4-BE49-F238E27FC236}">
                <a16:creationId xmlns:a16="http://schemas.microsoft.com/office/drawing/2014/main" id="{C6FFA035-E1B1-47A2-84A4-FCA39AF3BBFB}"/>
              </a:ext>
            </a:extLst>
          </p:cNvPr>
          <p:cNvSpPr txBox="1"/>
          <p:nvPr/>
        </p:nvSpPr>
        <p:spPr>
          <a:xfrm>
            <a:off x="538074" y="1862899"/>
            <a:ext cx="3395298" cy="4585871"/>
          </a:xfrm>
          <a:prstGeom prst="rect">
            <a:avLst/>
          </a:prstGeom>
          <a:noFill/>
        </p:spPr>
        <p:txBody>
          <a:bodyPr wrap="square" rtlCol="0">
            <a:spAutoFit/>
          </a:bodyPr>
          <a:lstStyle/>
          <a:p>
            <a:r>
              <a:rPr lang="en-US" sz="2400" dirty="0"/>
              <a:t>By 2050:  </a:t>
            </a:r>
          </a:p>
          <a:p>
            <a:endParaRPr lang="en-US" sz="1600" dirty="0"/>
          </a:p>
          <a:p>
            <a:pPr marL="285750" indent="-285750">
              <a:buFont typeface="Arial" panose="020B0604020202020204" pitchFamily="34" charset="0"/>
              <a:buChar char="•"/>
            </a:pPr>
            <a:r>
              <a:rPr lang="en-US" dirty="0"/>
              <a:t>8,000 GWh of “export” or curtailed power in order to meet demand in all time slices.</a:t>
            </a:r>
            <a:br>
              <a:rPr lang="en-US" dirty="0"/>
            </a:br>
            <a:endParaRPr lang="en-US" dirty="0"/>
          </a:p>
          <a:p>
            <a:pPr marL="285750" indent="-285750">
              <a:buFont typeface="Arial" panose="020B0604020202020204" pitchFamily="34" charset="0"/>
              <a:buChar char="•"/>
            </a:pPr>
            <a:r>
              <a:rPr lang="en-US" dirty="0"/>
              <a:t>Opportunities for coordinated and flexible load management to reduce the over-generation. </a:t>
            </a:r>
            <a:br>
              <a:rPr lang="en-US" dirty="0"/>
            </a:br>
            <a:endParaRPr lang="en-US" dirty="0"/>
          </a:p>
          <a:p>
            <a:pPr marL="285750" indent="-285750">
              <a:buFont typeface="Arial" panose="020B0604020202020204" pitchFamily="34" charset="0"/>
              <a:buChar char="•"/>
            </a:pPr>
            <a:r>
              <a:rPr lang="en-US" dirty="0"/>
              <a:t>May also provide strategic electrification for industry.</a:t>
            </a:r>
          </a:p>
          <a:p>
            <a:endParaRPr lang="en-US" dirty="0"/>
          </a:p>
          <a:p>
            <a:endParaRPr lang="en-US" dirty="0"/>
          </a:p>
        </p:txBody>
      </p:sp>
      <p:pic>
        <p:nvPicPr>
          <p:cNvPr id="3" name="Picture 2">
            <a:extLst>
              <a:ext uri="{FF2B5EF4-FFF2-40B4-BE49-F238E27FC236}">
                <a16:creationId xmlns:a16="http://schemas.microsoft.com/office/drawing/2014/main" id="{325E6A7F-2041-48E8-9ACE-8B603D1F8588}"/>
              </a:ext>
            </a:extLst>
          </p:cNvPr>
          <p:cNvPicPr>
            <a:picLocks noChangeAspect="1"/>
          </p:cNvPicPr>
          <p:nvPr/>
        </p:nvPicPr>
        <p:blipFill>
          <a:blip r:embed="rId2"/>
          <a:stretch>
            <a:fillRect/>
          </a:stretch>
        </p:blipFill>
        <p:spPr>
          <a:xfrm>
            <a:off x="4216476" y="1447862"/>
            <a:ext cx="7191211" cy="4313746"/>
          </a:xfrm>
          <a:prstGeom prst="rect">
            <a:avLst/>
          </a:prstGeom>
        </p:spPr>
      </p:pic>
    </p:spTree>
    <p:extLst>
      <p:ext uri="{BB962C8B-B14F-4D97-AF65-F5344CB8AC3E}">
        <p14:creationId xmlns:p14="http://schemas.microsoft.com/office/powerpoint/2010/main" val="337335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775629"/>
            <a:ext cx="11513355" cy="725118"/>
          </a:xfrm>
        </p:spPr>
        <p:txBody>
          <a:bodyPr/>
          <a:lstStyle/>
          <a:p>
            <a:r>
              <a:rPr lang="en-US">
                <a:latin typeface="Arial"/>
                <a:cs typeface="Arial"/>
              </a:rPr>
              <a:t>Electricity Pathway Key Policies, Strategies &amp; Actions 	</a:t>
            </a:r>
            <a:endParaRPr lang="en-US">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36</a:t>
            </a:fld>
            <a:endParaRPr lang="en-US"/>
          </a:p>
        </p:txBody>
      </p:sp>
      <p:sp>
        <p:nvSpPr>
          <p:cNvPr id="9" name="Content Placeholder 5">
            <a:extLst>
              <a:ext uri="{FF2B5EF4-FFF2-40B4-BE49-F238E27FC236}">
                <a16:creationId xmlns:a16="http://schemas.microsoft.com/office/drawing/2014/main" id="{77AD1637-44EB-4E26-BBED-1A7FC31B9A19}"/>
              </a:ext>
            </a:extLst>
          </p:cNvPr>
          <p:cNvSpPr txBox="1">
            <a:spLocks/>
          </p:cNvSpPr>
          <p:nvPr/>
        </p:nvSpPr>
        <p:spPr>
          <a:xfrm>
            <a:off x="499917" y="1591676"/>
            <a:ext cx="5336773" cy="4895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90000"/>
                    <a:lumOff val="10000"/>
                  </a:schemeClr>
                </a:solidFill>
                <a:latin typeface="+mn-lt"/>
                <a:ea typeface="+mn-ea"/>
                <a:cs typeface="+mn-cs"/>
              </a:defRPr>
            </a:lvl5pPr>
            <a:lvl6pPr marL="22860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CAP Mitigation Pathway supported by</a:t>
            </a:r>
            <a:r>
              <a:rPr lang="en-US" sz="2400" dirty="0">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a:latin typeface="Calibri" panose="020F0502020204030204" pitchFamily="34" charset="0"/>
                <a:ea typeface="Times New Roman" panose="02020603050405020304" pitchFamily="18" charset="0"/>
              </a:rPr>
              <a:t>Expansion of renewable energy standard to reach 100% by 2050</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latin typeface="Calibri" panose="020F0502020204030204" pitchFamily="34" charset="0"/>
                <a:ea typeface="Times New Roman" panose="02020603050405020304" pitchFamily="18" charset="0"/>
              </a:rPr>
              <a:t>Investigation of demand response, flexible load management</a:t>
            </a:r>
            <a:r>
              <a:rPr lang="en-US" sz="2400" dirty="0">
                <a:effectLst/>
                <a:latin typeface="Calibri" panose="020F0502020204030204" pitchFamily="34" charset="0"/>
                <a:ea typeface="Times New Roman" panose="02020603050405020304" pitchFamily="18" charset="0"/>
              </a:rPr>
              <a:t>, and storage to address curtailment</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Potential for additional strategic electrification in industry </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Consideration of Local renewables focus</a:t>
            </a:r>
            <a:endParaRPr lang="en-US" sz="24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r>
              <a:rPr lang="en-US" sz="2400" dirty="0">
                <a:effectLst/>
                <a:latin typeface="Calibri" panose="020F0502020204030204" pitchFamily="34" charset="0"/>
                <a:ea typeface="Times New Roman" panose="02020603050405020304" pitchFamily="18" charset="0"/>
              </a:rPr>
              <a:t>    </a:t>
            </a:r>
            <a:endParaRPr lang="en-US" sz="2400" dirty="0">
              <a:effectLst/>
              <a:latin typeface="Calibri" panose="020F0502020204030204" pitchFamily="34" charset="0"/>
              <a:ea typeface="Calibri" panose="020F0502020204030204" pitchFamily="34" charset="0"/>
            </a:endParaRPr>
          </a:p>
          <a:p>
            <a:pPr marL="0" marR="0" indent="0">
              <a:lnSpc>
                <a:spcPct val="107000"/>
              </a:lnSpc>
              <a:spcBef>
                <a:spcPts val="0"/>
              </a:spcBef>
              <a:spcAft>
                <a:spcPts val="8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pic>
        <p:nvPicPr>
          <p:cNvPr id="11" name="Picture 10">
            <a:extLst>
              <a:ext uri="{FF2B5EF4-FFF2-40B4-BE49-F238E27FC236}">
                <a16:creationId xmlns:a16="http://schemas.microsoft.com/office/drawing/2014/main" id="{BC71B520-1DD0-4943-B168-F0423598CE60}"/>
              </a:ext>
            </a:extLst>
          </p:cNvPr>
          <p:cNvPicPr>
            <a:picLocks noChangeAspect="1"/>
          </p:cNvPicPr>
          <p:nvPr/>
        </p:nvPicPr>
        <p:blipFill>
          <a:blip r:embed="rId3"/>
          <a:stretch>
            <a:fillRect/>
          </a:stretch>
        </p:blipFill>
        <p:spPr>
          <a:xfrm>
            <a:off x="5836690" y="901682"/>
            <a:ext cx="5336773" cy="3202064"/>
          </a:xfrm>
          <a:prstGeom prst="rect">
            <a:avLst/>
          </a:prstGeom>
        </p:spPr>
      </p:pic>
      <p:pic>
        <p:nvPicPr>
          <p:cNvPr id="13" name="Picture 12">
            <a:extLst>
              <a:ext uri="{FF2B5EF4-FFF2-40B4-BE49-F238E27FC236}">
                <a16:creationId xmlns:a16="http://schemas.microsoft.com/office/drawing/2014/main" id="{EAD37C5C-E0CF-48BB-9A30-B818C5E330D5}"/>
              </a:ext>
            </a:extLst>
          </p:cNvPr>
          <p:cNvPicPr>
            <a:picLocks noChangeAspect="1"/>
          </p:cNvPicPr>
          <p:nvPr/>
        </p:nvPicPr>
        <p:blipFill>
          <a:blip r:embed="rId4"/>
          <a:stretch>
            <a:fillRect/>
          </a:stretch>
        </p:blipFill>
        <p:spPr>
          <a:xfrm>
            <a:off x="6096000" y="3887546"/>
            <a:ext cx="4332403" cy="2599442"/>
          </a:xfrm>
          <a:prstGeom prst="rect">
            <a:avLst/>
          </a:prstGeom>
        </p:spPr>
      </p:pic>
    </p:spTree>
    <p:extLst>
      <p:ext uri="{BB962C8B-B14F-4D97-AF65-F5344CB8AC3E}">
        <p14:creationId xmlns:p14="http://schemas.microsoft.com/office/powerpoint/2010/main" val="794229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D976-A83B-412C-9832-5E6FFDCE9EA4}"/>
              </a:ext>
            </a:extLst>
          </p:cNvPr>
          <p:cNvSpPr>
            <a:spLocks noGrp="1"/>
          </p:cNvSpPr>
          <p:nvPr>
            <p:ph type="title"/>
          </p:nvPr>
        </p:nvSpPr>
        <p:spPr/>
        <p:txBody>
          <a:bodyPr/>
          <a:lstStyle/>
          <a:p>
            <a:r>
              <a:rPr lang="en-US"/>
              <a:t>Cross Cutting Results</a:t>
            </a:r>
          </a:p>
        </p:txBody>
      </p:sp>
      <p:sp>
        <p:nvSpPr>
          <p:cNvPr id="3" name="Text Placeholder 2">
            <a:extLst>
              <a:ext uri="{FF2B5EF4-FFF2-40B4-BE49-F238E27FC236}">
                <a16:creationId xmlns:a16="http://schemas.microsoft.com/office/drawing/2014/main" id="{2D0B5C68-E939-4BE8-944A-6D2517A28046}"/>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2243341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134803"/>
            <a:ext cx="11513355" cy="725118"/>
          </a:xfrm>
        </p:spPr>
        <p:txBody>
          <a:bodyPr/>
          <a:lstStyle/>
          <a:p>
            <a:r>
              <a:rPr lang="en-US">
                <a:cs typeface="Arial"/>
              </a:rPr>
              <a:t>All Pathways Reflect Deep Multi-Sectoral Action</a:t>
            </a: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a:xfrm>
            <a:off x="275772" y="6515268"/>
            <a:ext cx="3657600" cy="365125"/>
          </a:xfrm>
        </p:spPr>
        <p:txBody>
          <a:bodyPr/>
          <a:lstStyle/>
          <a:p>
            <a:pPr algn="l" defTabSz="914400"/>
            <a:fld id="{38EA6B26-9CA0-4144-9BE8-9A34F496FA80}" type="slidenum">
              <a:rPr lang="en-US" smtClean="0"/>
              <a:pPr algn="l" defTabSz="914400"/>
              <a:t>38</a:t>
            </a:fld>
            <a:endParaRPr lang="en-US"/>
          </a:p>
        </p:txBody>
      </p:sp>
      <p:pic>
        <p:nvPicPr>
          <p:cNvPr id="5" name="Picture 4">
            <a:extLst>
              <a:ext uri="{FF2B5EF4-FFF2-40B4-BE49-F238E27FC236}">
                <a16:creationId xmlns:a16="http://schemas.microsoft.com/office/drawing/2014/main" id="{5F7DBA2F-83D4-4910-8055-4C94C0B39326}"/>
              </a:ext>
            </a:extLst>
          </p:cNvPr>
          <p:cNvPicPr>
            <a:picLocks noChangeAspect="1"/>
          </p:cNvPicPr>
          <p:nvPr/>
        </p:nvPicPr>
        <p:blipFill>
          <a:blip r:embed="rId3"/>
          <a:stretch>
            <a:fillRect/>
          </a:stretch>
        </p:blipFill>
        <p:spPr>
          <a:xfrm>
            <a:off x="1776167" y="1133034"/>
            <a:ext cx="8970390" cy="5382234"/>
          </a:xfrm>
          <a:prstGeom prst="rect">
            <a:avLst/>
          </a:prstGeom>
        </p:spPr>
      </p:pic>
    </p:spTree>
    <p:extLst>
      <p:ext uri="{BB962C8B-B14F-4D97-AF65-F5344CB8AC3E}">
        <p14:creationId xmlns:p14="http://schemas.microsoft.com/office/powerpoint/2010/main" val="2548816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775629"/>
            <a:ext cx="11513355" cy="725118"/>
          </a:xfrm>
        </p:spPr>
        <p:txBody>
          <a:bodyPr/>
          <a:lstStyle/>
          <a:p>
            <a:r>
              <a:rPr lang="en-US">
                <a:latin typeface="Arial"/>
                <a:cs typeface="Arial"/>
              </a:rPr>
              <a:t>Economic: Early Demand Investments, Later Transformation</a:t>
            </a:r>
            <a:endParaRPr lang="en-US">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a:xfrm>
            <a:off x="275772" y="6515268"/>
            <a:ext cx="3657600" cy="365125"/>
          </a:xfrm>
        </p:spPr>
        <p:txBody>
          <a:bodyPr/>
          <a:lstStyle/>
          <a:p>
            <a:pPr algn="l" defTabSz="914400"/>
            <a:fld id="{38EA6B26-9CA0-4144-9BE8-9A34F496FA80}" type="slidenum">
              <a:rPr lang="en-US" smtClean="0"/>
              <a:pPr algn="l" defTabSz="914400"/>
              <a:t>39</a:t>
            </a:fld>
            <a:endParaRPr lang="en-US"/>
          </a:p>
        </p:txBody>
      </p:sp>
      <p:pic>
        <p:nvPicPr>
          <p:cNvPr id="8" name="Picture 7">
            <a:extLst>
              <a:ext uri="{FF2B5EF4-FFF2-40B4-BE49-F238E27FC236}">
                <a16:creationId xmlns:a16="http://schemas.microsoft.com/office/drawing/2014/main" id="{DC959572-D476-4A36-B9ED-D9B880B455CD}"/>
              </a:ext>
            </a:extLst>
          </p:cNvPr>
          <p:cNvPicPr>
            <a:picLocks noChangeAspect="1"/>
          </p:cNvPicPr>
          <p:nvPr/>
        </p:nvPicPr>
        <p:blipFill>
          <a:blip r:embed="rId3"/>
          <a:stretch>
            <a:fillRect/>
          </a:stretch>
        </p:blipFill>
        <p:spPr>
          <a:xfrm>
            <a:off x="1898715" y="1513559"/>
            <a:ext cx="8640452" cy="5184271"/>
          </a:xfrm>
          <a:prstGeom prst="rect">
            <a:avLst/>
          </a:prstGeom>
        </p:spPr>
      </p:pic>
    </p:spTree>
    <p:extLst>
      <p:ext uri="{BB962C8B-B14F-4D97-AF65-F5344CB8AC3E}">
        <p14:creationId xmlns:p14="http://schemas.microsoft.com/office/powerpoint/2010/main" val="2586255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428F-23D6-4272-AEBC-766DBF12FDBB}"/>
              </a:ext>
            </a:extLst>
          </p:cNvPr>
          <p:cNvSpPr>
            <a:spLocks noGrp="1"/>
          </p:cNvSpPr>
          <p:nvPr>
            <p:ph type="title"/>
          </p:nvPr>
        </p:nvSpPr>
        <p:spPr>
          <a:xfrm>
            <a:off x="275770" y="236096"/>
            <a:ext cx="11513355" cy="725118"/>
          </a:xfrm>
        </p:spPr>
        <p:txBody>
          <a:bodyPr/>
          <a:lstStyle/>
          <a:p>
            <a:r>
              <a:rPr lang="en-US" dirty="0"/>
              <a:t>Pathways Terminology</a:t>
            </a:r>
          </a:p>
        </p:txBody>
      </p:sp>
      <p:sp>
        <p:nvSpPr>
          <p:cNvPr id="4" name="Slide Number Placeholder 3">
            <a:extLst>
              <a:ext uri="{FF2B5EF4-FFF2-40B4-BE49-F238E27FC236}">
                <a16:creationId xmlns:a16="http://schemas.microsoft.com/office/drawing/2014/main" id="{20758EB9-3B21-4FB8-AFB6-ED0D6BEF25A0}"/>
              </a:ext>
            </a:extLst>
          </p:cNvPr>
          <p:cNvSpPr>
            <a:spLocks noGrp="1"/>
          </p:cNvSpPr>
          <p:nvPr>
            <p:ph type="sldNum" sz="quarter" idx="12"/>
          </p:nvPr>
        </p:nvSpPr>
        <p:spPr/>
        <p:txBody>
          <a:bodyPr/>
          <a:lstStyle/>
          <a:p>
            <a:pPr algn="l" defTabSz="914400"/>
            <a:fld id="{38EA6B26-9CA0-4144-9BE8-9A34F496FA80}" type="slidenum">
              <a:rPr lang="en-US" smtClean="0"/>
              <a:pPr algn="l" defTabSz="914400"/>
              <a:t>4</a:t>
            </a:fld>
            <a:endParaRPr lang="en-US"/>
          </a:p>
        </p:txBody>
      </p:sp>
      <p:pic>
        <p:nvPicPr>
          <p:cNvPr id="3" name="Picture 2">
            <a:extLst>
              <a:ext uri="{FF2B5EF4-FFF2-40B4-BE49-F238E27FC236}">
                <a16:creationId xmlns:a16="http://schemas.microsoft.com/office/drawing/2014/main" id="{FDB469CF-9A0E-49FA-858F-A4B304639AEB}"/>
              </a:ext>
            </a:extLst>
          </p:cNvPr>
          <p:cNvPicPr>
            <a:picLocks noChangeAspect="1"/>
          </p:cNvPicPr>
          <p:nvPr/>
        </p:nvPicPr>
        <p:blipFill>
          <a:blip r:embed="rId2"/>
          <a:stretch>
            <a:fillRect/>
          </a:stretch>
        </p:blipFill>
        <p:spPr>
          <a:xfrm>
            <a:off x="2736723" y="961214"/>
            <a:ext cx="6718554" cy="5189220"/>
          </a:xfrm>
          <a:prstGeom prst="rect">
            <a:avLst/>
          </a:prstGeom>
        </p:spPr>
      </p:pic>
    </p:spTree>
    <p:extLst>
      <p:ext uri="{BB962C8B-B14F-4D97-AF65-F5344CB8AC3E}">
        <p14:creationId xmlns:p14="http://schemas.microsoft.com/office/powerpoint/2010/main" val="4134489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157329"/>
            <a:ext cx="11513355" cy="725118"/>
          </a:xfrm>
        </p:spPr>
        <p:txBody>
          <a:bodyPr/>
          <a:lstStyle/>
          <a:p>
            <a:r>
              <a:rPr lang="en-US" dirty="0">
                <a:latin typeface="Arial"/>
                <a:cs typeface="Arial"/>
              </a:rPr>
              <a:t>Economic: Net costs of $22 to $6/</a:t>
            </a:r>
            <a:r>
              <a:rPr lang="en-US" dirty="0" err="1">
                <a:latin typeface="Arial"/>
                <a:cs typeface="Arial"/>
              </a:rPr>
              <a:t>tonne</a:t>
            </a:r>
            <a:r>
              <a:rPr lang="en-US" dirty="0">
                <a:latin typeface="Arial"/>
                <a:cs typeface="Arial"/>
              </a:rPr>
              <a:t> CO2e</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a:xfrm>
            <a:off x="275772" y="6515268"/>
            <a:ext cx="3657600" cy="365125"/>
          </a:xfrm>
        </p:spPr>
        <p:txBody>
          <a:bodyPr/>
          <a:lstStyle/>
          <a:p>
            <a:pPr algn="l" defTabSz="914400"/>
            <a:fld id="{38EA6B26-9CA0-4144-9BE8-9A34F496FA80}" type="slidenum">
              <a:rPr lang="en-US" smtClean="0"/>
              <a:pPr algn="l" defTabSz="914400"/>
              <a:t>40</a:t>
            </a:fld>
            <a:endParaRPr lang="en-US"/>
          </a:p>
        </p:txBody>
      </p:sp>
      <p:pic>
        <p:nvPicPr>
          <p:cNvPr id="11" name="Picture 10">
            <a:extLst>
              <a:ext uri="{FF2B5EF4-FFF2-40B4-BE49-F238E27FC236}">
                <a16:creationId xmlns:a16="http://schemas.microsoft.com/office/drawing/2014/main" id="{60AF5439-216C-461D-8EF8-3EF47F4F19BD}"/>
              </a:ext>
            </a:extLst>
          </p:cNvPr>
          <p:cNvPicPr>
            <a:picLocks noChangeAspect="1"/>
          </p:cNvPicPr>
          <p:nvPr/>
        </p:nvPicPr>
        <p:blipFill>
          <a:blip r:embed="rId3"/>
          <a:stretch>
            <a:fillRect/>
          </a:stretch>
        </p:blipFill>
        <p:spPr>
          <a:xfrm>
            <a:off x="2535810" y="1937153"/>
            <a:ext cx="6419653" cy="4763518"/>
          </a:xfrm>
          <a:prstGeom prst="rect">
            <a:avLst/>
          </a:prstGeom>
        </p:spPr>
      </p:pic>
      <p:sp>
        <p:nvSpPr>
          <p:cNvPr id="12" name="TextBox 11">
            <a:extLst>
              <a:ext uri="{FF2B5EF4-FFF2-40B4-BE49-F238E27FC236}">
                <a16:creationId xmlns:a16="http://schemas.microsoft.com/office/drawing/2014/main" id="{31DF820B-B048-4A7C-ABC0-E521C48B7D4B}"/>
              </a:ext>
            </a:extLst>
          </p:cNvPr>
          <p:cNvSpPr txBox="1"/>
          <p:nvPr/>
        </p:nvSpPr>
        <p:spPr>
          <a:xfrm>
            <a:off x="1817192" y="1111100"/>
            <a:ext cx="8430513" cy="646331"/>
          </a:xfrm>
          <a:prstGeom prst="rect">
            <a:avLst/>
          </a:prstGeom>
          <a:noFill/>
        </p:spPr>
        <p:txBody>
          <a:bodyPr wrap="none" rtlCol="0">
            <a:spAutoFit/>
          </a:bodyPr>
          <a:lstStyle/>
          <a:p>
            <a:pPr algn="ctr"/>
            <a:r>
              <a:rPr lang="en-US" dirty="0"/>
              <a:t>Economic Summary: Cumulative Costs-Benefits 2015-2050, Relative to Baseline</a:t>
            </a:r>
          </a:p>
          <a:p>
            <a:pPr algn="ctr"/>
            <a:r>
              <a:rPr lang="en-US" dirty="0"/>
              <a:t>Discounted 2% to year 2019, Units Billion 2019 US Dollars</a:t>
            </a:r>
          </a:p>
        </p:txBody>
      </p:sp>
    </p:spTree>
    <p:extLst>
      <p:ext uri="{BB962C8B-B14F-4D97-AF65-F5344CB8AC3E}">
        <p14:creationId xmlns:p14="http://schemas.microsoft.com/office/powerpoint/2010/main" val="2895264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775629"/>
            <a:ext cx="11513355" cy="725118"/>
          </a:xfrm>
        </p:spPr>
        <p:txBody>
          <a:bodyPr/>
          <a:lstStyle/>
          <a:p>
            <a:r>
              <a:rPr lang="en-US" sz="3600" dirty="0">
                <a:latin typeface="Arial"/>
                <a:cs typeface="Arial"/>
              </a:rPr>
              <a:t>Economic: All Pathways Strong Net Economic Benefits including Social Cost of Greenhouse Gases</a:t>
            </a:r>
            <a:endParaRPr lang="en-US" sz="3600"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a:xfrm>
            <a:off x="275772" y="6515268"/>
            <a:ext cx="3657600" cy="365125"/>
          </a:xfrm>
        </p:spPr>
        <p:txBody>
          <a:bodyPr/>
          <a:lstStyle/>
          <a:p>
            <a:pPr algn="l" defTabSz="914400"/>
            <a:fld id="{38EA6B26-9CA0-4144-9BE8-9A34F496FA80}" type="slidenum">
              <a:rPr lang="en-US" smtClean="0"/>
              <a:pPr algn="l" defTabSz="914400"/>
              <a:t>41</a:t>
            </a:fld>
            <a:endParaRPr lang="en-US"/>
          </a:p>
        </p:txBody>
      </p:sp>
      <p:pic>
        <p:nvPicPr>
          <p:cNvPr id="7" name="Picture 6">
            <a:extLst>
              <a:ext uri="{FF2B5EF4-FFF2-40B4-BE49-F238E27FC236}">
                <a16:creationId xmlns:a16="http://schemas.microsoft.com/office/drawing/2014/main" id="{84BCAED1-720D-4F0A-9039-80BEF3EE5A3F}"/>
              </a:ext>
            </a:extLst>
          </p:cNvPr>
          <p:cNvPicPr>
            <a:picLocks noChangeAspect="1"/>
          </p:cNvPicPr>
          <p:nvPr/>
        </p:nvPicPr>
        <p:blipFill>
          <a:blip r:embed="rId3"/>
          <a:stretch>
            <a:fillRect/>
          </a:stretch>
        </p:blipFill>
        <p:spPr>
          <a:xfrm>
            <a:off x="1894909" y="1500747"/>
            <a:ext cx="8879927" cy="5327957"/>
          </a:xfrm>
          <a:prstGeom prst="rect">
            <a:avLst/>
          </a:prstGeom>
        </p:spPr>
      </p:pic>
    </p:spTree>
    <p:extLst>
      <p:ext uri="{BB962C8B-B14F-4D97-AF65-F5344CB8AC3E}">
        <p14:creationId xmlns:p14="http://schemas.microsoft.com/office/powerpoint/2010/main" val="383825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775629"/>
            <a:ext cx="11513355" cy="725118"/>
          </a:xfrm>
        </p:spPr>
        <p:txBody>
          <a:bodyPr/>
          <a:lstStyle/>
          <a:p>
            <a:r>
              <a:rPr lang="en-US" dirty="0">
                <a:latin typeface="Arial"/>
                <a:cs typeface="Arial"/>
              </a:rPr>
              <a:t>Sensitivities: Hydro Quebec Emissions </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a:xfrm>
            <a:off x="275772" y="6515268"/>
            <a:ext cx="3657600" cy="365125"/>
          </a:xfrm>
        </p:spPr>
        <p:txBody>
          <a:bodyPr/>
          <a:lstStyle/>
          <a:p>
            <a:pPr algn="l" defTabSz="914400"/>
            <a:fld id="{38EA6B26-9CA0-4144-9BE8-9A34F496FA80}" type="slidenum">
              <a:rPr lang="en-US" smtClean="0"/>
              <a:pPr algn="l" defTabSz="914400"/>
              <a:t>42</a:t>
            </a:fld>
            <a:endParaRPr lang="en-US"/>
          </a:p>
        </p:txBody>
      </p:sp>
      <p:pic>
        <p:nvPicPr>
          <p:cNvPr id="5" name="Picture 4">
            <a:extLst>
              <a:ext uri="{FF2B5EF4-FFF2-40B4-BE49-F238E27FC236}">
                <a16:creationId xmlns:a16="http://schemas.microsoft.com/office/drawing/2014/main" id="{0DFED6DB-F4BE-498F-BA81-A468C582367A}"/>
              </a:ext>
            </a:extLst>
          </p:cNvPr>
          <p:cNvPicPr>
            <a:picLocks noChangeAspect="1"/>
          </p:cNvPicPr>
          <p:nvPr/>
        </p:nvPicPr>
        <p:blipFill>
          <a:blip r:embed="rId3"/>
          <a:stretch>
            <a:fillRect/>
          </a:stretch>
        </p:blipFill>
        <p:spPr>
          <a:xfrm>
            <a:off x="4286130" y="1862899"/>
            <a:ext cx="6947555" cy="4168533"/>
          </a:xfrm>
          <a:prstGeom prst="rect">
            <a:avLst/>
          </a:prstGeom>
        </p:spPr>
      </p:pic>
      <p:sp>
        <p:nvSpPr>
          <p:cNvPr id="8" name="TextBox 7">
            <a:extLst>
              <a:ext uri="{FF2B5EF4-FFF2-40B4-BE49-F238E27FC236}">
                <a16:creationId xmlns:a16="http://schemas.microsoft.com/office/drawing/2014/main" id="{14471D63-3861-4F75-823E-AE5ADBB6BB3D}"/>
              </a:ext>
            </a:extLst>
          </p:cNvPr>
          <p:cNvSpPr txBox="1"/>
          <p:nvPr/>
        </p:nvSpPr>
        <p:spPr>
          <a:xfrm>
            <a:off x="538074" y="1862899"/>
            <a:ext cx="3395298" cy="5047536"/>
          </a:xfrm>
          <a:prstGeom prst="rect">
            <a:avLst/>
          </a:prstGeom>
          <a:noFill/>
        </p:spPr>
        <p:txBody>
          <a:bodyPr wrap="square" rtlCol="0">
            <a:spAutoFit/>
          </a:bodyPr>
          <a:lstStyle/>
          <a:p>
            <a:endParaRPr lang="en-US" sz="1600" dirty="0"/>
          </a:p>
          <a:p>
            <a:pPr marL="285750" indent="-285750">
              <a:buFont typeface="Arial" panose="020B0604020202020204" pitchFamily="34" charset="0"/>
              <a:buChar char="•"/>
            </a:pPr>
            <a:r>
              <a:rPr lang="en-US" dirty="0"/>
              <a:t>Based on Science and Data Subcommittee recommendation and citation from a literature reference by A. Levasseur.</a:t>
            </a:r>
            <a:br>
              <a:rPr lang="en-US" dirty="0"/>
            </a:br>
            <a:endParaRPr lang="en-US" dirty="0"/>
          </a:p>
          <a:p>
            <a:pPr marL="285750" indent="-285750">
              <a:buFont typeface="Arial" panose="020B0604020202020204" pitchFamily="34" charset="0"/>
              <a:buChar char="•"/>
            </a:pPr>
            <a:r>
              <a:rPr lang="en-US" dirty="0"/>
              <a:t>Net biogenic emissions values of 16.5 gCO2/kWh, and 0.29gCH4/kWh included in a sensitivity for Large Hydro emissions</a:t>
            </a:r>
            <a:br>
              <a:rPr lang="en-US" dirty="0"/>
            </a:br>
            <a:endParaRPr lang="en-US" dirty="0"/>
          </a:p>
          <a:p>
            <a:pPr marL="285750" indent="-285750">
              <a:buFont typeface="Arial" panose="020B0604020202020204" pitchFamily="34" charset="0"/>
              <a:buChar char="•"/>
            </a:pPr>
            <a:r>
              <a:rPr lang="en-US" dirty="0"/>
              <a:t>Cumulative difference of 250,000 metric </a:t>
            </a:r>
            <a:r>
              <a:rPr lang="en-US" dirty="0" err="1"/>
              <a:t>tonnes</a:t>
            </a:r>
            <a:r>
              <a:rPr lang="en-US" dirty="0"/>
              <a:t> CO2e by 2050.  </a:t>
            </a:r>
            <a:br>
              <a:rPr lang="en-US" dirty="0"/>
            </a:br>
            <a:endParaRPr lang="en-US" dirty="0"/>
          </a:p>
          <a:p>
            <a:endParaRPr lang="en-US" dirty="0"/>
          </a:p>
        </p:txBody>
      </p:sp>
    </p:spTree>
    <p:extLst>
      <p:ext uri="{BB962C8B-B14F-4D97-AF65-F5344CB8AC3E}">
        <p14:creationId xmlns:p14="http://schemas.microsoft.com/office/powerpoint/2010/main" val="1439697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775629"/>
            <a:ext cx="11513355" cy="725118"/>
          </a:xfrm>
        </p:spPr>
        <p:txBody>
          <a:bodyPr/>
          <a:lstStyle/>
          <a:p>
            <a:r>
              <a:rPr lang="en-US" dirty="0">
                <a:latin typeface="Arial"/>
                <a:cs typeface="Arial"/>
              </a:rPr>
              <a:t>Sensitivities: Biogenic CO2</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a:xfrm>
            <a:off x="275772" y="6515268"/>
            <a:ext cx="3657600" cy="365125"/>
          </a:xfrm>
        </p:spPr>
        <p:txBody>
          <a:bodyPr/>
          <a:lstStyle/>
          <a:p>
            <a:pPr algn="l" defTabSz="914400"/>
            <a:fld id="{38EA6B26-9CA0-4144-9BE8-9A34F496FA80}" type="slidenum">
              <a:rPr lang="en-US" smtClean="0"/>
              <a:pPr algn="l" defTabSz="914400"/>
              <a:t>43</a:t>
            </a:fld>
            <a:endParaRPr lang="en-US" dirty="0"/>
          </a:p>
        </p:txBody>
      </p:sp>
      <p:sp>
        <p:nvSpPr>
          <p:cNvPr id="8" name="TextBox 7">
            <a:extLst>
              <a:ext uri="{FF2B5EF4-FFF2-40B4-BE49-F238E27FC236}">
                <a16:creationId xmlns:a16="http://schemas.microsoft.com/office/drawing/2014/main" id="{14471D63-3861-4F75-823E-AE5ADBB6BB3D}"/>
              </a:ext>
            </a:extLst>
          </p:cNvPr>
          <p:cNvSpPr txBox="1"/>
          <p:nvPr/>
        </p:nvSpPr>
        <p:spPr>
          <a:xfrm>
            <a:off x="538074" y="1862899"/>
            <a:ext cx="3395298" cy="3939540"/>
          </a:xfrm>
          <a:prstGeom prst="rect">
            <a:avLst/>
          </a:prstGeom>
          <a:noFill/>
        </p:spPr>
        <p:txBody>
          <a:bodyPr wrap="square" rtlCol="0">
            <a:spAutoFit/>
          </a:bodyPr>
          <a:lstStyle/>
          <a:p>
            <a:endParaRPr lang="en-US" sz="1600" dirty="0"/>
          </a:p>
          <a:p>
            <a:pPr marL="285750" indent="-285750">
              <a:buFont typeface="Arial" panose="020B0604020202020204" pitchFamily="34" charset="0"/>
              <a:buChar char="•"/>
            </a:pPr>
            <a:r>
              <a:rPr lang="en-US" dirty="0"/>
              <a:t>Based on Science and Data Subcommittee recommendation report on Biogenic C02 for CAP mitigation Pathway.</a:t>
            </a:r>
            <a:br>
              <a:rPr lang="en-US" dirty="0"/>
            </a:br>
            <a:endParaRPr lang="en-US" dirty="0"/>
          </a:p>
          <a:p>
            <a:pPr marL="285750" indent="-285750">
              <a:buFont typeface="Arial" panose="020B0604020202020204" pitchFamily="34" charset="0"/>
              <a:buChar char="•"/>
            </a:pPr>
            <a:r>
              <a:rPr lang="en-US" dirty="0"/>
              <a:t>Net cumulative reductions decrease from 77 million </a:t>
            </a:r>
            <a:r>
              <a:rPr lang="en-US" dirty="0" err="1"/>
              <a:t>tonnes</a:t>
            </a:r>
            <a:r>
              <a:rPr lang="en-US" dirty="0"/>
              <a:t> if biogenic is not counted to 74 million metric </a:t>
            </a:r>
            <a:r>
              <a:rPr lang="en-US" dirty="0" err="1"/>
              <a:t>tonnes</a:t>
            </a:r>
            <a:r>
              <a:rPr lang="en-US" dirty="0"/>
              <a:t> if it is included.  </a:t>
            </a:r>
            <a:br>
              <a:rPr lang="en-US" dirty="0"/>
            </a:br>
            <a:endParaRPr lang="en-US" dirty="0"/>
          </a:p>
          <a:p>
            <a:endParaRPr lang="en-US" dirty="0"/>
          </a:p>
        </p:txBody>
      </p:sp>
      <p:pic>
        <p:nvPicPr>
          <p:cNvPr id="6" name="Picture 5">
            <a:extLst>
              <a:ext uri="{FF2B5EF4-FFF2-40B4-BE49-F238E27FC236}">
                <a16:creationId xmlns:a16="http://schemas.microsoft.com/office/drawing/2014/main" id="{B4D00B54-087D-473B-AC25-7E1AD773F779}"/>
              </a:ext>
            </a:extLst>
          </p:cNvPr>
          <p:cNvPicPr>
            <a:picLocks noChangeAspect="1"/>
          </p:cNvPicPr>
          <p:nvPr/>
        </p:nvPicPr>
        <p:blipFill>
          <a:blip r:embed="rId3"/>
          <a:stretch>
            <a:fillRect/>
          </a:stretch>
        </p:blipFill>
        <p:spPr>
          <a:xfrm>
            <a:off x="6632396" y="483398"/>
            <a:ext cx="5096174" cy="3057705"/>
          </a:xfrm>
          <a:prstGeom prst="rect">
            <a:avLst/>
          </a:prstGeom>
        </p:spPr>
      </p:pic>
      <p:graphicFrame>
        <p:nvGraphicFramePr>
          <p:cNvPr id="9" name="Chart 8">
            <a:extLst>
              <a:ext uri="{FF2B5EF4-FFF2-40B4-BE49-F238E27FC236}">
                <a16:creationId xmlns:a16="http://schemas.microsoft.com/office/drawing/2014/main" id="{E64F548F-FA6C-4AB5-A18C-DB4E5154A886}"/>
              </a:ext>
            </a:extLst>
          </p:cNvPr>
          <p:cNvGraphicFramePr>
            <a:graphicFrameLocks/>
          </p:cNvGraphicFramePr>
          <p:nvPr>
            <p:extLst>
              <p:ext uri="{D42A27DB-BD31-4B8C-83A1-F6EECF244321}">
                <p14:modId xmlns:p14="http://schemas.microsoft.com/office/powerpoint/2010/main" val="3681523395"/>
              </p:ext>
            </p:extLst>
          </p:nvPr>
        </p:nvGraphicFramePr>
        <p:xfrm>
          <a:off x="4866625" y="3541103"/>
          <a:ext cx="5972625" cy="32235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46599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D976-A83B-412C-9832-5E6FFDCE9EA4}"/>
              </a:ext>
            </a:extLst>
          </p:cNvPr>
          <p:cNvSpPr>
            <a:spLocks noGrp="1"/>
          </p:cNvSpPr>
          <p:nvPr>
            <p:ph type="title"/>
          </p:nvPr>
        </p:nvSpPr>
        <p:spPr/>
        <p:txBody>
          <a:bodyPr/>
          <a:lstStyle/>
          <a:p>
            <a:r>
              <a:rPr lang="en-US"/>
              <a:t>Questions and Discussion</a:t>
            </a:r>
          </a:p>
        </p:txBody>
      </p:sp>
      <p:sp>
        <p:nvSpPr>
          <p:cNvPr id="3" name="Text Placeholder 2">
            <a:extLst>
              <a:ext uri="{FF2B5EF4-FFF2-40B4-BE49-F238E27FC236}">
                <a16:creationId xmlns:a16="http://schemas.microsoft.com/office/drawing/2014/main" id="{2D0B5C68-E939-4BE8-944A-6D2517A28046}"/>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2597324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D976-A83B-412C-9832-5E6FFDCE9EA4}"/>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2D0B5C68-E939-4BE8-944A-6D2517A28046}"/>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336827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D976-A83B-412C-9832-5E6FFDCE9EA4}"/>
              </a:ext>
            </a:extLst>
          </p:cNvPr>
          <p:cNvSpPr>
            <a:spLocks noGrp="1"/>
          </p:cNvSpPr>
          <p:nvPr>
            <p:ph type="title"/>
          </p:nvPr>
        </p:nvSpPr>
        <p:spPr>
          <a:xfrm>
            <a:off x="5169268" y="3153952"/>
            <a:ext cx="6371000" cy="550096"/>
          </a:xfrm>
        </p:spPr>
        <p:txBody>
          <a:bodyPr/>
          <a:lstStyle/>
          <a:p>
            <a:r>
              <a:rPr lang="en-US" sz="3200" dirty="0"/>
              <a:t>CAP Mitigation Pathway</a:t>
            </a:r>
          </a:p>
        </p:txBody>
      </p:sp>
    </p:spTree>
    <p:extLst>
      <p:ext uri="{BB962C8B-B14F-4D97-AF65-F5344CB8AC3E}">
        <p14:creationId xmlns:p14="http://schemas.microsoft.com/office/powerpoint/2010/main" val="2761131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F88F6E-89F2-49DE-9EDA-F9CB17067CC0}"/>
              </a:ext>
            </a:extLst>
          </p:cNvPr>
          <p:cNvPicPr>
            <a:picLocks noChangeAspect="1"/>
          </p:cNvPicPr>
          <p:nvPr/>
        </p:nvPicPr>
        <p:blipFill>
          <a:blip r:embed="rId3"/>
          <a:stretch>
            <a:fillRect/>
          </a:stretch>
        </p:blipFill>
        <p:spPr>
          <a:xfrm>
            <a:off x="1422533" y="1008236"/>
            <a:ext cx="9067886" cy="5440732"/>
          </a:xfrm>
          <a:prstGeom prst="rect">
            <a:avLst/>
          </a:prstGeom>
        </p:spPr>
      </p:pic>
      <p:sp>
        <p:nvSpPr>
          <p:cNvPr id="2" name="Title 1">
            <a:extLst>
              <a:ext uri="{FF2B5EF4-FFF2-40B4-BE49-F238E27FC236}">
                <a16:creationId xmlns:a16="http://schemas.microsoft.com/office/drawing/2014/main" id="{0EA1428F-23D6-4272-AEBC-766DBF12FDBB}"/>
              </a:ext>
            </a:extLst>
          </p:cNvPr>
          <p:cNvSpPr>
            <a:spLocks noGrp="1"/>
          </p:cNvSpPr>
          <p:nvPr>
            <p:ph type="title"/>
          </p:nvPr>
        </p:nvSpPr>
        <p:spPr>
          <a:xfrm>
            <a:off x="199799" y="245099"/>
            <a:ext cx="11513355" cy="725118"/>
          </a:xfrm>
        </p:spPr>
        <p:txBody>
          <a:bodyPr/>
          <a:lstStyle/>
          <a:p>
            <a:r>
              <a:rPr lang="en-US" sz="3600" dirty="0"/>
              <a:t> CAP Mitigation Pathway and GWSA Targets</a:t>
            </a:r>
          </a:p>
        </p:txBody>
      </p:sp>
      <p:sp>
        <p:nvSpPr>
          <p:cNvPr id="4" name="Slide Number Placeholder 3">
            <a:extLst>
              <a:ext uri="{FF2B5EF4-FFF2-40B4-BE49-F238E27FC236}">
                <a16:creationId xmlns:a16="http://schemas.microsoft.com/office/drawing/2014/main" id="{20758EB9-3B21-4FB8-AFB6-ED0D6BEF25A0}"/>
              </a:ext>
            </a:extLst>
          </p:cNvPr>
          <p:cNvSpPr>
            <a:spLocks noGrp="1"/>
          </p:cNvSpPr>
          <p:nvPr>
            <p:ph type="sldNum" sz="quarter" idx="12"/>
          </p:nvPr>
        </p:nvSpPr>
        <p:spPr/>
        <p:txBody>
          <a:bodyPr/>
          <a:lstStyle/>
          <a:p>
            <a:pPr algn="l" defTabSz="914400"/>
            <a:fld id="{38EA6B26-9CA0-4144-9BE8-9A34F496FA80}" type="slidenum">
              <a:rPr lang="en-US" smtClean="0"/>
              <a:pPr algn="l" defTabSz="914400"/>
              <a:t>6</a:t>
            </a:fld>
            <a:endParaRPr lang="en-US"/>
          </a:p>
        </p:txBody>
      </p:sp>
      <p:sp>
        <p:nvSpPr>
          <p:cNvPr id="12" name="Arrow: Left 11">
            <a:extLst>
              <a:ext uri="{FF2B5EF4-FFF2-40B4-BE49-F238E27FC236}">
                <a16:creationId xmlns:a16="http://schemas.microsoft.com/office/drawing/2014/main" id="{D00161C6-8326-4667-9C4B-128CDB3837AC}"/>
              </a:ext>
            </a:extLst>
          </p:cNvPr>
          <p:cNvSpPr/>
          <p:nvPr/>
        </p:nvSpPr>
        <p:spPr>
          <a:xfrm>
            <a:off x="3933372" y="2040400"/>
            <a:ext cx="2787939" cy="461913"/>
          </a:xfrm>
          <a:prstGeom prst="lef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t>7,380 – 2025 GWSA target</a:t>
            </a:r>
          </a:p>
        </p:txBody>
      </p:sp>
      <p:sp>
        <p:nvSpPr>
          <p:cNvPr id="20" name="Arrow: Left 19">
            <a:extLst>
              <a:ext uri="{FF2B5EF4-FFF2-40B4-BE49-F238E27FC236}">
                <a16:creationId xmlns:a16="http://schemas.microsoft.com/office/drawing/2014/main" id="{5FEBEAF8-6607-4233-8F1D-E5E5CFD09897}"/>
              </a:ext>
            </a:extLst>
          </p:cNvPr>
          <p:cNvSpPr/>
          <p:nvPr/>
        </p:nvSpPr>
        <p:spPr>
          <a:xfrm>
            <a:off x="4775746" y="3148901"/>
            <a:ext cx="2991941" cy="395578"/>
          </a:xfrm>
          <a:prstGeom prst="lef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t>5,180 – 2030 GWSA target</a:t>
            </a:r>
          </a:p>
        </p:txBody>
      </p:sp>
      <p:sp>
        <p:nvSpPr>
          <p:cNvPr id="21" name="Arrow: Left 20">
            <a:extLst>
              <a:ext uri="{FF2B5EF4-FFF2-40B4-BE49-F238E27FC236}">
                <a16:creationId xmlns:a16="http://schemas.microsoft.com/office/drawing/2014/main" id="{D0D7E7BE-3BE5-480D-B40E-C4F49392C1FA}"/>
              </a:ext>
            </a:extLst>
          </p:cNvPr>
          <p:cNvSpPr/>
          <p:nvPr/>
        </p:nvSpPr>
        <p:spPr>
          <a:xfrm>
            <a:off x="7907918" y="4826660"/>
            <a:ext cx="2582501" cy="499484"/>
          </a:xfrm>
          <a:prstGeom prst="lef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t>1,730 – 2050 GWSA target</a:t>
            </a:r>
          </a:p>
        </p:txBody>
      </p:sp>
    </p:spTree>
    <p:extLst>
      <p:ext uri="{BB962C8B-B14F-4D97-AF65-F5344CB8AC3E}">
        <p14:creationId xmlns:p14="http://schemas.microsoft.com/office/powerpoint/2010/main" val="1462446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D976-A83B-412C-9832-5E6FFDCE9EA4}"/>
              </a:ext>
            </a:extLst>
          </p:cNvPr>
          <p:cNvSpPr>
            <a:spLocks noGrp="1"/>
          </p:cNvSpPr>
          <p:nvPr>
            <p:ph type="title"/>
          </p:nvPr>
        </p:nvSpPr>
        <p:spPr/>
        <p:txBody>
          <a:bodyPr/>
          <a:lstStyle/>
          <a:p>
            <a:r>
              <a:rPr lang="en-US"/>
              <a:t>Sector Modeling</a:t>
            </a:r>
            <a:br>
              <a:rPr lang="en-US"/>
            </a:br>
            <a:r>
              <a:rPr lang="en-US"/>
              <a:t>Transportation</a:t>
            </a:r>
          </a:p>
        </p:txBody>
      </p:sp>
      <p:sp>
        <p:nvSpPr>
          <p:cNvPr id="3" name="Text Placeholder 2">
            <a:extLst>
              <a:ext uri="{FF2B5EF4-FFF2-40B4-BE49-F238E27FC236}">
                <a16:creationId xmlns:a16="http://schemas.microsoft.com/office/drawing/2014/main" id="{2D0B5C68-E939-4BE8-944A-6D2517A28046}"/>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1363821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474292"/>
            <a:ext cx="11513355" cy="725118"/>
          </a:xfrm>
        </p:spPr>
        <p:txBody>
          <a:bodyPr/>
          <a:lstStyle/>
          <a:p>
            <a:r>
              <a:rPr lang="en-US" dirty="0">
                <a:latin typeface="Arial"/>
                <a:cs typeface="Arial"/>
              </a:rPr>
              <a:t>Transport Sector – CAP Mitigation Pathway	</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8</a:t>
            </a:fld>
            <a:endParaRPr lang="en-US"/>
          </a:p>
        </p:txBody>
      </p:sp>
      <p:sp>
        <p:nvSpPr>
          <p:cNvPr id="9" name="TextBox 8">
            <a:extLst>
              <a:ext uri="{FF2B5EF4-FFF2-40B4-BE49-F238E27FC236}">
                <a16:creationId xmlns:a16="http://schemas.microsoft.com/office/drawing/2014/main" id="{0480AADD-F50B-4B72-9B73-BA9DF7B0B2D8}"/>
              </a:ext>
            </a:extLst>
          </p:cNvPr>
          <p:cNvSpPr txBox="1"/>
          <p:nvPr/>
        </p:nvSpPr>
        <p:spPr>
          <a:xfrm>
            <a:off x="8465269" y="1781666"/>
            <a:ext cx="3601040" cy="4524315"/>
          </a:xfrm>
          <a:prstGeom prst="rect">
            <a:avLst/>
          </a:prstGeom>
          <a:noFill/>
        </p:spPr>
        <p:txBody>
          <a:bodyPr wrap="square" rtlCol="0">
            <a:spAutoFit/>
          </a:bodyPr>
          <a:lstStyle/>
          <a:p>
            <a:r>
              <a:rPr lang="en-US" dirty="0"/>
              <a:t>Sector Emission Reductions:</a:t>
            </a:r>
          </a:p>
          <a:p>
            <a:endParaRPr lang="en-US" dirty="0"/>
          </a:p>
          <a:p>
            <a:pPr marL="285750" indent="-285750">
              <a:buFont typeface="Arial" panose="020B0604020202020204" pitchFamily="34" charset="0"/>
              <a:buChar char="•"/>
            </a:pPr>
            <a:r>
              <a:rPr lang="en-US" dirty="0"/>
              <a:t>15% by 2025</a:t>
            </a:r>
          </a:p>
          <a:p>
            <a:pPr marL="285750" indent="-285750">
              <a:buFont typeface="Arial" panose="020B0604020202020204" pitchFamily="34" charset="0"/>
              <a:buChar char="•"/>
            </a:pPr>
            <a:r>
              <a:rPr lang="en-US" dirty="0"/>
              <a:t>36% by 2030</a:t>
            </a:r>
          </a:p>
          <a:p>
            <a:pPr marL="285750" indent="-285750">
              <a:buFont typeface="Arial" panose="020B0604020202020204" pitchFamily="34" charset="0"/>
              <a:buChar char="•"/>
            </a:pPr>
            <a:r>
              <a:rPr lang="en-US" dirty="0"/>
              <a:t>89% by 2050</a:t>
            </a:r>
          </a:p>
          <a:p>
            <a:pPr marL="285750" indent="-285750">
              <a:buFont typeface="Arial" panose="020B0604020202020204" pitchFamily="34" charset="0"/>
              <a:buChar char="•"/>
            </a:pPr>
            <a:endParaRPr lang="en-US" dirty="0"/>
          </a:p>
          <a:p>
            <a:r>
              <a:rPr lang="en-US" dirty="0"/>
              <a:t>Primarily from Electric Vehicles</a:t>
            </a:r>
          </a:p>
          <a:p>
            <a:r>
              <a:rPr lang="en-US" dirty="0"/>
              <a:t>	Increased efficiency</a:t>
            </a:r>
          </a:p>
          <a:p>
            <a:r>
              <a:rPr lang="en-US" dirty="0"/>
              <a:t>	Cleaner fuel</a:t>
            </a:r>
          </a:p>
          <a:p>
            <a:endParaRPr lang="en-US" dirty="0"/>
          </a:p>
          <a:p>
            <a:r>
              <a:rPr lang="en-US" dirty="0"/>
              <a:t>Other contributors</a:t>
            </a:r>
          </a:p>
          <a:p>
            <a:r>
              <a:rPr lang="en-US" dirty="0"/>
              <a:t>	Biofuels</a:t>
            </a:r>
          </a:p>
          <a:p>
            <a:r>
              <a:rPr lang="en-US" dirty="0"/>
              <a:t>	VMT reductions</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87E36602-0625-4384-868E-CBF4E0F53519}"/>
              </a:ext>
            </a:extLst>
          </p:cNvPr>
          <p:cNvPicPr>
            <a:picLocks noChangeAspect="1"/>
          </p:cNvPicPr>
          <p:nvPr/>
        </p:nvPicPr>
        <p:blipFill>
          <a:blip r:embed="rId3"/>
          <a:stretch>
            <a:fillRect/>
          </a:stretch>
        </p:blipFill>
        <p:spPr>
          <a:xfrm>
            <a:off x="275772" y="1488884"/>
            <a:ext cx="8028495" cy="4817097"/>
          </a:xfrm>
          <a:prstGeom prst="rect">
            <a:avLst/>
          </a:prstGeom>
        </p:spPr>
      </p:pic>
    </p:spTree>
    <p:extLst>
      <p:ext uri="{BB962C8B-B14F-4D97-AF65-F5344CB8AC3E}">
        <p14:creationId xmlns:p14="http://schemas.microsoft.com/office/powerpoint/2010/main" val="3857251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EF93-87DD-43DD-9A6D-F5D6AD758391}"/>
              </a:ext>
            </a:extLst>
          </p:cNvPr>
          <p:cNvSpPr>
            <a:spLocks noGrp="1"/>
          </p:cNvSpPr>
          <p:nvPr>
            <p:ph type="title"/>
          </p:nvPr>
        </p:nvSpPr>
        <p:spPr>
          <a:xfrm>
            <a:off x="275772" y="474292"/>
            <a:ext cx="11513355" cy="725118"/>
          </a:xfrm>
        </p:spPr>
        <p:txBody>
          <a:bodyPr/>
          <a:lstStyle/>
          <a:p>
            <a:r>
              <a:rPr lang="en-US" dirty="0">
                <a:latin typeface="Arial"/>
                <a:cs typeface="Arial"/>
              </a:rPr>
              <a:t>Transport Sector – CAP Mitigation Pathway	</a:t>
            </a:r>
            <a:endParaRPr lang="en-US" dirty="0">
              <a:cs typeface="Arial"/>
            </a:endParaRPr>
          </a:p>
        </p:txBody>
      </p:sp>
      <p:sp>
        <p:nvSpPr>
          <p:cNvPr id="4" name="Slide Number Placeholder 3">
            <a:extLst>
              <a:ext uri="{FF2B5EF4-FFF2-40B4-BE49-F238E27FC236}">
                <a16:creationId xmlns:a16="http://schemas.microsoft.com/office/drawing/2014/main" id="{8C2655F6-2982-4ACA-A703-18AD4E5F4644}"/>
              </a:ext>
            </a:extLst>
          </p:cNvPr>
          <p:cNvSpPr>
            <a:spLocks noGrp="1"/>
          </p:cNvSpPr>
          <p:nvPr>
            <p:ph type="sldNum" sz="quarter" idx="12"/>
          </p:nvPr>
        </p:nvSpPr>
        <p:spPr/>
        <p:txBody>
          <a:bodyPr/>
          <a:lstStyle/>
          <a:p>
            <a:pPr algn="l" defTabSz="914400"/>
            <a:fld id="{38EA6B26-9CA0-4144-9BE8-9A34F496FA80}" type="slidenum">
              <a:rPr lang="en-US" smtClean="0"/>
              <a:pPr algn="l" defTabSz="914400"/>
              <a:t>9</a:t>
            </a:fld>
            <a:endParaRPr lang="en-US"/>
          </a:p>
        </p:txBody>
      </p:sp>
      <p:pic>
        <p:nvPicPr>
          <p:cNvPr id="5" name="Picture 4">
            <a:extLst>
              <a:ext uri="{FF2B5EF4-FFF2-40B4-BE49-F238E27FC236}">
                <a16:creationId xmlns:a16="http://schemas.microsoft.com/office/drawing/2014/main" id="{4C72934E-BFCA-4E05-81A2-0B58F399B153}"/>
              </a:ext>
            </a:extLst>
          </p:cNvPr>
          <p:cNvPicPr>
            <a:picLocks noChangeAspect="1"/>
          </p:cNvPicPr>
          <p:nvPr/>
        </p:nvPicPr>
        <p:blipFill>
          <a:blip r:embed="rId3"/>
          <a:stretch>
            <a:fillRect/>
          </a:stretch>
        </p:blipFill>
        <p:spPr>
          <a:xfrm>
            <a:off x="231033" y="2345516"/>
            <a:ext cx="5424340" cy="3254604"/>
          </a:xfrm>
          <a:prstGeom prst="rect">
            <a:avLst/>
          </a:prstGeom>
        </p:spPr>
      </p:pic>
      <p:pic>
        <p:nvPicPr>
          <p:cNvPr id="6" name="Picture 5">
            <a:extLst>
              <a:ext uri="{FF2B5EF4-FFF2-40B4-BE49-F238E27FC236}">
                <a16:creationId xmlns:a16="http://schemas.microsoft.com/office/drawing/2014/main" id="{0A6C219D-3A21-4918-911B-975F0D4A33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2449" y="2087710"/>
            <a:ext cx="5700498" cy="3585122"/>
          </a:xfrm>
          <a:prstGeom prst="rect">
            <a:avLst/>
          </a:prstGeom>
          <a:noFill/>
        </p:spPr>
      </p:pic>
    </p:spTree>
    <p:extLst>
      <p:ext uri="{BB962C8B-B14F-4D97-AF65-F5344CB8AC3E}">
        <p14:creationId xmlns:p14="http://schemas.microsoft.com/office/powerpoint/2010/main" val="681550202"/>
      </p:ext>
    </p:extLst>
  </p:cSld>
  <p:clrMapOvr>
    <a:masterClrMapping/>
  </p:clrMapOvr>
</p:sld>
</file>

<file path=ppt/theme/theme1.xml><?xml version="1.0" encoding="utf-8"?>
<a:theme xmlns:a="http://schemas.openxmlformats.org/drawingml/2006/main" name="Light and Dark Designs">
  <a:themeElements>
    <a:clrScheme name="Cadmus Brand New">
      <a:dk1>
        <a:srgbClr val="000000"/>
      </a:dk1>
      <a:lt1>
        <a:sysClr val="window" lastClr="FFFFFF"/>
      </a:lt1>
      <a:dk2>
        <a:srgbClr val="5F636A"/>
      </a:dk2>
      <a:lt2>
        <a:srgbClr val="FFFFFF"/>
      </a:lt2>
      <a:accent1>
        <a:srgbClr val="0054A5"/>
      </a:accent1>
      <a:accent2>
        <a:srgbClr val="679A41"/>
      </a:accent2>
      <a:accent3>
        <a:srgbClr val="FFF35F"/>
      </a:accent3>
      <a:accent4>
        <a:srgbClr val="797E82"/>
      </a:accent4>
      <a:accent5>
        <a:srgbClr val="00B4EF"/>
      </a:accent5>
      <a:accent6>
        <a:srgbClr val="29285E"/>
      </a:accent6>
      <a:hlink>
        <a:srgbClr val="508FCC"/>
      </a:hlink>
      <a:folHlink>
        <a:srgbClr val="B2B4B5"/>
      </a:folHlink>
    </a:clrScheme>
    <a:fontScheme name="Custom 23">
      <a:majorFont>
        <a:latin typeface="Roboto 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48235FCE-30C7-C042-9039-0E5A0E5B0EC1}" vid="{3DA3757A-C816-8647-9DEE-D63D3D3203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9313593F61B44F878187E7FE8D2D5E" ma:contentTypeVersion="3" ma:contentTypeDescription="Create a new document." ma:contentTypeScope="" ma:versionID="45c737faf75702a76d34aa22fcc661ed">
  <xsd:schema xmlns:xsd="http://www.w3.org/2001/XMLSchema" xmlns:xs="http://www.w3.org/2001/XMLSchema" xmlns:p="http://schemas.microsoft.com/office/2006/metadata/properties" xmlns:ns2="9a4e92bc-da32-48c0-ad27-bd0e0a64a5d1" xmlns:ns3="8b14cf53-5dfd-40b2-a6c0-772a9a24c77d" xmlns:ns4="6b8c8877-4f2b-4684-9e8f-d93efdb3ce36" targetNamespace="http://schemas.microsoft.com/office/2006/metadata/properties" ma:root="true" ma:fieldsID="92a2f245330a4449209260e8bca59186" ns2:_="" ns3:_="" ns4:_="">
    <xsd:import namespace="9a4e92bc-da32-48c0-ad27-bd0e0a64a5d1"/>
    <xsd:import namespace="8b14cf53-5dfd-40b2-a6c0-772a9a24c77d"/>
    <xsd:import namespace="6b8c8877-4f2b-4684-9e8f-d93efdb3ce36"/>
    <xsd:element name="properties">
      <xsd:complexType>
        <xsd:sequence>
          <xsd:element name="documentManagement">
            <xsd:complexType>
              <xsd:all>
                <xsd:element ref="ns2:Categories0" minOccurs="0"/>
                <xsd:element ref="ns2:Subcommittee_x0020_or_x0020_Climate_x0020_Council" minOccurs="0"/>
                <xsd:element ref="ns3:SharedWithUsers"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4e92bc-da32-48c0-ad27-bd0e0a64a5d1" elementFormDefault="qualified">
    <xsd:import namespace="http://schemas.microsoft.com/office/2006/documentManagement/types"/>
    <xsd:import namespace="http://schemas.microsoft.com/office/infopath/2007/PartnerControls"/>
    <xsd:element name="Categories0" ma:index="8" nillable="true" ma:displayName="Categories" ma:format="Dropdown" ma:internalName="Categories0">
      <xsd:simpleType>
        <xsd:restriction base="dms:Choice">
          <xsd:enumeration value="(None)"/>
          <xsd:enumeration value="Agendas"/>
          <xsd:enumeration value="Minutes"/>
          <xsd:enumeration value="Presentations"/>
          <xsd:enumeration value="Climate Action Plan Documents"/>
          <xsd:enumeration value="Reports"/>
          <xsd:enumeration value="Public Engagement"/>
          <xsd:enumeration value="Templates"/>
        </xsd:restriction>
      </xsd:simpleType>
    </xsd:element>
    <xsd:element name="Subcommittee_x0020_or_x0020_Climate_x0020_Council" ma:index="9" nillable="true" ma:displayName="Subcommittee or Climate Council" ma:default="Climate Council" ma:format="RadioButtons" ma:internalName="Subcommittee_x0020_or_x0020_Climate_x0020_Council">
      <xsd:simpleType>
        <xsd:restriction base="dms:Choice">
          <xsd:enumeration value="Climate Council"/>
          <xsd:enumeration value="Agriculture &amp; Ecosystems"/>
          <xsd:enumeration value="Cross-Sector Mitigation"/>
          <xsd:enumeration value="Just Transitions"/>
          <xsd:enumeration value="Science &amp; Data"/>
          <xsd:enumeration value="Rural Resilience &amp; Adaptation"/>
          <xsd:enumeration value="Steering Committee"/>
        </xsd:restriction>
      </xsd:simpleType>
    </xsd:element>
  </xsd:schema>
  <xsd:schema xmlns:xsd="http://www.w3.org/2001/XMLSchema" xmlns:xs="http://www.w3.org/2001/XMLSchema" xmlns:dms="http://schemas.microsoft.com/office/2006/documentManagement/types" xmlns:pc="http://schemas.microsoft.com/office/infopath/2007/PartnerControls" targetNamespace="8b14cf53-5dfd-40b2-a6c0-772a9a24c7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b8c8877-4f2b-4684-9e8f-d93efdb3ce36"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ubcommittee_x0020_or_x0020_Climate_x0020_Council xmlns="9a4e92bc-da32-48c0-ad27-bd0e0a64a5d1">Cross-Sector Mitigation</Subcommittee_x0020_or_x0020_Climate_x0020_Council>
    <Categories0 xmlns="9a4e92bc-da32-48c0-ad27-bd0e0a64a5d1">Presentations</Categories0>
    <_dlc_DocId xmlns="6b8c8877-4f2b-4684-9e8f-d93efdb3ce36">XZ5MDUCQQUAD-1681286903-216</_dlc_DocId>
    <_dlc_DocIdUrl xmlns="6b8c8877-4f2b-4684-9e8f-d93efdb3ce36">
      <Url>https://outside.vermont.gov/agency/anr/climatecouncil/_layouts/15/DocIdRedir.aspx?ID=XZ5MDUCQQUAD-1681286903-216</Url>
      <Description>XZ5MDUCQQUAD-1681286903-216</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AA9789B-E882-453A-BACF-B7BC6469DF17}">
  <ds:schemaRefs>
    <ds:schemaRef ds:uri="http://schemas.microsoft.com/sharepoint/v3/contenttype/forms"/>
  </ds:schemaRefs>
</ds:datastoreItem>
</file>

<file path=customXml/itemProps2.xml><?xml version="1.0" encoding="utf-8"?>
<ds:datastoreItem xmlns:ds="http://schemas.openxmlformats.org/officeDocument/2006/customXml" ds:itemID="{BE771CF4-6949-4418-898F-D1C755912B2F}"/>
</file>

<file path=customXml/itemProps3.xml><?xml version="1.0" encoding="utf-8"?>
<ds:datastoreItem xmlns:ds="http://schemas.openxmlformats.org/officeDocument/2006/customXml" ds:itemID="{1CC6A508-B5C4-45B0-B00E-D360E81FF2EE}">
  <ds:schemaRefs>
    <ds:schemaRef ds:uri="http://schemas.microsoft.com/office/2006/documentManagement/types"/>
    <ds:schemaRef ds:uri="2186998b-0126-4977-891a-ad0d7c92a416"/>
    <ds:schemaRef ds:uri="http://schemas.openxmlformats.org/package/2006/metadata/core-properties"/>
    <ds:schemaRef ds:uri="http://purl.org/dc/elements/1.1/"/>
    <ds:schemaRef ds:uri="http://purl.org/dc/dcmitype/"/>
    <ds:schemaRef ds:uri="http://schemas.microsoft.com/office/2006/metadata/properties"/>
    <ds:schemaRef ds:uri="http://schemas.microsoft.com/office/infopath/2007/PartnerControls"/>
    <ds:schemaRef ds:uri="994e8a0a-300b-49b7-bc66-4ddd80d5b414"/>
    <ds:schemaRef ds:uri="http://www.w3.org/XML/1998/namespace"/>
    <ds:schemaRef ds:uri="http://purl.org/dc/terms/"/>
  </ds:schemaRefs>
</ds:datastoreItem>
</file>

<file path=customXml/itemProps4.xml><?xml version="1.0" encoding="utf-8"?>
<ds:datastoreItem xmlns:ds="http://schemas.openxmlformats.org/officeDocument/2006/customXml" ds:itemID="{0A841E07-FC66-4849-8D17-74FA02B432AE}"/>
</file>

<file path=docProps/app.xml><?xml version="1.0" encoding="utf-8"?>
<Properties xmlns="http://schemas.openxmlformats.org/officeDocument/2006/extended-properties" xmlns:vt="http://schemas.openxmlformats.org/officeDocument/2006/docPropsVTypes">
  <Template>Cadmus PowerPoint Template_normal</Template>
  <TotalTime>8724</TotalTime>
  <Words>1924</Words>
  <Application>Microsoft Office PowerPoint</Application>
  <PresentationFormat>Widescreen</PresentationFormat>
  <Paragraphs>308</Paragraphs>
  <Slides>45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Symbol</vt:lpstr>
      <vt:lpstr>Light and Dark Designs</vt:lpstr>
      <vt:lpstr>Task 4: Pathways Analysis: CAP Mitigation Pathway Results Presentation to Vermont Climate Council   </vt:lpstr>
      <vt:lpstr>Agenda</vt:lpstr>
      <vt:lpstr>Pathways Analysis</vt:lpstr>
      <vt:lpstr>Pathways Terminology</vt:lpstr>
      <vt:lpstr>CAP Mitigation Pathway</vt:lpstr>
      <vt:lpstr> CAP Mitigation Pathway and GWSA Targets</vt:lpstr>
      <vt:lpstr>Sector Modeling Transportation</vt:lpstr>
      <vt:lpstr>Transport Sector – CAP Mitigation Pathway </vt:lpstr>
      <vt:lpstr>Transport Sector – CAP Mitigation Pathway </vt:lpstr>
      <vt:lpstr>Transport Sector – CAP Mitigation Pathway </vt:lpstr>
      <vt:lpstr>Transport Sector – CAP Mitigation Pathway </vt:lpstr>
      <vt:lpstr>Transport Sector – CAP Mitigation Pathway </vt:lpstr>
      <vt:lpstr>Transport: Pathway Key Policies, Strategies &amp; Actions</vt:lpstr>
      <vt:lpstr>Sector Modeling Buildings</vt:lpstr>
      <vt:lpstr>Buildings Sector – CAP Mitigation Pathway </vt:lpstr>
      <vt:lpstr>Buildings Sector – CAP Mitigation Pathway </vt:lpstr>
      <vt:lpstr>Residential Buildings CAP Mitigation Pathway</vt:lpstr>
      <vt:lpstr>Buildings CAP Mitigation Pathway</vt:lpstr>
      <vt:lpstr>Buildings CAP Mitigation Pathway</vt:lpstr>
      <vt:lpstr>Residential Buildings Weatherization and Heat Pumps – CAP Mitigation Pathway</vt:lpstr>
      <vt:lpstr>Commercial Buildings CAP Mitigation Pathway</vt:lpstr>
      <vt:lpstr>Industry CAP Mitigation Pathway</vt:lpstr>
      <vt:lpstr>Buildings CAP Mitigation Pathway</vt:lpstr>
      <vt:lpstr>CAP Mitigation Pathway Buildings: Key Policies, Strategies &amp; Actions  </vt:lpstr>
      <vt:lpstr>Sector Modeling Non-Energy</vt:lpstr>
      <vt:lpstr>Non-Energy Sector – CAP Mitigation Pathway  </vt:lpstr>
      <vt:lpstr>CAP Mitigation Non-Energy Agriculture</vt:lpstr>
      <vt:lpstr>CAP Mitigation Non-Energy Industrial Processes</vt:lpstr>
      <vt:lpstr>CAP Mitigation Non-Energy 2050 Net Zero</vt:lpstr>
      <vt:lpstr>Non-Energy Pathway Key Policies, Strategies &amp; Actions  </vt:lpstr>
      <vt:lpstr>Sector Modeling Electricity</vt:lpstr>
      <vt:lpstr>Electricity Sector – CAP Mitigation Pathway </vt:lpstr>
      <vt:lpstr>Electricity Sector – CAP Mitigation Pathway </vt:lpstr>
      <vt:lpstr>Electricity CAP Mitigation Pathway</vt:lpstr>
      <vt:lpstr>Electricity CAP Mitigation Pathway</vt:lpstr>
      <vt:lpstr>Electricity Pathway Key Policies, Strategies &amp; Actions  </vt:lpstr>
      <vt:lpstr>Cross Cutting Results</vt:lpstr>
      <vt:lpstr>All Pathways Reflect Deep Multi-Sectoral Action</vt:lpstr>
      <vt:lpstr>Economic: Early Demand Investments, Later Transformation</vt:lpstr>
      <vt:lpstr>Economic: Net costs of $22 to $6/tonne CO2e</vt:lpstr>
      <vt:lpstr>Economic: All Pathways Strong Net Economic Benefits including Social Cost of Greenhouse Gases</vt:lpstr>
      <vt:lpstr>Sensitivities: Hydro Quebec Emissions </vt:lpstr>
      <vt:lpstr>Sensitivities: Biogenic CO2</vt:lpstr>
      <vt:lpstr>Questions and Discussion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Pathways Analysis VCC Nov 2</dc:title>
  <dc:creator>Masumi Izawa</dc:creator>
  <cp:lastModifiedBy>David Hill</cp:lastModifiedBy>
  <cp:revision>8</cp:revision>
  <dcterms:created xsi:type="dcterms:W3CDTF">2018-04-25T18:11:48Z</dcterms:created>
  <dcterms:modified xsi:type="dcterms:W3CDTF">2021-10-27T18:34:48Z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0x0101007C9313593F61B44F878187E7FE8D2D5E</vt:lpwstr>
  </property>
  <property fmtid="{D5CDD505-2E9C-101B-9397-08002B2CF9AE}" pid="3" name="_dlc_DocIdItemGuid">
    <vt:lpwstr>daf3f84c-2a2f-4e60-b05d-d426feab089b</vt:lpwstr>
  </property>
</Properties>
</file>