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2" r:id="rId6"/>
    <p:sldId id="261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EBD00E-5B3A-4DCD-8820-ACDBEC796EE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2EFF3C0-5A7D-4379-B172-103ABA382B23}">
      <dgm:prSet/>
      <dgm:spPr/>
      <dgm:t>
        <a:bodyPr/>
        <a:lstStyle/>
        <a:p>
          <a:r>
            <a:rPr lang="en-US"/>
            <a:t>What information do you need to develop recommendations for legislature &amp; state government?</a:t>
          </a:r>
        </a:p>
      </dgm:t>
    </dgm:pt>
    <dgm:pt modelId="{9876B255-5059-47B6-95C2-850A19D12EE2}" type="parTrans" cxnId="{1C8E4C84-E3DE-4A4E-BB41-B0F45F3536B0}">
      <dgm:prSet/>
      <dgm:spPr/>
      <dgm:t>
        <a:bodyPr/>
        <a:lstStyle/>
        <a:p>
          <a:endParaRPr lang="en-US"/>
        </a:p>
      </dgm:t>
    </dgm:pt>
    <dgm:pt modelId="{A0CDE669-AF5D-4A56-A08E-269FBB8A4214}" type="sibTrans" cxnId="{1C8E4C84-E3DE-4A4E-BB41-B0F45F3536B0}">
      <dgm:prSet/>
      <dgm:spPr/>
      <dgm:t>
        <a:bodyPr/>
        <a:lstStyle/>
        <a:p>
          <a:endParaRPr lang="en-US"/>
        </a:p>
      </dgm:t>
    </dgm:pt>
    <dgm:pt modelId="{61C645DF-F427-4593-8AFE-FCC4A7668659}">
      <dgm:prSet/>
      <dgm:spPr/>
      <dgm:t>
        <a:bodyPr/>
        <a:lstStyle/>
        <a:p>
          <a:r>
            <a:rPr lang="en-US"/>
            <a:t>Who/how will you gather that information?</a:t>
          </a:r>
        </a:p>
      </dgm:t>
    </dgm:pt>
    <dgm:pt modelId="{89DDEF86-701E-4620-AE4D-9633839BA7AF}" type="parTrans" cxnId="{F41721C6-BDE1-49D5-A2F3-3F016E29EB7E}">
      <dgm:prSet/>
      <dgm:spPr/>
      <dgm:t>
        <a:bodyPr/>
        <a:lstStyle/>
        <a:p>
          <a:endParaRPr lang="en-US"/>
        </a:p>
      </dgm:t>
    </dgm:pt>
    <dgm:pt modelId="{A3406D97-B5BA-4A15-84D4-0D0884D2FD43}" type="sibTrans" cxnId="{F41721C6-BDE1-49D5-A2F3-3F016E29EB7E}">
      <dgm:prSet/>
      <dgm:spPr/>
      <dgm:t>
        <a:bodyPr/>
        <a:lstStyle/>
        <a:p>
          <a:endParaRPr lang="en-US"/>
        </a:p>
      </dgm:t>
    </dgm:pt>
    <dgm:pt modelId="{8D2BA540-E0B6-4F5E-A393-04CB41BADEA3}">
      <dgm:prSet/>
      <dgm:spPr/>
      <dgm:t>
        <a:bodyPr/>
        <a:lstStyle/>
        <a:p>
          <a:r>
            <a:rPr lang="en-US"/>
            <a:t>Make plans to meet/communicate before August 21.</a:t>
          </a:r>
        </a:p>
      </dgm:t>
    </dgm:pt>
    <dgm:pt modelId="{68C39ED5-F1DE-4410-9F74-A1C72A0A29AB}" type="parTrans" cxnId="{A244062A-0A05-42A2-928E-FDA02C87DCB4}">
      <dgm:prSet/>
      <dgm:spPr/>
      <dgm:t>
        <a:bodyPr/>
        <a:lstStyle/>
        <a:p>
          <a:endParaRPr lang="en-US"/>
        </a:p>
      </dgm:t>
    </dgm:pt>
    <dgm:pt modelId="{B293BB83-416C-451F-8177-22F9ADCA5DB6}" type="sibTrans" cxnId="{A244062A-0A05-42A2-928E-FDA02C87DCB4}">
      <dgm:prSet/>
      <dgm:spPr/>
      <dgm:t>
        <a:bodyPr/>
        <a:lstStyle/>
        <a:p>
          <a:endParaRPr lang="en-US"/>
        </a:p>
      </dgm:t>
    </dgm:pt>
    <dgm:pt modelId="{C7B8C6E2-377A-43F5-9523-37F685DBBA76}">
      <dgm:prSet/>
      <dgm:spPr/>
      <dgm:t>
        <a:bodyPr/>
        <a:lstStyle/>
        <a:p>
          <a:r>
            <a:rPr lang="en-US"/>
            <a:t>Identify subcommittee lead/point of contact.</a:t>
          </a:r>
        </a:p>
      </dgm:t>
    </dgm:pt>
    <dgm:pt modelId="{CBC1859A-C56C-4421-85D6-0ECE1D77E498}" type="parTrans" cxnId="{CD4A4B5A-4A1D-4620-A0D3-E59E3C94FAB7}">
      <dgm:prSet/>
      <dgm:spPr/>
      <dgm:t>
        <a:bodyPr/>
        <a:lstStyle/>
        <a:p>
          <a:endParaRPr lang="en-US"/>
        </a:p>
      </dgm:t>
    </dgm:pt>
    <dgm:pt modelId="{14F8D5BC-9C92-4550-BFD9-C5007A119090}" type="sibTrans" cxnId="{CD4A4B5A-4A1D-4620-A0D3-E59E3C94FAB7}">
      <dgm:prSet/>
      <dgm:spPr/>
      <dgm:t>
        <a:bodyPr/>
        <a:lstStyle/>
        <a:p>
          <a:endParaRPr lang="en-US"/>
        </a:p>
      </dgm:t>
    </dgm:pt>
    <dgm:pt modelId="{18E560CF-4C0D-4218-82DC-BC2D6BF1E3AF}" type="pres">
      <dgm:prSet presAssocID="{24EBD00E-5B3A-4DCD-8820-ACDBEC796EE4}" presName="vert0" presStyleCnt="0">
        <dgm:presLayoutVars>
          <dgm:dir/>
          <dgm:animOne val="branch"/>
          <dgm:animLvl val="lvl"/>
        </dgm:presLayoutVars>
      </dgm:prSet>
      <dgm:spPr/>
    </dgm:pt>
    <dgm:pt modelId="{9D1FBEA5-BF8D-4A7D-8C69-9DD725603163}" type="pres">
      <dgm:prSet presAssocID="{12EFF3C0-5A7D-4379-B172-103ABA382B23}" presName="thickLine" presStyleLbl="alignNode1" presStyleIdx="0" presStyleCnt="4"/>
      <dgm:spPr/>
    </dgm:pt>
    <dgm:pt modelId="{B91B39E4-BF97-41E3-AC07-75E3B3E2BEC1}" type="pres">
      <dgm:prSet presAssocID="{12EFF3C0-5A7D-4379-B172-103ABA382B23}" presName="horz1" presStyleCnt="0"/>
      <dgm:spPr/>
    </dgm:pt>
    <dgm:pt modelId="{CC547C88-C93F-4890-8182-7FE58EB2623C}" type="pres">
      <dgm:prSet presAssocID="{12EFF3C0-5A7D-4379-B172-103ABA382B23}" presName="tx1" presStyleLbl="revTx" presStyleIdx="0" presStyleCnt="4"/>
      <dgm:spPr/>
    </dgm:pt>
    <dgm:pt modelId="{B716053D-2745-46B3-B0CE-BF829DE7A9F7}" type="pres">
      <dgm:prSet presAssocID="{12EFF3C0-5A7D-4379-B172-103ABA382B23}" presName="vert1" presStyleCnt="0"/>
      <dgm:spPr/>
    </dgm:pt>
    <dgm:pt modelId="{AEE53905-194D-47B7-98E7-84EEC2468B63}" type="pres">
      <dgm:prSet presAssocID="{61C645DF-F427-4593-8AFE-FCC4A7668659}" presName="thickLine" presStyleLbl="alignNode1" presStyleIdx="1" presStyleCnt="4"/>
      <dgm:spPr/>
    </dgm:pt>
    <dgm:pt modelId="{079D9FD1-45EA-48E9-9040-4F4A67CC2C58}" type="pres">
      <dgm:prSet presAssocID="{61C645DF-F427-4593-8AFE-FCC4A7668659}" presName="horz1" presStyleCnt="0"/>
      <dgm:spPr/>
    </dgm:pt>
    <dgm:pt modelId="{B28FBB5F-4F6D-4119-94A9-D31BF5C894E9}" type="pres">
      <dgm:prSet presAssocID="{61C645DF-F427-4593-8AFE-FCC4A7668659}" presName="tx1" presStyleLbl="revTx" presStyleIdx="1" presStyleCnt="4"/>
      <dgm:spPr/>
    </dgm:pt>
    <dgm:pt modelId="{61DE8F1F-CC75-43FC-BC9C-C23FFEE3118F}" type="pres">
      <dgm:prSet presAssocID="{61C645DF-F427-4593-8AFE-FCC4A7668659}" presName="vert1" presStyleCnt="0"/>
      <dgm:spPr/>
    </dgm:pt>
    <dgm:pt modelId="{AB081028-C131-4F7E-A1D1-61552E693D91}" type="pres">
      <dgm:prSet presAssocID="{8D2BA540-E0B6-4F5E-A393-04CB41BADEA3}" presName="thickLine" presStyleLbl="alignNode1" presStyleIdx="2" presStyleCnt="4"/>
      <dgm:spPr/>
    </dgm:pt>
    <dgm:pt modelId="{DD9D8CE9-E97C-4F6A-8F8D-2B6A7F7F65DF}" type="pres">
      <dgm:prSet presAssocID="{8D2BA540-E0B6-4F5E-A393-04CB41BADEA3}" presName="horz1" presStyleCnt="0"/>
      <dgm:spPr/>
    </dgm:pt>
    <dgm:pt modelId="{C818A904-E89A-40ED-A26D-F7DDD7CF8834}" type="pres">
      <dgm:prSet presAssocID="{8D2BA540-E0B6-4F5E-A393-04CB41BADEA3}" presName="tx1" presStyleLbl="revTx" presStyleIdx="2" presStyleCnt="4"/>
      <dgm:spPr/>
    </dgm:pt>
    <dgm:pt modelId="{34249C7D-4539-4FA6-A4A9-8D957ECA94A0}" type="pres">
      <dgm:prSet presAssocID="{8D2BA540-E0B6-4F5E-A393-04CB41BADEA3}" presName="vert1" presStyleCnt="0"/>
      <dgm:spPr/>
    </dgm:pt>
    <dgm:pt modelId="{B8EA4A38-965A-4AD4-9219-8A9F229BF2C6}" type="pres">
      <dgm:prSet presAssocID="{C7B8C6E2-377A-43F5-9523-37F685DBBA76}" presName="thickLine" presStyleLbl="alignNode1" presStyleIdx="3" presStyleCnt="4"/>
      <dgm:spPr/>
    </dgm:pt>
    <dgm:pt modelId="{86979FB9-8BFB-4843-B720-548F68665DC3}" type="pres">
      <dgm:prSet presAssocID="{C7B8C6E2-377A-43F5-9523-37F685DBBA76}" presName="horz1" presStyleCnt="0"/>
      <dgm:spPr/>
    </dgm:pt>
    <dgm:pt modelId="{0588B80D-1904-42E5-8FE2-103DF2BA1B60}" type="pres">
      <dgm:prSet presAssocID="{C7B8C6E2-377A-43F5-9523-37F685DBBA76}" presName="tx1" presStyleLbl="revTx" presStyleIdx="3" presStyleCnt="4"/>
      <dgm:spPr/>
    </dgm:pt>
    <dgm:pt modelId="{26AF17AA-7534-4CBB-BFAA-1A3FD64115BD}" type="pres">
      <dgm:prSet presAssocID="{C7B8C6E2-377A-43F5-9523-37F685DBBA76}" presName="vert1" presStyleCnt="0"/>
      <dgm:spPr/>
    </dgm:pt>
  </dgm:ptLst>
  <dgm:cxnLst>
    <dgm:cxn modelId="{A244062A-0A05-42A2-928E-FDA02C87DCB4}" srcId="{24EBD00E-5B3A-4DCD-8820-ACDBEC796EE4}" destId="{8D2BA540-E0B6-4F5E-A393-04CB41BADEA3}" srcOrd="2" destOrd="0" parTransId="{68C39ED5-F1DE-4410-9F74-A1C72A0A29AB}" sibTransId="{B293BB83-416C-451F-8177-22F9ADCA5DB6}"/>
    <dgm:cxn modelId="{323FC12B-9CDF-4241-A78A-AE22186A6168}" type="presOf" srcId="{C7B8C6E2-377A-43F5-9523-37F685DBBA76}" destId="{0588B80D-1904-42E5-8FE2-103DF2BA1B60}" srcOrd="0" destOrd="0" presId="urn:microsoft.com/office/officeart/2008/layout/LinedList"/>
    <dgm:cxn modelId="{04C24D47-3195-447A-AE40-97B11F8F25AF}" type="presOf" srcId="{12EFF3C0-5A7D-4379-B172-103ABA382B23}" destId="{CC547C88-C93F-4890-8182-7FE58EB2623C}" srcOrd="0" destOrd="0" presId="urn:microsoft.com/office/officeart/2008/layout/LinedList"/>
    <dgm:cxn modelId="{CD4A4B5A-4A1D-4620-A0D3-E59E3C94FAB7}" srcId="{24EBD00E-5B3A-4DCD-8820-ACDBEC796EE4}" destId="{C7B8C6E2-377A-43F5-9523-37F685DBBA76}" srcOrd="3" destOrd="0" parTransId="{CBC1859A-C56C-4421-85D6-0ECE1D77E498}" sibTransId="{14F8D5BC-9C92-4550-BFD9-C5007A119090}"/>
    <dgm:cxn modelId="{1C8E4C84-E3DE-4A4E-BB41-B0F45F3536B0}" srcId="{24EBD00E-5B3A-4DCD-8820-ACDBEC796EE4}" destId="{12EFF3C0-5A7D-4379-B172-103ABA382B23}" srcOrd="0" destOrd="0" parTransId="{9876B255-5059-47B6-95C2-850A19D12EE2}" sibTransId="{A0CDE669-AF5D-4A56-A08E-269FBB8A4214}"/>
    <dgm:cxn modelId="{A3FB69C3-7EB6-4A38-887E-126F2B0A59B7}" type="presOf" srcId="{61C645DF-F427-4593-8AFE-FCC4A7668659}" destId="{B28FBB5F-4F6D-4119-94A9-D31BF5C894E9}" srcOrd="0" destOrd="0" presId="urn:microsoft.com/office/officeart/2008/layout/LinedList"/>
    <dgm:cxn modelId="{F41721C6-BDE1-49D5-A2F3-3F016E29EB7E}" srcId="{24EBD00E-5B3A-4DCD-8820-ACDBEC796EE4}" destId="{61C645DF-F427-4593-8AFE-FCC4A7668659}" srcOrd="1" destOrd="0" parTransId="{89DDEF86-701E-4620-AE4D-9633839BA7AF}" sibTransId="{A3406D97-B5BA-4A15-84D4-0D0884D2FD43}"/>
    <dgm:cxn modelId="{5F43ABDB-CF2A-47D4-8D63-7251ED5749CE}" type="presOf" srcId="{8D2BA540-E0B6-4F5E-A393-04CB41BADEA3}" destId="{C818A904-E89A-40ED-A26D-F7DDD7CF8834}" srcOrd="0" destOrd="0" presId="urn:microsoft.com/office/officeart/2008/layout/LinedList"/>
    <dgm:cxn modelId="{0DE8C6F0-570A-493E-9188-5A41ED16B4E6}" type="presOf" srcId="{24EBD00E-5B3A-4DCD-8820-ACDBEC796EE4}" destId="{18E560CF-4C0D-4218-82DC-BC2D6BF1E3AF}" srcOrd="0" destOrd="0" presId="urn:microsoft.com/office/officeart/2008/layout/LinedList"/>
    <dgm:cxn modelId="{E9EAE1D7-B3B8-4257-9A30-A65E05D1018F}" type="presParOf" srcId="{18E560CF-4C0D-4218-82DC-BC2D6BF1E3AF}" destId="{9D1FBEA5-BF8D-4A7D-8C69-9DD725603163}" srcOrd="0" destOrd="0" presId="urn:microsoft.com/office/officeart/2008/layout/LinedList"/>
    <dgm:cxn modelId="{A89EC5EA-CA93-4255-A37A-0E65821BC76F}" type="presParOf" srcId="{18E560CF-4C0D-4218-82DC-BC2D6BF1E3AF}" destId="{B91B39E4-BF97-41E3-AC07-75E3B3E2BEC1}" srcOrd="1" destOrd="0" presId="urn:microsoft.com/office/officeart/2008/layout/LinedList"/>
    <dgm:cxn modelId="{0B3D26CF-1B99-495B-8815-AE8E5149E6A7}" type="presParOf" srcId="{B91B39E4-BF97-41E3-AC07-75E3B3E2BEC1}" destId="{CC547C88-C93F-4890-8182-7FE58EB2623C}" srcOrd="0" destOrd="0" presId="urn:microsoft.com/office/officeart/2008/layout/LinedList"/>
    <dgm:cxn modelId="{E4F73CBE-EA69-4B52-BF31-B60F6239328E}" type="presParOf" srcId="{B91B39E4-BF97-41E3-AC07-75E3B3E2BEC1}" destId="{B716053D-2745-46B3-B0CE-BF829DE7A9F7}" srcOrd="1" destOrd="0" presId="urn:microsoft.com/office/officeart/2008/layout/LinedList"/>
    <dgm:cxn modelId="{06E7B214-EE8F-4344-A8D3-F232778FD312}" type="presParOf" srcId="{18E560CF-4C0D-4218-82DC-BC2D6BF1E3AF}" destId="{AEE53905-194D-47B7-98E7-84EEC2468B63}" srcOrd="2" destOrd="0" presId="urn:microsoft.com/office/officeart/2008/layout/LinedList"/>
    <dgm:cxn modelId="{430A4F8C-CF04-44A9-B5D2-10B5B6EEC581}" type="presParOf" srcId="{18E560CF-4C0D-4218-82DC-BC2D6BF1E3AF}" destId="{079D9FD1-45EA-48E9-9040-4F4A67CC2C58}" srcOrd="3" destOrd="0" presId="urn:microsoft.com/office/officeart/2008/layout/LinedList"/>
    <dgm:cxn modelId="{04BC2022-4C0E-45A5-BC3B-A90F2ABC9DCC}" type="presParOf" srcId="{079D9FD1-45EA-48E9-9040-4F4A67CC2C58}" destId="{B28FBB5F-4F6D-4119-94A9-D31BF5C894E9}" srcOrd="0" destOrd="0" presId="urn:microsoft.com/office/officeart/2008/layout/LinedList"/>
    <dgm:cxn modelId="{1D9BDA09-0A8A-4204-B792-04681DE6EE76}" type="presParOf" srcId="{079D9FD1-45EA-48E9-9040-4F4A67CC2C58}" destId="{61DE8F1F-CC75-43FC-BC9C-C23FFEE3118F}" srcOrd="1" destOrd="0" presId="urn:microsoft.com/office/officeart/2008/layout/LinedList"/>
    <dgm:cxn modelId="{1F77DD59-D950-4BE5-9451-BF34B950B6D9}" type="presParOf" srcId="{18E560CF-4C0D-4218-82DC-BC2D6BF1E3AF}" destId="{AB081028-C131-4F7E-A1D1-61552E693D91}" srcOrd="4" destOrd="0" presId="urn:microsoft.com/office/officeart/2008/layout/LinedList"/>
    <dgm:cxn modelId="{CFB68392-46E4-40D1-9266-AEF5AB3DDB94}" type="presParOf" srcId="{18E560CF-4C0D-4218-82DC-BC2D6BF1E3AF}" destId="{DD9D8CE9-E97C-4F6A-8F8D-2B6A7F7F65DF}" srcOrd="5" destOrd="0" presId="urn:microsoft.com/office/officeart/2008/layout/LinedList"/>
    <dgm:cxn modelId="{12763F52-4E70-4F9F-A6B9-84D1F4CFDA17}" type="presParOf" srcId="{DD9D8CE9-E97C-4F6A-8F8D-2B6A7F7F65DF}" destId="{C818A904-E89A-40ED-A26D-F7DDD7CF8834}" srcOrd="0" destOrd="0" presId="urn:microsoft.com/office/officeart/2008/layout/LinedList"/>
    <dgm:cxn modelId="{0A9563DB-D321-47AC-886B-359343AAB667}" type="presParOf" srcId="{DD9D8CE9-E97C-4F6A-8F8D-2B6A7F7F65DF}" destId="{34249C7D-4539-4FA6-A4A9-8D957ECA94A0}" srcOrd="1" destOrd="0" presId="urn:microsoft.com/office/officeart/2008/layout/LinedList"/>
    <dgm:cxn modelId="{EEDD2BF5-03DE-4F26-9520-9A92824D5413}" type="presParOf" srcId="{18E560CF-4C0D-4218-82DC-BC2D6BF1E3AF}" destId="{B8EA4A38-965A-4AD4-9219-8A9F229BF2C6}" srcOrd="6" destOrd="0" presId="urn:microsoft.com/office/officeart/2008/layout/LinedList"/>
    <dgm:cxn modelId="{35C105F7-5E3F-4217-9028-1C85B5B9BB2A}" type="presParOf" srcId="{18E560CF-4C0D-4218-82DC-BC2D6BF1E3AF}" destId="{86979FB9-8BFB-4843-B720-548F68665DC3}" srcOrd="7" destOrd="0" presId="urn:microsoft.com/office/officeart/2008/layout/LinedList"/>
    <dgm:cxn modelId="{6F5F913D-29EC-49F5-9132-776B992F0F83}" type="presParOf" srcId="{86979FB9-8BFB-4843-B720-548F68665DC3}" destId="{0588B80D-1904-42E5-8FE2-103DF2BA1B60}" srcOrd="0" destOrd="0" presId="urn:microsoft.com/office/officeart/2008/layout/LinedList"/>
    <dgm:cxn modelId="{CCD4FFD3-F9C0-457B-AF47-A65EB67CF909}" type="presParOf" srcId="{86979FB9-8BFB-4843-B720-548F68665DC3}" destId="{26AF17AA-7534-4CBB-BFAA-1A3FD64115B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1FBEA5-BF8D-4A7D-8C69-9DD725603163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547C88-C93F-4890-8182-7FE58EB2623C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What information do you need to develop recommendations for legislature &amp; state government?</a:t>
          </a:r>
        </a:p>
      </dsp:txBody>
      <dsp:txXfrm>
        <a:off x="0" y="0"/>
        <a:ext cx="6900512" cy="1384035"/>
      </dsp:txXfrm>
    </dsp:sp>
    <dsp:sp modelId="{AEE53905-194D-47B7-98E7-84EEC2468B63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8FBB5F-4F6D-4119-94A9-D31BF5C894E9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Who/how will you gather that information?</a:t>
          </a:r>
        </a:p>
      </dsp:txBody>
      <dsp:txXfrm>
        <a:off x="0" y="1384035"/>
        <a:ext cx="6900512" cy="1384035"/>
      </dsp:txXfrm>
    </dsp:sp>
    <dsp:sp modelId="{AB081028-C131-4F7E-A1D1-61552E693D91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8A904-E89A-40ED-A26D-F7DDD7CF8834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Make plans to meet/communicate before August 21.</a:t>
          </a:r>
        </a:p>
      </dsp:txBody>
      <dsp:txXfrm>
        <a:off x="0" y="2768070"/>
        <a:ext cx="6900512" cy="1384035"/>
      </dsp:txXfrm>
    </dsp:sp>
    <dsp:sp modelId="{B8EA4A38-965A-4AD4-9219-8A9F229BF2C6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8B80D-1904-42E5-8FE2-103DF2BA1B60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Identify subcommittee lead/point of contact.</a:t>
          </a:r>
        </a:p>
      </dsp:txBody>
      <dsp:txXfrm>
        <a:off x="0" y="4152105"/>
        <a:ext cx="6900512" cy="1384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CA666E-028E-4643-A994-1C71B0DFEC9B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17E5C77-C1B6-4400-8D1F-332EDB7B0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7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7E5C77-C1B6-4400-8D1F-332EDB7B0A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84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B6E57-6FD1-B4E2-D6D3-3DDC486C2C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3E5F20-A60F-7CEE-DF39-E351CD14E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0595D-0D51-169C-7941-CD698D529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55821-F538-7C8A-DCF0-98B3F5F13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E82A8-2A4F-7D51-F8AB-6A045B969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7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43D69-4F92-578A-3F94-A28515455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314B8B-8BAA-6B5E-8876-242B46DE00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EF956-E9BA-384F-B1A0-82CC789D1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7F320-FC9F-6D64-0F47-8207C2BB1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E4247-A020-3B48-ACC7-F23FA0F58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492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91830B-51EB-166F-622D-91E7E08725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25C6B0-F1C3-AB18-D6A7-03E7350F97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F5ECC-6865-4C03-D83B-A3FB6681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92C4D-EA12-6D91-F0D9-DD503849B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157A9-1C51-CDE9-6EC6-0731FAE01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45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6441-A85E-308F-BCEC-94440415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D7B6B-C4C3-CD9C-7A70-CECA0A628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5526F-71EA-0454-84D3-3D827D5C3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6FF12-5000-8FB8-50A9-4BD3E8F9B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3A35B-871B-6AB4-9507-509989563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8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2D07D-87B8-52D5-E46F-B7370C168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E75DC-02F8-6184-E0BE-B1150B60D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6E274-AA00-9E74-7785-32FF5953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D22A0-9B8B-455A-E258-5ED00FDEF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EB703-AE1C-F7C8-1B9E-BBC8DBBEA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11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C0843-F235-7DF1-0B18-A29CDF14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EB9BC-B78C-5819-4BA0-310E8C40E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ADA66-2FAA-712C-8636-D9766CEC2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635FA3-556C-34EE-8D8E-A551F8F12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FE904F-80B9-93D5-BD85-B2510362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F3BBB1-B9F7-A761-4AB8-DC847DF17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61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467BC-E28C-6812-F37D-52AE94A76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E0EB70-2559-3687-71E2-DA895BB5E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C413E7-00E0-A3A2-C7DB-2D579B9D9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03434C-0563-330F-B50F-2A983E511B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A34CCF-5780-7CD9-2EB2-B8411D53BF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105C9F-023F-C865-E4FA-0E4D14D0B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B2238-6255-5853-72A6-1248CB286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EFE0F0-540C-9534-DA96-2EACE413F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9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309E6-8C1F-A7DB-595E-2777523E5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4E2D60-B239-0AD4-C54C-F3C5BB372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2DD2C-FDB3-A288-8ACE-8410C4362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CD45FF-90B5-3815-E932-CD0FD323F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7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621A5E-7119-5510-797A-F35ABCDA6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13C75D-0633-9082-8F88-0A6432157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C0748-6E16-E6C4-A4D0-08D01E699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2C3CA-2029-F53A-ADAC-B0889F422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5DEB9-4029-942B-ED3F-7FF9276CE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5A360-A166-31F8-8608-A40B88F5E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A78989-58E7-8F10-D032-D304BCCA0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8CA7B7-6FAE-C760-AC70-DB106D8D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A0B4ED-0F53-CCBD-B5B7-A4834668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4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AD102-EB7A-1217-15CE-0799857B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399436-4C08-FE24-1B6A-7CEDE4EA2E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8E4FAA-7C7E-ED54-E2C2-EE30A8134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4EC5E-183A-93A3-B757-4619701A9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1D7D3-425E-AF75-3BB3-B91C4AAE4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2CB385-F126-EAC4-8F1A-79EC823C9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84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C4D299-603C-FFBD-9D62-D595F3F71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9AEDD-1D12-0791-013B-1B5A2DCD9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AF663-05FE-9B3F-04A0-66BFCE5CF0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C24779-6C56-4F70-82D7-EDD5FB775998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85C55-9768-5E2A-185E-4D53D0DEF1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706E4-4A6B-A380-E62B-33427672FE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4E569-8197-4BEF-BE72-8028FA8B8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7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97B44-9F27-310C-DE22-61E32272AE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Preliminary Regional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13C210-BCD9-0343-95FD-F92CCAEFFA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Presentation for</a:t>
            </a:r>
          </a:p>
          <a:p>
            <a:r>
              <a:rPr lang="en-US" dirty="0"/>
              <a:t>Act 69 State Housing &amp; Residential Services Committee</a:t>
            </a:r>
          </a:p>
          <a:p>
            <a:r>
              <a:rPr lang="en-US" dirty="0"/>
              <a:t>Kirsten Murphy, Vermont Developmental Disabilities Council</a:t>
            </a:r>
          </a:p>
          <a:p>
            <a:r>
              <a:rPr lang="en-US" dirty="0"/>
              <a:t>August 7, 2025</a:t>
            </a:r>
          </a:p>
        </p:txBody>
      </p:sp>
    </p:spTree>
    <p:extLst>
      <p:ext uri="{BB962C8B-B14F-4D97-AF65-F5344CB8AC3E}">
        <p14:creationId xmlns:p14="http://schemas.microsoft.com/office/powerpoint/2010/main" val="3656021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464BAF-1102-030A-5578-25EF5C77E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tx2"/>
                </a:solidFill>
              </a:rPr>
              <a:t>Where did we get the number 600?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55E92-5393-1310-DB13-5302525D6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500">
                <a:solidFill>
                  <a:schemeClr val="tx2"/>
                </a:solidFill>
              </a:rPr>
              <a:t>The Corporation for Supportive Housing (CSH) estimates that:</a:t>
            </a:r>
          </a:p>
          <a:p>
            <a:pPr marL="976312" indent="-514350"/>
            <a:r>
              <a:rPr lang="en-US" sz="1500">
                <a:solidFill>
                  <a:schemeClr val="tx2"/>
                </a:solidFill>
              </a:rPr>
              <a:t>10% of HCBS recipients living with family members would migrate to other housing.</a:t>
            </a:r>
          </a:p>
          <a:p>
            <a:pPr marL="976312" indent="-514350"/>
            <a:r>
              <a:rPr lang="en-US" sz="1500">
                <a:solidFill>
                  <a:schemeClr val="tx2"/>
                </a:solidFill>
              </a:rPr>
              <a:t>33% of recipients of HCBS living in shared living, staffed living, or a group home would migrate to other housing.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sz="1500">
                <a:solidFill>
                  <a:schemeClr val="tx2"/>
                </a:solidFill>
              </a:rPr>
              <a:t>This assumes that people living in independent or supervised living would not migrate to other housing.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sz="1500">
                <a:solidFill>
                  <a:schemeClr val="tx2"/>
                </a:solidFill>
              </a:rPr>
              <a:t>Additionally, we have people receiving DDS who are identified as not housed. </a:t>
            </a:r>
          </a:p>
          <a:p>
            <a:pPr marL="739775" indent="-277813"/>
            <a:r>
              <a:rPr lang="en-US" sz="1500">
                <a:solidFill>
                  <a:schemeClr val="tx2"/>
                </a:solidFill>
              </a:rPr>
              <a:t>100% of this group needs housing.</a:t>
            </a:r>
          </a:p>
          <a:p>
            <a:pPr marL="0" indent="0">
              <a:buNone/>
            </a:pPr>
            <a:endParaRPr lang="en-US" sz="150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Suburban scene">
            <a:extLst>
              <a:ext uri="{FF2B5EF4-FFF2-40B4-BE49-F238E27FC236}">
                <a16:creationId xmlns:a16="http://schemas.microsoft.com/office/drawing/2014/main" id="{6913236A-4DF5-B5DD-CFE7-D9E809582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919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DAD211-589C-0CA2-35CF-3A6CFAA95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Estimate updated based on current census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5A5497-6145-695A-72F9-59D011EA85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8744084"/>
              </p:ext>
            </p:extLst>
          </p:nvPr>
        </p:nvGraphicFramePr>
        <p:xfrm>
          <a:off x="1814505" y="1926266"/>
          <a:ext cx="8562992" cy="4357538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809941">
                  <a:extLst>
                    <a:ext uri="{9D8B030D-6E8A-4147-A177-3AD203B41FA5}">
                      <a16:colId xmlns:a16="http://schemas.microsoft.com/office/drawing/2014/main" val="3057992593"/>
                    </a:ext>
                  </a:extLst>
                </a:gridCol>
                <a:gridCol w="740800">
                  <a:extLst>
                    <a:ext uri="{9D8B030D-6E8A-4147-A177-3AD203B41FA5}">
                      <a16:colId xmlns:a16="http://schemas.microsoft.com/office/drawing/2014/main" val="3495503721"/>
                    </a:ext>
                  </a:extLst>
                </a:gridCol>
                <a:gridCol w="987733">
                  <a:extLst>
                    <a:ext uri="{9D8B030D-6E8A-4147-A177-3AD203B41FA5}">
                      <a16:colId xmlns:a16="http://schemas.microsoft.com/office/drawing/2014/main" val="1328825782"/>
                    </a:ext>
                  </a:extLst>
                </a:gridCol>
                <a:gridCol w="1353194">
                  <a:extLst>
                    <a:ext uri="{9D8B030D-6E8A-4147-A177-3AD203B41FA5}">
                      <a16:colId xmlns:a16="http://schemas.microsoft.com/office/drawing/2014/main" val="4018108539"/>
                    </a:ext>
                  </a:extLst>
                </a:gridCol>
                <a:gridCol w="1214911">
                  <a:extLst>
                    <a:ext uri="{9D8B030D-6E8A-4147-A177-3AD203B41FA5}">
                      <a16:colId xmlns:a16="http://schemas.microsoft.com/office/drawing/2014/main" val="2156956511"/>
                    </a:ext>
                  </a:extLst>
                </a:gridCol>
                <a:gridCol w="1550740">
                  <a:extLst>
                    <a:ext uri="{9D8B030D-6E8A-4147-A177-3AD203B41FA5}">
                      <a16:colId xmlns:a16="http://schemas.microsoft.com/office/drawing/2014/main" val="3208522496"/>
                    </a:ext>
                  </a:extLst>
                </a:gridCol>
                <a:gridCol w="1905673">
                  <a:extLst>
                    <a:ext uri="{9D8B030D-6E8A-4147-A177-3AD203B41FA5}">
                      <a16:colId xmlns:a16="http://schemas.microsoft.com/office/drawing/2014/main" val="892434712"/>
                    </a:ext>
                  </a:extLst>
                </a:gridCol>
              </a:tblGrid>
              <a:tr h="3063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HCBS Recipients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Agency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100% Vulnerable*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33% Vulnerable*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10% Vulnerable**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Not Vulnerable*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Total Estimated Vulnerable (rounded)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2664581815"/>
                  </a:ext>
                </a:extLst>
              </a:tr>
              <a:tr h="232249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Unhoused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Group, Staff, Shared Living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Living with Family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Independent &amp; Supervised Living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Unhoused + 33% Group/Staff/Share + 10% Family Living 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376808293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CCS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3419294155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148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CSAC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1038563817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FF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2378031780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GMSS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2016671802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295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HCRS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154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3615530762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751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HC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253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283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183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122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2819712885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96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LCMH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2224872190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LSI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1769445257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273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NCSS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112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113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1192974166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361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NKHS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178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137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874247914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RMHS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138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97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3219154572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SCC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2704329993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UCS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4001369962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198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UVS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123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3500340255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258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WCMH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127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84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84668251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T-II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406956792"/>
                  </a:ext>
                </a:extLst>
              </a:tr>
              <a:tr h="186128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1338856131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3233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TOTAL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27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1490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1220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539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TOTAL DS VULNERABLE in VT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2483087242"/>
                  </a:ext>
                </a:extLst>
              </a:tr>
              <a:tr h="207541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% Vulnerable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27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496.17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122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645.17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1246130132"/>
                  </a:ext>
                </a:extLst>
              </a:tr>
              <a:tr h="186128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3883210789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OUT OF: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1308778812"/>
                  </a:ext>
                </a:extLst>
              </a:tr>
              <a:tr h="17048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Notes: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3276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38" marR="4938" marT="4938" marB="0" anchor="b"/>
                </a:tc>
                <a:extLst>
                  <a:ext uri="{0D108BD9-81ED-4DB2-BD59-A6C34878D82A}">
                    <a16:rowId xmlns:a16="http://schemas.microsoft.com/office/drawing/2014/main" val="4127097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119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FF20C3C-145C-C2B9-80BC-A0C61F626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Estimates based on county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ADC6FC3-858A-A39A-ED54-276240DF8B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4081610"/>
              </p:ext>
            </p:extLst>
          </p:nvPr>
        </p:nvGraphicFramePr>
        <p:xfrm>
          <a:off x="1484159" y="1926266"/>
          <a:ext cx="6594366" cy="4357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247">
                  <a:extLst>
                    <a:ext uri="{9D8B030D-6E8A-4147-A177-3AD203B41FA5}">
                      <a16:colId xmlns:a16="http://schemas.microsoft.com/office/drawing/2014/main" val="933907785"/>
                    </a:ext>
                  </a:extLst>
                </a:gridCol>
                <a:gridCol w="1423559">
                  <a:extLst>
                    <a:ext uri="{9D8B030D-6E8A-4147-A177-3AD203B41FA5}">
                      <a16:colId xmlns:a16="http://schemas.microsoft.com/office/drawing/2014/main" val="2152149186"/>
                    </a:ext>
                  </a:extLst>
                </a:gridCol>
                <a:gridCol w="2910560">
                  <a:extLst>
                    <a:ext uri="{9D8B030D-6E8A-4147-A177-3AD203B41FA5}">
                      <a16:colId xmlns:a16="http://schemas.microsoft.com/office/drawing/2014/main" val="1246843223"/>
                    </a:ext>
                  </a:extLst>
                </a:gridCol>
              </a:tblGrid>
              <a:tr h="256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County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#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% Total Vulnerable per County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1396656809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Addison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2184380921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Bennington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37.84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3512839564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Caledonia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17.42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3297217748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Chittenden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21%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3090958380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Essex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17.42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40705522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Franklin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38.22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255164875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Grand Isle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38.22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751914967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Lamoille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31.12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1693578972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Orange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22.895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1536059086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Orleans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17.42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4180772086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Rutland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487636966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Washington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87.735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2735660599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Windham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41.54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3819762055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Windsor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45.89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2035022441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ALL VT**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3017135493"/>
                  </a:ext>
                </a:extLst>
              </a:tr>
              <a:tr h="256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TOTAL***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640.65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30" marR="8230" marT="8230" marB="0" anchor="b"/>
                </a:tc>
                <a:extLst>
                  <a:ext uri="{0D108BD9-81ED-4DB2-BD59-A6C34878D82A}">
                    <a16:rowId xmlns:a16="http://schemas.microsoft.com/office/drawing/2014/main" val="1315566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8559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B365EF-AF0B-20B8-20AB-F0B71209D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Next steps with data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FABAA-3331-1298-6AF8-53E719925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200"/>
              <a:t>Test the assumptions</a:t>
            </a:r>
          </a:p>
          <a:p>
            <a:pPr marL="858838" indent="-858838">
              <a:buNone/>
            </a:pPr>
            <a:r>
              <a:rPr lang="en-US" sz="2200"/>
              <a:t>	For example, based on surveying a randomly selected subset of service participants living with parents, that % are living with parents older than 65?  What % report they want to change their living situation?</a:t>
            </a:r>
          </a:p>
          <a:p>
            <a:r>
              <a:rPr lang="en-US" sz="2200"/>
              <a:t>Stratify the regional housing needs by SIS-A scores as a proxy for the type of housing that would be appropriate.</a:t>
            </a:r>
          </a:p>
          <a:p>
            <a:pPr marL="857250" indent="0">
              <a:buNone/>
            </a:pPr>
            <a:r>
              <a:rPr lang="en-US" sz="2200"/>
              <a:t>For example, of the 27 people currently not housed, what are their SIS-A scores (de-identified)</a:t>
            </a:r>
          </a:p>
          <a:p>
            <a:r>
              <a:rPr lang="en-US" sz="2200"/>
              <a:t>See if Case Management Entities could ask a standard question about housing needs in the next 3-5 years.</a:t>
            </a:r>
          </a:p>
        </p:txBody>
      </p:sp>
    </p:spTree>
    <p:extLst>
      <p:ext uri="{BB962C8B-B14F-4D97-AF65-F5344CB8AC3E}">
        <p14:creationId xmlns:p14="http://schemas.microsoft.com/office/powerpoint/2010/main" val="325877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94228A-9B97-2613-3A27-2935BDC8F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3800"/>
              <a:t>Work in 2 subcommittees:  “Financing” and “Barriers”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A63A4E2-DC43-8760-0953-F91800F907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353986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180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DFE98C7071274EA709CFED0A4CB478" ma:contentTypeVersion="6" ma:contentTypeDescription="Create a new document." ma:contentTypeScope="" ma:versionID="7158459663e79b8cb81214032c1cca5f">
  <xsd:schema xmlns:xsd="http://www.w3.org/2001/XMLSchema" xmlns:xs="http://www.w3.org/2001/XMLSchema" xmlns:p="http://schemas.microsoft.com/office/2006/metadata/properties" xmlns:ns2="b0572314-4400-4c30-b6be-af21dc0ec631" targetNamespace="http://schemas.microsoft.com/office/2006/metadata/properties" ma:root="true" ma:fieldsID="082c0f711b387a5b6700f705db5f1b23" ns2:_="">
    <xsd:import namespace="b0572314-4400-4c30-b6be-af21dc0ec6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_dlc_DocId" minOccurs="0"/>
                <xsd:element ref="ns2:_dlc_DocIdUrl" minOccurs="0"/>
                <xsd:element ref="ns2:_dlc_DocIdPersistId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572314-4400-4c30-b6be-af21dc0ec63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" ma:index="9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0572314-4400-4c30-b6be-af21dc0ec631">YSSN3WUNHHSM-535129369-10834</_dlc_DocId>
    <_dlc_DocIdUrl xmlns="b0572314-4400-4c30-b6be-af21dc0ec631">
      <Url>https://outside.vermont.gov/agency/ACCD/_layouts/15/DocIdRedir.aspx?ID=YSSN3WUNHHSM-535129369-10834</Url>
      <Description>YSSN3WUNHHSM-535129369-10834</Description>
    </_dlc_DocIdUrl>
  </documentManagement>
</p:properties>
</file>

<file path=customXml/itemProps1.xml><?xml version="1.0" encoding="utf-8"?>
<ds:datastoreItem xmlns:ds="http://schemas.openxmlformats.org/officeDocument/2006/customXml" ds:itemID="{CC5A5187-617B-4EED-BA76-105919C45B17}"/>
</file>

<file path=customXml/itemProps2.xml><?xml version="1.0" encoding="utf-8"?>
<ds:datastoreItem xmlns:ds="http://schemas.openxmlformats.org/officeDocument/2006/customXml" ds:itemID="{1C9FC87F-8B74-45FB-84BB-23DBB7ADDCC5}"/>
</file>

<file path=customXml/itemProps3.xml><?xml version="1.0" encoding="utf-8"?>
<ds:datastoreItem xmlns:ds="http://schemas.openxmlformats.org/officeDocument/2006/customXml" ds:itemID="{CD12F934-7898-40B0-BB4F-A4365F36729C}"/>
</file>

<file path=customXml/itemProps4.xml><?xml version="1.0" encoding="utf-8"?>
<ds:datastoreItem xmlns:ds="http://schemas.openxmlformats.org/officeDocument/2006/customXml" ds:itemID="{4143DC04-B5BC-44BC-94C1-18249855E031}"/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553</Words>
  <Application>Microsoft Office PowerPoint</Application>
  <PresentationFormat>Widescreen</PresentationFormat>
  <Paragraphs>217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Aptos Narrow</vt:lpstr>
      <vt:lpstr>Arial</vt:lpstr>
      <vt:lpstr>Calibri</vt:lpstr>
      <vt:lpstr>Office Theme</vt:lpstr>
      <vt:lpstr>Preliminary Regional Data</vt:lpstr>
      <vt:lpstr>Where did we get the number 600?</vt:lpstr>
      <vt:lpstr>Estimate updated based on current census</vt:lpstr>
      <vt:lpstr>Estimates based on county</vt:lpstr>
      <vt:lpstr>Next steps with data</vt:lpstr>
      <vt:lpstr>Work in 2 subcommittees:  “Financing” and “Barriers”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Murphy, Kirsten</dc:creator>
  <cp:lastModifiedBy>Murphy, Kirsten</cp:lastModifiedBy>
  <cp:revision>2</cp:revision>
  <cp:lastPrinted>2025-08-07T16:53:35Z</cp:lastPrinted>
  <dcterms:created xsi:type="dcterms:W3CDTF">2025-08-07T14:19:30Z</dcterms:created>
  <dcterms:modified xsi:type="dcterms:W3CDTF">2025-08-07T17:23:58Z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0x010100CCDFE98C7071274EA709CFED0A4CB478</vt:lpwstr>
  </property>
  <property fmtid="{D5CDD505-2E9C-101B-9397-08002B2CF9AE}" pid="3" name="_dlc_DocIdItemGuid">
    <vt:lpwstr>0654e02a-5376-41d4-b1b0-a253ca295a5b</vt:lpwstr>
  </property>
</Properties>
</file>