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1" r:id="rId3"/>
    <p:sldMasterId id="2147483691" r:id="rId4"/>
  </p:sldMasterIdLst>
  <p:notesMasterIdLst>
    <p:notesMasterId r:id="rId22"/>
  </p:notesMasterIdLst>
  <p:sldIdLst>
    <p:sldId id="483" r:id="rId5"/>
    <p:sldId id="268" r:id="rId6"/>
    <p:sldId id="728" r:id="rId7"/>
    <p:sldId id="840" r:id="rId8"/>
    <p:sldId id="845" r:id="rId9"/>
    <p:sldId id="257" r:id="rId10"/>
    <p:sldId id="259" r:id="rId11"/>
    <p:sldId id="258" r:id="rId12"/>
    <p:sldId id="261" r:id="rId13"/>
    <p:sldId id="838" r:id="rId14"/>
    <p:sldId id="846" r:id="rId15"/>
    <p:sldId id="762" r:id="rId16"/>
    <p:sldId id="256" r:id="rId17"/>
    <p:sldId id="847" r:id="rId18"/>
    <p:sldId id="848" r:id="rId19"/>
    <p:sldId id="260" r:id="rId20"/>
    <p:sldId id="84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381E5-5D5F-4976-AB68-027598D858C5}" v="3" dt="2024-01-03T17:28:37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70EEC-2FAB-4C37-A0F8-18C214C7527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A0E8A-FEFF-4DBC-979C-BFD2AC07E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B18D-BBAE-4F1F-A0A3-CA4B9F4D4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this to under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E654B-94A7-6E4B-AEA8-598F7E66C1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6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0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6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3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22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7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8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14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7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2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84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7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37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5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2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37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rgbClr val="4E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85827965"/>
              </p:ext>
            </p:extLst>
          </p:nvPr>
        </p:nvGraphicFramePr>
        <p:xfrm>
          <a:off x="15621" y="2059146"/>
          <a:ext cx="14859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485360" imgH="3885480" progId="Photoshop.Image.13">
                  <p:embed/>
                </p:oleObj>
              </mc:Choice>
              <mc:Fallback>
                <p:oleObj name="Image" r:id="rId2" imgW="1485360" imgH="3885480" progId="Photoshop.Image.1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21" y="2059146"/>
                        <a:ext cx="14859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5578544"/>
              </p:ext>
            </p:extLst>
          </p:nvPr>
        </p:nvGraphicFramePr>
        <p:xfrm>
          <a:off x="8905875" y="2059146"/>
          <a:ext cx="32861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285360" imgH="3885480" progId="Photoshop.Image.13">
                  <p:embed/>
                </p:oleObj>
              </mc:Choice>
              <mc:Fallback>
                <p:oleObj name="Image" r:id="rId4" imgW="3285360" imgH="3885480" progId="Photoshop.Image.1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05875" y="2059146"/>
                        <a:ext cx="3286125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4075"/>
          <a:stretch/>
        </p:blipFill>
        <p:spPr>
          <a:xfrm>
            <a:off x="6728079" y="2057400"/>
            <a:ext cx="20718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rgbClr val="4E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A97-4284-448D-95AE-05F7FF90E97C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A97-4284-448D-95AE-05F7FF90E97C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A97-4284-448D-95AE-05F7FF90E97C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A97-4284-448D-95AE-05F7FF90E97C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A97-4284-448D-95AE-05F7FF90E97C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6626678" y="0"/>
            <a:ext cx="5565322" cy="5981699"/>
          </a:xfrm>
          <a:prstGeom prst="rect">
            <a:avLst/>
          </a:prstGeom>
          <a:solidFill>
            <a:srgbClr val="B854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A97-4284-448D-95AE-05F7FF90E97C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B355EF-DC0C-4F0B-959B-16525689F0A8}"/>
              </a:ext>
            </a:extLst>
          </p:cNvPr>
          <p:cNvSpPr/>
          <p:nvPr userDrawn="1"/>
        </p:nvSpPr>
        <p:spPr bwMode="ltGray">
          <a:xfrm>
            <a:off x="6626678" y="0"/>
            <a:ext cx="5565322" cy="5981699"/>
          </a:xfrm>
          <a:prstGeom prst="rect">
            <a:avLst/>
          </a:prstGeom>
          <a:solidFill>
            <a:srgbClr val="384A7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A8B2CC-D957-4633-A4AC-BC4F2EDA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214B21-90E4-4A0C-A210-286EDA66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BFFF221-53E8-4FAF-89B1-510D1BC9C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6D700CA7-45AF-4BFF-87F0-2C582358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67" y="6629399"/>
            <a:ext cx="878680" cy="228601"/>
          </a:xfrm>
        </p:spPr>
        <p:txBody>
          <a:bodyPr/>
          <a:lstStyle/>
          <a:p>
            <a:fld id="{B8AE6A97-4284-448D-95AE-05F7FF90E97C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53F1B933-27B6-4B36-88E5-AA9ED671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8134" y="6629399"/>
            <a:ext cx="7392988" cy="22860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6431F400-5F23-4A4B-9FF6-E0B7F3E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399"/>
            <a:ext cx="462097" cy="228601"/>
          </a:xfrm>
        </p:spPr>
        <p:txBody>
          <a:bodyPr/>
          <a:lstStyle/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4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4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2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2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1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0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5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8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48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15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5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5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0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07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51E28C-5E65-4CB1-8EDC-0D7CB5466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7" y="5723607"/>
            <a:ext cx="2601913" cy="900113"/>
          </a:xfrm>
          <a:prstGeom prst="rect">
            <a:avLst/>
          </a:prstGeom>
          <a:solidFill>
            <a:srgbClr val="007736"/>
          </a:solid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14FF85-052A-4909-90D1-5739242D8DF3}"/>
              </a:ext>
            </a:extLst>
          </p:cNvPr>
          <p:cNvSpPr/>
          <p:nvPr userDrawn="1"/>
        </p:nvSpPr>
        <p:spPr>
          <a:xfrm>
            <a:off x="0" y="6497052"/>
            <a:ext cx="8213558" cy="360947"/>
          </a:xfrm>
          <a:prstGeom prst="rect">
            <a:avLst/>
          </a:prstGeom>
          <a:solidFill>
            <a:srgbClr val="007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5128-3320-41CD-8735-01EEEE41F309}"/>
              </a:ext>
            </a:extLst>
          </p:cNvPr>
          <p:cNvSpPr/>
          <p:nvPr userDrawn="1"/>
        </p:nvSpPr>
        <p:spPr>
          <a:xfrm>
            <a:off x="8213559" y="6497052"/>
            <a:ext cx="3978442" cy="36094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rgbClr val="B8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solidFill>
            <a:srgbClr val="384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738134" y="6629399"/>
            <a:ext cx="7392988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https://accd.vermont.gov/covid-19/economic-recovery-grants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6629399"/>
            <a:ext cx="462097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1A488C35-8460-465C-B252-AC06F19F5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267" y="6629399"/>
            <a:ext cx="87868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5841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7934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414A1C-A9EC-46A5-B2C4-A7CF849FA03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F6B5-EB18-4534-9C9C-6ADE08502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1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E76BF-2491-4F52-B66C-D2971FCB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DBD16-8F52-45AC-8998-73485FE4613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ADC99C-BD7F-0AFC-2607-57D0C3D4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4" y="478973"/>
            <a:ext cx="9371949" cy="18405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A7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Housing Deficit Data and Demographic Trends Presentation</a:t>
            </a:r>
            <a:br>
              <a:rPr lang="en-US" sz="2800" b="1" dirty="0">
                <a:solidFill>
                  <a:srgbClr val="174A7C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174A7C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12/15/23</a:t>
            </a:r>
            <a:endParaRPr lang="en-US" sz="4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C32B6-DFDE-07D4-6D98-2EDDAC8C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63" y="3169642"/>
            <a:ext cx="3380510" cy="7817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E932F4-4868-A77B-73B6-77F25CF64A07}"/>
              </a:ext>
            </a:extLst>
          </p:cNvPr>
          <p:cNvSpPr txBox="1"/>
          <p:nvPr/>
        </p:nvSpPr>
        <p:spPr>
          <a:xfrm>
            <a:off x="715106" y="4587731"/>
            <a:ext cx="538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 Farrell - Commissioner, Department of Housing and Community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371E1-9549-2950-32FF-34DEF8A00D20}"/>
              </a:ext>
            </a:extLst>
          </p:cNvPr>
          <p:cNvSpPr txBox="1"/>
          <p:nvPr/>
        </p:nvSpPr>
        <p:spPr>
          <a:xfrm>
            <a:off x="6693876" y="4587731"/>
            <a:ext cx="549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Mat Barewicz – Director, Economic &amp; Labor Market Information Division Director</a:t>
            </a:r>
          </a:p>
          <a:p>
            <a:endParaRPr lang="en-US" dirty="0"/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894D75-E5EB-9CA5-5EAB-73D0D899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94" y="2955797"/>
            <a:ext cx="3776945" cy="9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48C4-17B2-4D6F-B961-B2629955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404" y="-126459"/>
            <a:ext cx="6598596" cy="1643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County Labor Force Data: Percent Change since Peak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C556E7-2355-4BEA-AE02-C5A81E26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930" y="1060315"/>
            <a:ext cx="5969929" cy="49513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counties have seen a decline in labor force since their most recent peak.</a:t>
            </a:r>
          </a:p>
          <a:p>
            <a:r>
              <a:rPr lang="en-US" dirty="0"/>
              <a:t>Franklin County has lost the least, 2.4% of its peak labor force. It is followed by northwest neighbors Chittenden (-2.8%) and Grand Isle (-4.2%).</a:t>
            </a:r>
          </a:p>
          <a:p>
            <a:r>
              <a:rPr lang="en-US" dirty="0"/>
              <a:t>Seven counties have seen a 10%+ decline in labor force from their previous peak</a:t>
            </a:r>
          </a:p>
          <a:p>
            <a:pPr lvl="1"/>
            <a:r>
              <a:rPr lang="en-US" dirty="0"/>
              <a:t>Bennington, Caledonia, </a:t>
            </a:r>
            <a:r>
              <a:rPr lang="en-US" b="1" dirty="0">
                <a:solidFill>
                  <a:srgbClr val="FF0000"/>
                </a:solidFill>
              </a:rPr>
              <a:t>Essex</a:t>
            </a:r>
            <a:r>
              <a:rPr lang="en-US" dirty="0"/>
              <a:t>, Lamoille, </a:t>
            </a:r>
            <a:r>
              <a:rPr lang="en-US" b="1" dirty="0">
                <a:solidFill>
                  <a:srgbClr val="FF0000"/>
                </a:solidFill>
              </a:rPr>
              <a:t>Rutland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Windham</a:t>
            </a:r>
            <a:r>
              <a:rPr lang="en-US" dirty="0"/>
              <a:t>, Windsor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A3C75-CE3F-4861-A8FC-23C715D1FF65}"/>
              </a:ext>
            </a:extLst>
          </p:cNvPr>
          <p:cNvSpPr txBox="1"/>
          <p:nvPr/>
        </p:nvSpPr>
        <p:spPr>
          <a:xfrm>
            <a:off x="5477882" y="5880744"/>
            <a:ext cx="4019821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Local Area Unemployment Statistics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Vermont Department of Labor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38AF1-0087-39BD-96BD-9F08E444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85" y="187368"/>
            <a:ext cx="4608058" cy="6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9566D-AE9A-475B-B160-4648239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058"/>
            <a:ext cx="8229600" cy="94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cap="small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100" y="949621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94022-4582-A866-63AC-25ECCEBC0F09}"/>
              </a:ext>
            </a:extLst>
          </p:cNvPr>
          <p:cNvSpPr txBox="1"/>
          <p:nvPr/>
        </p:nvSpPr>
        <p:spPr>
          <a:xfrm>
            <a:off x="184729" y="5908379"/>
            <a:ext cx="1073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https://ljfo.vermont.gov/assets/Subjects/Demographics/eafc5a1be4/Issue_Brief_VT_Demographics_in_2022.pdf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38FBF-C27D-ABE2-3CA3-53C2A52C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1" y="65809"/>
            <a:ext cx="10612580" cy="58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4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9DC4-5E3D-AB36-F83D-94DFD027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93" y="576264"/>
            <a:ext cx="10515600" cy="1781926"/>
          </a:xfrm>
        </p:spPr>
        <p:txBody>
          <a:bodyPr/>
          <a:lstStyle/>
          <a:p>
            <a:r>
              <a:rPr lang="en-US" dirty="0"/>
              <a:t>Thank you!                       </a:t>
            </a:r>
            <a:r>
              <a:rPr lang="en-US" sz="2800" dirty="0"/>
              <a:t>(visit VTLMI.info)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CBF5E-E643-2D70-E434-1E159549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Mathew Barewicz</a:t>
            </a:r>
          </a:p>
          <a:p>
            <a:r>
              <a:rPr lang="en-US" dirty="0">
                <a:solidFill>
                  <a:schemeClr val="tx1"/>
                </a:solidFill>
              </a:rPr>
              <a:t>Economic and Labor Market Information Division</a:t>
            </a:r>
          </a:p>
          <a:p>
            <a:r>
              <a:rPr lang="en-US" dirty="0">
                <a:solidFill>
                  <a:schemeClr val="tx1"/>
                </a:solidFill>
              </a:rPr>
              <a:t>Vermont Department of Labor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mathew.barewicz@Vermont.gov</a:t>
            </a:r>
          </a:p>
          <a:p>
            <a:r>
              <a:rPr lang="en-US" dirty="0">
                <a:solidFill>
                  <a:schemeClr val="tx1"/>
                </a:solidFill>
              </a:rPr>
              <a:t>www.VTLMI.info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DB075-5846-EE6B-5244-39F45431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12" y="104324"/>
            <a:ext cx="3279932" cy="1609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3EA78B-B587-F9EA-AA3E-5E2DDFD29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297" y="2459940"/>
            <a:ext cx="2877561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8ACAA-430F-B7BA-5002-342474A3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1" dirty="0"/>
              <a:t>Estimate of Vermont’s Current Housing Deficit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4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550B-8392-742E-F9A6-6FCF5935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74A2-C8C7-018F-8AAB-2D531814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650"/>
            <a:ext cx="11400887" cy="5073632"/>
          </a:xfrm>
        </p:spPr>
        <p:txBody>
          <a:bodyPr>
            <a:normAutofit/>
          </a:bodyPr>
          <a:lstStyle/>
          <a:p>
            <a:r>
              <a:rPr lang="en-US" sz="2400" dirty="0"/>
              <a:t>Establish regionalized current-state data</a:t>
            </a:r>
          </a:p>
          <a:p>
            <a:pPr lvl="1"/>
            <a:r>
              <a:rPr lang="en-US" sz="2000" dirty="0"/>
              <a:t>Calculate Vacancy Rates based on U.S. Census Bureau ACS Estimates (2021)</a:t>
            </a:r>
          </a:p>
          <a:p>
            <a:endParaRPr lang="en-US" sz="2400" dirty="0"/>
          </a:p>
          <a:p>
            <a:r>
              <a:rPr lang="en-US" sz="2400" dirty="0"/>
              <a:t>Establish Target Vacancy Rates for Healthy Market</a:t>
            </a:r>
          </a:p>
          <a:p>
            <a:pPr lvl="1"/>
            <a:r>
              <a:rPr lang="en-US" sz="2000" dirty="0"/>
              <a:t>3% for Ownership</a:t>
            </a:r>
          </a:p>
          <a:p>
            <a:pPr lvl="1"/>
            <a:r>
              <a:rPr lang="en-US" sz="2000" dirty="0"/>
              <a:t>5% for Rentals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Account for units needed for pandemic Hotel/Motel Program population</a:t>
            </a:r>
          </a:p>
          <a:p>
            <a:pPr lvl="1"/>
            <a:r>
              <a:rPr lang="en-US" sz="2000" dirty="0"/>
              <a:t>100 High Acuity Beds</a:t>
            </a:r>
          </a:p>
          <a:p>
            <a:pPr lvl="1"/>
            <a:r>
              <a:rPr lang="en-US" sz="2000" dirty="0"/>
              <a:t>1500 additional Residential Units</a:t>
            </a:r>
          </a:p>
        </p:txBody>
      </p:sp>
    </p:spTree>
    <p:extLst>
      <p:ext uri="{BB962C8B-B14F-4D97-AF65-F5344CB8AC3E}">
        <p14:creationId xmlns:p14="http://schemas.microsoft.com/office/powerpoint/2010/main" val="366864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F3F7A-9EAA-6A87-CB6B-5C8F01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EBEBEB"/>
                </a:solidFill>
              </a:rPr>
              <a:t>Regional Vacancy Rates</a:t>
            </a:r>
            <a:br>
              <a:rPr lang="en-US" sz="2900" dirty="0">
                <a:solidFill>
                  <a:srgbClr val="EBEBEB"/>
                </a:solidFill>
              </a:rPr>
            </a:br>
            <a:r>
              <a:rPr lang="en-US" sz="2900" dirty="0">
                <a:solidFill>
                  <a:srgbClr val="EBEBEB"/>
                </a:solidFill>
              </a:rPr>
              <a:t>Based on U.S. Census Bureau year-end estimates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4F5C741-1BD9-C1C5-60ED-EF61C00698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8782" y="2375674"/>
          <a:ext cx="10791825" cy="4112787"/>
        </p:xfrm>
        <a:graphic>
          <a:graphicData uri="http://schemas.openxmlformats.org/drawingml/2006/table">
            <a:tbl>
              <a:tblPr firstRow="1" bandRow="1"/>
              <a:tblGrid>
                <a:gridCol w="2625392">
                  <a:extLst>
                    <a:ext uri="{9D8B030D-6E8A-4147-A177-3AD203B41FA5}">
                      <a16:colId xmlns:a16="http://schemas.microsoft.com/office/drawing/2014/main" val="3501707231"/>
                    </a:ext>
                  </a:extLst>
                </a:gridCol>
                <a:gridCol w="1885580">
                  <a:extLst>
                    <a:ext uri="{9D8B030D-6E8A-4147-A177-3AD203B41FA5}">
                      <a16:colId xmlns:a16="http://schemas.microsoft.com/office/drawing/2014/main" val="1474604145"/>
                    </a:ext>
                  </a:extLst>
                </a:gridCol>
                <a:gridCol w="2078761">
                  <a:extLst>
                    <a:ext uri="{9D8B030D-6E8A-4147-A177-3AD203B41FA5}">
                      <a16:colId xmlns:a16="http://schemas.microsoft.com/office/drawing/2014/main" val="4235185270"/>
                    </a:ext>
                  </a:extLst>
                </a:gridCol>
                <a:gridCol w="2078672">
                  <a:extLst>
                    <a:ext uri="{9D8B030D-6E8A-4147-A177-3AD203B41FA5}">
                      <a16:colId xmlns:a16="http://schemas.microsoft.com/office/drawing/2014/main" val="1348884003"/>
                    </a:ext>
                  </a:extLst>
                </a:gridCol>
                <a:gridCol w="2123420">
                  <a:extLst>
                    <a:ext uri="{9D8B030D-6E8A-4147-A177-3AD203B41FA5}">
                      <a16:colId xmlns:a16="http://schemas.microsoft.com/office/drawing/2014/main" val="1104941307"/>
                    </a:ext>
                  </a:extLst>
                </a:gridCol>
              </a:tblGrid>
              <a:tr h="50332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Owned Vacancies 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(Seasonally adj)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Owned Vacancy Rate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Seasonally Adjusted Rental Vacancies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Rental Vacancy Rate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62739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Addison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4.24%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40998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Bennington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6.37%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62001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Caledonia/Essex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1.66%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91542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Chittenden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070719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Franklin/Grand Isle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3042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Lamoille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3.37%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396364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Orange/Windsor North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5.97%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58793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Orleans/Northern Essex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3.52%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134013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Rutland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3.64%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19878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Washington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1.57%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74207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Windham South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3.41%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67163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Windsor S/Windham 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1.03%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6.83%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065456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Vermont Total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1,962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1.04%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2,419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3.30%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88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75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550B-8392-742E-F9A6-6FCF5935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Context &amp;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74A2-C8C7-018F-8AAB-2D531814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96755"/>
            <a:ext cx="11400887" cy="4995169"/>
          </a:xfrm>
        </p:spPr>
        <p:txBody>
          <a:bodyPr>
            <a:normAutofit/>
          </a:bodyPr>
          <a:lstStyle/>
          <a:p>
            <a:r>
              <a:rPr lang="en-US" sz="2800" dirty="0"/>
              <a:t>U.S. Census bureau vacancy rates are high, making these estimates conservative</a:t>
            </a:r>
          </a:p>
          <a:p>
            <a:r>
              <a:rPr lang="en-US" sz="2800" dirty="0"/>
              <a:t>This is a </a:t>
            </a:r>
            <a:r>
              <a:rPr lang="en-US" sz="2800" b="1" i="1" dirty="0"/>
              <a:t>static (point-in-time) </a:t>
            </a:r>
            <a:r>
              <a:rPr lang="en-US" sz="2800" dirty="0"/>
              <a:t>estimate; housing market is dynamic</a:t>
            </a:r>
          </a:p>
          <a:p>
            <a:pPr lvl="1"/>
            <a:r>
              <a:rPr lang="en-US" sz="2400" dirty="0"/>
              <a:t>Does not look to future Housing need:</a:t>
            </a:r>
          </a:p>
          <a:p>
            <a:pPr lvl="2"/>
            <a:r>
              <a:rPr lang="en-US" sz="2400" dirty="0"/>
              <a:t>Need for workforce expansion</a:t>
            </a:r>
          </a:p>
          <a:p>
            <a:pPr lvl="2"/>
            <a:r>
              <a:rPr lang="en-US" sz="2400" dirty="0"/>
              <a:t>Population growth</a:t>
            </a:r>
          </a:p>
          <a:p>
            <a:pPr lvl="2"/>
            <a:r>
              <a:rPr lang="en-US" sz="2400" dirty="0"/>
              <a:t>Inward migration</a:t>
            </a:r>
          </a:p>
          <a:p>
            <a:pPr lvl="1"/>
            <a:r>
              <a:rPr lang="en-US" sz="2400" dirty="0"/>
              <a:t>Does not account for housing stock atrophy (2,000 – 3,000 units lost to disrepair each year)</a:t>
            </a:r>
          </a:p>
        </p:txBody>
      </p:sp>
    </p:spTree>
    <p:extLst>
      <p:ext uri="{BB962C8B-B14F-4D97-AF65-F5344CB8AC3E}">
        <p14:creationId xmlns:p14="http://schemas.microsoft.com/office/powerpoint/2010/main" val="111415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F3F7A-9EAA-6A87-CB6B-5C8F01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EBEB"/>
                </a:solidFill>
              </a:rPr>
              <a:t>Unit Deficit vs. Current Annual Production</a:t>
            </a:r>
            <a:br>
              <a:rPr lang="en-US" sz="3600" dirty="0">
                <a:solidFill>
                  <a:srgbClr val="EBEBEB"/>
                </a:solidFill>
              </a:rPr>
            </a:br>
            <a:r>
              <a:rPr lang="en-US" sz="2600" dirty="0">
                <a:solidFill>
                  <a:srgbClr val="EBEBEB"/>
                </a:solidFill>
              </a:rPr>
              <a:t>Annual Production based on 5-yr average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0A09274-5CA3-F7DE-AE2F-25F7A1E204CB}"/>
              </a:ext>
            </a:extLst>
          </p:cNvPr>
          <p:cNvGraphicFramePr>
            <a:graphicFrameLocks/>
          </p:cNvGraphicFramePr>
          <p:nvPr/>
        </p:nvGraphicFramePr>
        <p:xfrm>
          <a:off x="738782" y="2375674"/>
          <a:ext cx="8713153" cy="4112787"/>
        </p:xfrm>
        <a:graphic>
          <a:graphicData uri="http://schemas.openxmlformats.org/drawingml/2006/table">
            <a:tbl>
              <a:tblPr firstRow="1" bandRow="1"/>
              <a:tblGrid>
                <a:gridCol w="2625392">
                  <a:extLst>
                    <a:ext uri="{9D8B030D-6E8A-4147-A177-3AD203B41FA5}">
                      <a16:colId xmlns:a16="http://schemas.microsoft.com/office/drawing/2014/main" val="3501707231"/>
                    </a:ext>
                  </a:extLst>
                </a:gridCol>
                <a:gridCol w="1885580">
                  <a:extLst>
                    <a:ext uri="{9D8B030D-6E8A-4147-A177-3AD203B41FA5}">
                      <a16:colId xmlns:a16="http://schemas.microsoft.com/office/drawing/2014/main" val="1474604145"/>
                    </a:ext>
                  </a:extLst>
                </a:gridCol>
                <a:gridCol w="2078761">
                  <a:extLst>
                    <a:ext uri="{9D8B030D-6E8A-4147-A177-3AD203B41FA5}">
                      <a16:colId xmlns:a16="http://schemas.microsoft.com/office/drawing/2014/main" val="4235185270"/>
                    </a:ext>
                  </a:extLst>
                </a:gridCol>
                <a:gridCol w="2123420">
                  <a:extLst>
                    <a:ext uri="{9D8B030D-6E8A-4147-A177-3AD203B41FA5}">
                      <a16:colId xmlns:a16="http://schemas.microsoft.com/office/drawing/2014/main" val="1104941307"/>
                    </a:ext>
                  </a:extLst>
                </a:gridCol>
              </a:tblGrid>
              <a:tr h="50332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Unit Deficit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Avg. Annual Production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Deficit to Production Factor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62739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Addison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40998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Bennington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62001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Caledonia/Essex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260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91542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Chittenden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2300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880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070719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Franklin/Grand Isle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3042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Lamoille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396364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Orange/Windsor North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520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58793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Orleans/Northern Essex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134013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Rutland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580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19878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Washington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770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742075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Windham South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67163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Windsor S/Windham N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065456"/>
                  </a:ext>
                </a:extLst>
              </a:tr>
              <a:tr h="2776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Vermont Total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6740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2110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88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15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9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The Economic &amp; Labor Market Information Division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@ VTLMI.info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4FA3-D17B-4C96-BDBA-6E66A888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874"/>
            <a:ext cx="10515600" cy="4156974"/>
          </a:xfrm>
        </p:spPr>
        <p:txBody>
          <a:bodyPr>
            <a:normAutofit fontScale="92500"/>
          </a:bodyPr>
          <a:lstStyle/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Housed in the Vermont Department of Labor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State partner to the Federal Government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95% federally funded </a:t>
            </a:r>
          </a:p>
          <a:p>
            <a:pPr marL="1200150" lvl="2" indent="-342900" fontAlgn="auto">
              <a:spcAft>
                <a:spcPts val="0"/>
              </a:spcAft>
              <a:defRPr/>
            </a:pPr>
            <a:r>
              <a:rPr lang="en-US" sz="2800" dirty="0"/>
              <a:t>Thank you to the USDOL Employment &amp; Training Administration!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3200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dirty="0"/>
              <a:t>Purpose: to produce, explain and disseminate economic data for the benefit of the State of Vermont, educational institutes, employers, students, job-seekers, researchers, and the general public.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ADF69-18AC-AD18-BFB3-327A9639E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68" y="1386011"/>
            <a:ext cx="3275932" cy="16097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3F34252-5980-E595-45D1-63F0A21D856B}"/>
              </a:ext>
            </a:extLst>
          </p:cNvPr>
          <p:cNvSpPr/>
          <p:nvPr/>
        </p:nvSpPr>
        <p:spPr>
          <a:xfrm rot="1328717">
            <a:off x="8592032" y="1554021"/>
            <a:ext cx="64807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9566D-AE9A-475B-B160-4648239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1"/>
            <a:ext cx="8229600" cy="94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cap="small" dirty="0">
                <a:solidFill>
                  <a:srgbClr val="00B050"/>
                </a:solidFill>
                <a:latin typeface="Algerian" panose="04020705040A02060702" pitchFamily="82" charset="0"/>
              </a:rPr>
              <a:t>MOMENT OF APPRECIATION</a:t>
            </a:r>
            <a:endParaRPr lang="en-US" sz="2800" cap="small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altLang="en-US" sz="4400" b="1" dirty="0"/>
              <a:t>Thank you for all you do </a:t>
            </a:r>
          </a:p>
          <a:p>
            <a:pPr marL="457200" lvl="1" indent="0" algn="ctr">
              <a:buNone/>
            </a:pPr>
            <a:r>
              <a:rPr lang="en-US" altLang="en-US" sz="4400" b="1" dirty="0"/>
              <a:t>for Vermonters and </a:t>
            </a:r>
          </a:p>
          <a:p>
            <a:pPr marL="457200" lvl="1" indent="0" algn="ctr">
              <a:buNone/>
            </a:pPr>
            <a:r>
              <a:rPr lang="en-US" altLang="en-US" sz="4400" b="1" dirty="0"/>
              <a:t>the Vermont economy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845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4BD1E-1846-6F25-B07E-9155D028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1" y="137137"/>
            <a:ext cx="9534386" cy="60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9566D-AE9A-475B-B160-4648239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058"/>
            <a:ext cx="8229600" cy="94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cap="small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100" y="949621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E3915-17AA-C0D3-8DC7-36C00B55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1" y="50380"/>
            <a:ext cx="9916309" cy="57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1D3A-7572-488C-A1EB-BE0F9951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Population by Age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2000, 2010 and 2021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6F92BB-5E42-4FB1-9BD5-0020C81F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321" y="907623"/>
            <a:ext cx="3269889" cy="5201573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The population of Vermonters aged 65+ increased by 47,621 (61.4%) between 2000 and 2021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The population of Vermonters aged 20-34 increased by 9,654 (8.6%) between 2000 and 2021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In 2021 Vermonters aged 55+ made up 34.8% of the state population verses 22.1% in 2000. 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In 2021 Vermonters under the age of 20 made up 21.9% of the state population verses 27.3% in 2000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In 2021 there were 8,378 (2.2%) fewer Vermonters aged 20-64 than there were in 2010.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A9B29-3D21-4F5C-BCEE-E6E80117311C}"/>
              </a:ext>
            </a:extLst>
          </p:cNvPr>
          <p:cNvSpPr txBox="1"/>
          <p:nvPr/>
        </p:nvSpPr>
        <p:spPr>
          <a:xfrm>
            <a:off x="677333" y="5060732"/>
            <a:ext cx="4737347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American Community Survey 5-year estimates; US Census Bureau. </a:t>
            </a:r>
          </a:p>
          <a:p>
            <a:endParaRPr lang="en-US" sz="1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CAC03A-5651-EC4D-B8DF-8EC2A704C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05460"/>
              </p:ext>
            </p:extLst>
          </p:nvPr>
        </p:nvGraphicFramePr>
        <p:xfrm>
          <a:off x="677333" y="1608083"/>
          <a:ext cx="5739233" cy="3452649"/>
        </p:xfrm>
        <a:graphic>
          <a:graphicData uri="http://schemas.openxmlformats.org/drawingml/2006/table">
            <a:tbl>
              <a:tblPr/>
              <a:tblGrid>
                <a:gridCol w="618071">
                  <a:extLst>
                    <a:ext uri="{9D8B030D-6E8A-4147-A177-3AD203B41FA5}">
                      <a16:colId xmlns:a16="http://schemas.microsoft.com/office/drawing/2014/main" val="2516986783"/>
                    </a:ext>
                  </a:extLst>
                </a:gridCol>
                <a:gridCol w="853527">
                  <a:extLst>
                    <a:ext uri="{9D8B030D-6E8A-4147-A177-3AD203B41FA5}">
                      <a16:colId xmlns:a16="http://schemas.microsoft.com/office/drawing/2014/main" val="30402933"/>
                    </a:ext>
                  </a:extLst>
                </a:gridCol>
                <a:gridCol w="853527">
                  <a:extLst>
                    <a:ext uri="{9D8B030D-6E8A-4147-A177-3AD203B41FA5}">
                      <a16:colId xmlns:a16="http://schemas.microsoft.com/office/drawing/2014/main" val="3055953505"/>
                    </a:ext>
                  </a:extLst>
                </a:gridCol>
                <a:gridCol w="853527">
                  <a:extLst>
                    <a:ext uri="{9D8B030D-6E8A-4147-A177-3AD203B41FA5}">
                      <a16:colId xmlns:a16="http://schemas.microsoft.com/office/drawing/2014/main" val="3443520362"/>
                    </a:ext>
                  </a:extLst>
                </a:gridCol>
                <a:gridCol w="853527">
                  <a:extLst>
                    <a:ext uri="{9D8B030D-6E8A-4147-A177-3AD203B41FA5}">
                      <a16:colId xmlns:a16="http://schemas.microsoft.com/office/drawing/2014/main" val="3495051949"/>
                    </a:ext>
                  </a:extLst>
                </a:gridCol>
                <a:gridCol w="853527">
                  <a:extLst>
                    <a:ext uri="{9D8B030D-6E8A-4147-A177-3AD203B41FA5}">
                      <a16:colId xmlns:a16="http://schemas.microsoft.com/office/drawing/2014/main" val="476952374"/>
                    </a:ext>
                  </a:extLst>
                </a:gridCol>
                <a:gridCol w="853527">
                  <a:extLst>
                    <a:ext uri="{9D8B030D-6E8A-4147-A177-3AD203B41FA5}">
                      <a16:colId xmlns:a16="http://schemas.microsoft.com/office/drawing/2014/main" val="521668153"/>
                    </a:ext>
                  </a:extLst>
                </a:gridCol>
              </a:tblGrid>
              <a:tr h="42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Numbers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Share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50386"/>
                  </a:ext>
                </a:extLst>
              </a:tr>
              <a:tr h="3489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957669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0-4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33,989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31,952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9929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5-14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86,498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72,291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747739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15-19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45,770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46,012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7439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20-34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112,419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113,473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426361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35-54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195,721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180,962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155,725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45886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55-64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56,920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89,973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264478"/>
                  </a:ext>
                </a:extLst>
              </a:tr>
              <a:tr h="367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65+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77,510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91,078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4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3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CB1D-BAD2-481B-AF8F-9F425BE4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8" y="609600"/>
            <a:ext cx="4599697" cy="1320800"/>
          </a:xfrm>
        </p:spPr>
        <p:txBody>
          <a:bodyPr anchor="ctr">
            <a:noAutofit/>
          </a:bodyPr>
          <a:lstStyle/>
          <a:p>
            <a:r>
              <a:rPr lang="en-US" dirty="0"/>
              <a:t>State-Wide </a:t>
            </a:r>
            <a:br>
              <a:rPr lang="en-US" dirty="0"/>
            </a:br>
            <a:r>
              <a:rPr lang="en-US" dirty="0"/>
              <a:t>Education Enrollment</a:t>
            </a:r>
            <a:br>
              <a:rPr lang="en-US" dirty="0"/>
            </a:br>
            <a:r>
              <a:rPr lang="en-US" sz="2000" dirty="0"/>
              <a:t>2004 to 2022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DD29A-8990-42E6-AEA6-B3AE0F9A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3" y="2160589"/>
            <a:ext cx="4285176" cy="376857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State-wide K-12 enrollment has fallen 19.6% since 2004.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Pre-K enrollment is included, state-wide enrollment has fallen by 13.5% since 2004.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A20F482-A0BD-45A0-B4D3-356F61D15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198888"/>
              </p:ext>
            </p:extLst>
          </p:nvPr>
        </p:nvGraphicFramePr>
        <p:xfrm>
          <a:off x="1038504" y="609600"/>
          <a:ext cx="3392654" cy="56224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8931">
                  <a:extLst>
                    <a:ext uri="{9D8B030D-6E8A-4147-A177-3AD203B41FA5}">
                      <a16:colId xmlns:a16="http://schemas.microsoft.com/office/drawing/2014/main" val="2706137037"/>
                    </a:ext>
                  </a:extLst>
                </a:gridCol>
                <a:gridCol w="1358153">
                  <a:extLst>
                    <a:ext uri="{9D8B030D-6E8A-4147-A177-3AD203B41FA5}">
                      <a16:colId xmlns:a16="http://schemas.microsoft.com/office/drawing/2014/main" val="1919767852"/>
                    </a:ext>
                  </a:extLst>
                </a:gridCol>
                <a:gridCol w="1405570">
                  <a:extLst>
                    <a:ext uri="{9D8B030D-6E8A-4147-A177-3AD203B41FA5}">
                      <a16:colId xmlns:a16="http://schemas.microsoft.com/office/drawing/2014/main" val="1557736870"/>
                    </a:ext>
                  </a:extLst>
                </a:gridCol>
              </a:tblGrid>
              <a:tr h="28112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PK-12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K-12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15901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93,326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91,758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947434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91,740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89,922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430236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91,824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89,698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1885620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90,470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88,331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524765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89,066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86,798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1454082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87,355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84,997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209793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86,059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83,651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9185370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85,003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82,371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2253164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83,900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81,124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0286284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85,979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80,300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6723637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85,276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79,459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729331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84,453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78,239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201368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84,379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77,078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320176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84,345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76,230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723373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83,136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75,479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098027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83,701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75,045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516810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83,230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74,564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623063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78,854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72,181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8839668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80,692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73,788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40033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D727EB-A11A-4776-9F77-5CD6EDE37751}"/>
              </a:ext>
            </a:extLst>
          </p:cNvPr>
          <p:cNvSpPr txBox="1"/>
          <p:nvPr/>
        </p:nvSpPr>
        <p:spPr>
          <a:xfrm>
            <a:off x="1038504" y="6396335"/>
            <a:ext cx="3285066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Source: Vermont Agency of Education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571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8BED-A6A6-4962-BC01-2B888C9E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9" y="434788"/>
            <a:ext cx="42851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Labor Force &amp; Population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BEE6F1-6923-4823-B34D-84B12832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9" y="1897321"/>
            <a:ext cx="3860799" cy="3768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ratio of labor force to population peaked in 2009 &amp; 2010 with 57.5% of the population working or actively seeking 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of 2022 the labor force to population ratio stood at 52.8%</a:t>
            </a:r>
          </a:p>
          <a:p>
            <a:endParaRPr lang="en-US" dirty="0"/>
          </a:p>
          <a:p>
            <a:r>
              <a:rPr lang="en-US" dirty="0"/>
              <a:t>The Annual Average Labor Force declined by 17,573 between its 2010 peak and 2022.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56DD-DCE4-486A-9053-AB4826D03057}"/>
              </a:ext>
            </a:extLst>
          </p:cNvPr>
          <p:cNvSpPr txBox="1"/>
          <p:nvPr/>
        </p:nvSpPr>
        <p:spPr>
          <a:xfrm>
            <a:off x="5410199" y="5807627"/>
            <a:ext cx="3928740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Sources:</a:t>
            </a:r>
          </a:p>
          <a:p>
            <a:pPr marL="342900" indent="-342900">
              <a:buAutoNum type="arabicPeriod"/>
            </a:pPr>
            <a:r>
              <a:rPr lang="en-US" sz="1000" dirty="0"/>
              <a:t>Local Area Unemployment Statistics, Vermont Department of Labor</a:t>
            </a:r>
          </a:p>
          <a:p>
            <a:pPr marL="342900" indent="-342900">
              <a:buAutoNum type="arabicPeriod"/>
            </a:pPr>
            <a:r>
              <a:rPr lang="en-US" sz="1000" dirty="0"/>
              <a:t>American Community Survey, US Census Bureau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64EA-B756-7E4C-BE34-FCDE804AF14A}"/>
              </a:ext>
            </a:extLst>
          </p:cNvPr>
          <p:cNvSpPr txBox="1"/>
          <p:nvPr/>
        </p:nvSpPr>
        <p:spPr>
          <a:xfrm>
            <a:off x="705946" y="6223126"/>
            <a:ext cx="443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Note: 2017 - 2022 were recalculated in 2023. Years prior to 2017 were not impacted by this process.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7B8B07-89CB-1344-B6BF-6DF7C5C95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70324"/>
              </p:ext>
            </p:extLst>
          </p:nvPr>
        </p:nvGraphicFramePr>
        <p:xfrm>
          <a:off x="705947" y="656294"/>
          <a:ext cx="4430109" cy="5527129"/>
        </p:xfrm>
        <a:graphic>
          <a:graphicData uri="http://schemas.openxmlformats.org/drawingml/2006/table">
            <a:tbl>
              <a:tblPr/>
              <a:tblGrid>
                <a:gridCol w="783372">
                  <a:extLst>
                    <a:ext uri="{9D8B030D-6E8A-4147-A177-3AD203B41FA5}">
                      <a16:colId xmlns:a16="http://schemas.microsoft.com/office/drawing/2014/main" val="1707554880"/>
                    </a:ext>
                  </a:extLst>
                </a:gridCol>
                <a:gridCol w="1215579">
                  <a:extLst>
                    <a:ext uri="{9D8B030D-6E8A-4147-A177-3AD203B41FA5}">
                      <a16:colId xmlns:a16="http://schemas.microsoft.com/office/drawing/2014/main" val="4085293148"/>
                    </a:ext>
                  </a:extLst>
                </a:gridCol>
                <a:gridCol w="1215579">
                  <a:extLst>
                    <a:ext uri="{9D8B030D-6E8A-4147-A177-3AD203B41FA5}">
                      <a16:colId xmlns:a16="http://schemas.microsoft.com/office/drawing/2014/main" val="987339107"/>
                    </a:ext>
                  </a:extLst>
                </a:gridCol>
                <a:gridCol w="1215579">
                  <a:extLst>
                    <a:ext uri="{9D8B030D-6E8A-4147-A177-3AD203B41FA5}">
                      <a16:colId xmlns:a16="http://schemas.microsoft.com/office/drawing/2014/main" val="1832192981"/>
                    </a:ext>
                  </a:extLst>
                </a:gridCol>
              </a:tblGrid>
              <a:tr h="400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Labor Force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Population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LF : POP 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26743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334,055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608,827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54.9%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5673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338,145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612,223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55.2%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073715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343,261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615,442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55.8%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32434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346,380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617,858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164472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347,352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619,920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20583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349,521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621,215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93439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355,394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622,892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57.1%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81331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353,268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623,481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741784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353,986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624,151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95270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359,282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624,817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59990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359,692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625,741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301464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357,676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626,431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57.1%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59403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353,947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626,011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63008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350,175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626,630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316872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348,697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626,562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589362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346,512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626,042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402103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345,851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624,594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55.4%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67375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355,385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623,657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077386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356,456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626,299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56.9%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17865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355,950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623,989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84758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341,137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642,495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988818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328,216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645,570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945589"/>
                  </a:ext>
                </a:extLst>
              </a:tr>
              <a:tr h="189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342,119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647,064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5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69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0A7C-0B34-4B81-B670-8029897F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9844"/>
            <a:ext cx="8596668" cy="16305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County Labor Force Data  2000 – 2022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565C7-E838-46A3-9734-547EDEDDF332}"/>
              </a:ext>
            </a:extLst>
          </p:cNvPr>
          <p:cNvSpPr txBox="1"/>
          <p:nvPr/>
        </p:nvSpPr>
        <p:spPr>
          <a:xfrm>
            <a:off x="677334" y="6337017"/>
            <a:ext cx="683824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Peak annual labor force in blue</a:t>
            </a:r>
          </a:p>
          <a:p>
            <a:r>
              <a:rPr lang="en-US" sz="1100" dirty="0"/>
              <a:t>Source: Local Area Unemployment Statistics, Vermont Department of Labor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08B2A00-8203-CA63-330E-F344C586A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52840"/>
              </p:ext>
            </p:extLst>
          </p:nvPr>
        </p:nvGraphicFramePr>
        <p:xfrm>
          <a:off x="2" y="971490"/>
          <a:ext cx="12191999" cy="5365527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11971128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65198873"/>
                    </a:ext>
                  </a:extLst>
                </a:gridCol>
                <a:gridCol w="868046">
                  <a:extLst>
                    <a:ext uri="{9D8B030D-6E8A-4147-A177-3AD203B41FA5}">
                      <a16:colId xmlns:a16="http://schemas.microsoft.com/office/drawing/2014/main" val="485598149"/>
                    </a:ext>
                  </a:extLst>
                </a:gridCol>
                <a:gridCol w="757554">
                  <a:extLst>
                    <a:ext uri="{9D8B030D-6E8A-4147-A177-3AD203B41FA5}">
                      <a16:colId xmlns:a16="http://schemas.microsoft.com/office/drawing/2014/main" val="14091929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0826202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968556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495729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974684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250539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048379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97772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98954658"/>
                    </a:ext>
                  </a:extLst>
                </a:gridCol>
                <a:gridCol w="845864">
                  <a:extLst>
                    <a:ext uri="{9D8B030D-6E8A-4147-A177-3AD203B41FA5}">
                      <a16:colId xmlns:a16="http://schemas.microsoft.com/office/drawing/2014/main" val="1260718315"/>
                    </a:ext>
                  </a:extLst>
                </a:gridCol>
                <a:gridCol w="779735">
                  <a:extLst>
                    <a:ext uri="{9D8B030D-6E8A-4147-A177-3AD203B41FA5}">
                      <a16:colId xmlns:a16="http://schemas.microsoft.com/office/drawing/2014/main" val="146145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45723039"/>
                    </a:ext>
                  </a:extLst>
                </a:gridCol>
              </a:tblGrid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Addison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Bennington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Caledonia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Chittenden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Essex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Franklin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Isle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Lamoille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Orange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Orleans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Rutland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Windham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Windsor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920060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19,728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15,413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84,777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24,406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3,767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13,294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15,462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12,885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33,431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32,677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24,265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30,843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596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20,490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20,076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15,683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85,354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24,754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13,470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15,736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13,320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34,062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32,744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24,150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31,152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32654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20,767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20,169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15,952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86,159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25,108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16,140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13,558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34,545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33,472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24,718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31,562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98143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21,057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19,976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16,300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86,624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25,500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14,029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16,287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13,846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34,719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33,935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24,733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32,003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969957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20,976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19,757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16,365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86,961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3,239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25,708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14,307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16,146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35,079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33,866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24,699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32,105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55280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21,483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20,018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16,391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86,931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3,212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25,844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4,232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16,100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35,649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34,056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24,905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32,129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58691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21,798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20,583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16,867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88,082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3,277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26,310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4,306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15,084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16,595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14,502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35,949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34,381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24,777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32,871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57395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21,528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20,450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16,706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88,226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3,260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25,928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4,190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15,089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16,462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14,338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35,653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34,110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24,670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32,661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74912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21,611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20,483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16,768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88,773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25,926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4,256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15,095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16,268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14,192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35,629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34,257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24,761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32,709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583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21,880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20,572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16,738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90,297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3,309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26,578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4,252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15,659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16,614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14,536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35,572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34,789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25,228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33,274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37187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21,257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20,359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16,805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94,608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3,180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27,704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4,139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14,518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16,739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14,240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35,143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25,456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31,913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66806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21,072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19,933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16,579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95,373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3,058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27,866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14,537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16,577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14,158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33,254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34,819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24,953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31,333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34145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20,815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19,608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16,087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95,623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2,923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27,787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13,997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16,409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14,071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32,706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34,544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24,604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30,650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71076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20,770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19,260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15,744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95,009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2,838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27,469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13,873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16,164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32,256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34,555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24,075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30,300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34978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20,914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18,758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15,344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95,964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2,782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27,595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15,965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13,680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31,918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34,412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23,623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84652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20,801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18,671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15,158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95,366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27,438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13,848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15,978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13,661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34,236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23,577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29,621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74840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20,925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18,503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14,946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95,560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27,448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13,961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15,951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13,572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31,554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34,014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23,294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29,429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65217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21,348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18,781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15,110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99,460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28,404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4,174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14,471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16,378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13,988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31,966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35,215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23,460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29,856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18958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21,325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18,834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15,104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99,939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28,375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14,369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16,397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13,887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31,641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35,519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23,119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29,880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20144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21,205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18,682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14,883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99,583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2,753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28,303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14,355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16,429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13,657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31,391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35,508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22,640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29,845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19415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20,443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17,635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14,509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95,851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27,268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13,859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15,820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13,050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30,201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33,871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21,616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28,918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1704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20,413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17,320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14,347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95,121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2,672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27,361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4,036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13,728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15,544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13,042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29,597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33,129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20,874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28,638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551083"/>
                  </a:ext>
                </a:extLst>
              </a:tr>
              <a:tr h="200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20,868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17,636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14,641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97,153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2,679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27,723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14,058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15,762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13,347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29,836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33,906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21,221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29,164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7821"/>
                  </a:ext>
                </a:extLst>
              </a:tr>
              <a:tr h="557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 Since Peak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- 1,012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-2,947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-2,226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-2,786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-630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-681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-179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-1,601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-977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-1,189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-6,113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-1,613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-4,235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-4,110</a:t>
                      </a:r>
                    </a:p>
                  </a:txBody>
                  <a:tcPr marL="6613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4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0887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L VTBar PP 2018 Updated" id="{7AEF1C1A-A240-4189-8421-7C48653D1C7D}" vid="{5BD2DFAA-E647-4916-97F7-81012CB2F5E1}"/>
    </a:ext>
  </a:extLst>
</a:theme>
</file>

<file path=ppt/theme/theme3.xml><?xml version="1.0" encoding="utf-8"?>
<a:theme xmlns:a="http://schemas.openxmlformats.org/drawingml/2006/main" name="ACCD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FE98C7071274EA709CFED0A4CB478" ma:contentTypeVersion="5" ma:contentTypeDescription="Create a new document." ma:contentTypeScope="" ma:versionID="d8953f2d5bb962b9f4db39e7e33f8526">
  <xsd:schema xmlns:xsd="http://www.w3.org/2001/XMLSchema" xmlns:xs="http://www.w3.org/2001/XMLSchema" xmlns:p="http://schemas.microsoft.com/office/2006/metadata/properties" xmlns:ns2="b0572314-4400-4c30-b6be-af21dc0ec631" targetNamespace="http://schemas.microsoft.com/office/2006/metadata/properties" ma:root="true" ma:fieldsID="e29a946d0ecb6f3c61238108a54cb28b" ns2:_="">
    <xsd:import namespace="b0572314-4400-4c30-b6be-af21dc0ec6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2314-4400-4c30-b6be-af21dc0ec6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0572314-4400-4c30-b6be-af21dc0ec631">YSSN3WUNHHSM-535129369-8809</_dlc_DocId>
    <_dlc_DocIdUrl xmlns="b0572314-4400-4c30-b6be-af21dc0ec631">
      <Url>https://outside.vermont.gov/agency/ACCD/_layouts/15/DocIdRedir.aspx?ID=YSSN3WUNHHSM-535129369-8809</Url>
      <Description>YSSN3WUNHHSM-535129369-8809</Description>
    </_dlc_DocIdUrl>
  </documentManagement>
</p:properties>
</file>

<file path=customXml/itemProps1.xml><?xml version="1.0" encoding="utf-8"?>
<ds:datastoreItem xmlns:ds="http://schemas.openxmlformats.org/officeDocument/2006/customXml" ds:itemID="{86923C11-653C-47AA-93BA-76C808325650}"/>
</file>

<file path=customXml/itemProps2.xml><?xml version="1.0" encoding="utf-8"?>
<ds:datastoreItem xmlns:ds="http://schemas.openxmlformats.org/officeDocument/2006/customXml" ds:itemID="{6058F4B2-861F-4F5C-963C-4772C2390718}"/>
</file>

<file path=customXml/itemProps3.xml><?xml version="1.0" encoding="utf-8"?>
<ds:datastoreItem xmlns:ds="http://schemas.openxmlformats.org/officeDocument/2006/customXml" ds:itemID="{63FFC24E-BDC2-4F20-8AFC-3CAD93CE0B6C}"/>
</file>

<file path=customXml/itemProps4.xml><?xml version="1.0" encoding="utf-8"?>
<ds:datastoreItem xmlns:ds="http://schemas.openxmlformats.org/officeDocument/2006/customXml" ds:itemID="{6EC8055B-5436-4D1E-A363-1A3B390750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18032</TotalTime>
  <Words>1613</Words>
  <Application>Microsoft Office PowerPoint</Application>
  <PresentationFormat>Widescreen</PresentationFormat>
  <Paragraphs>810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Century Gothic</vt:lpstr>
      <vt:lpstr>Corbel</vt:lpstr>
      <vt:lpstr>Euphemia</vt:lpstr>
      <vt:lpstr>Franklin Gothic Book</vt:lpstr>
      <vt:lpstr>Open Sans</vt:lpstr>
      <vt:lpstr>Trebuchet MS</vt:lpstr>
      <vt:lpstr>Wingdings 3</vt:lpstr>
      <vt:lpstr>Facet</vt:lpstr>
      <vt:lpstr>1_Custom Design</vt:lpstr>
      <vt:lpstr>ACCD</vt:lpstr>
      <vt:lpstr>Ion</vt:lpstr>
      <vt:lpstr>Image</vt:lpstr>
      <vt:lpstr>Housing Deficit Data and Demographic Trends Presentation 12/15/23</vt:lpstr>
      <vt:lpstr>The Economic &amp; Labor Market Information Division online @ VTLMI.info </vt:lpstr>
      <vt:lpstr>MOMENT OF APPRECIATION</vt:lpstr>
      <vt:lpstr>PowerPoint Presentation</vt:lpstr>
      <vt:lpstr>PowerPoint Presentation</vt:lpstr>
      <vt:lpstr>Population by Age 2000, 2010 and 2021</vt:lpstr>
      <vt:lpstr>State-Wide  Education Enrollment 2004 to 2022 </vt:lpstr>
      <vt:lpstr>Labor Force &amp; Population </vt:lpstr>
      <vt:lpstr>County Labor Force Data  2000 – 2022 </vt:lpstr>
      <vt:lpstr>County Labor Force Data: Percent Change since Peak  </vt:lpstr>
      <vt:lpstr>PowerPoint Presentation</vt:lpstr>
      <vt:lpstr>Thank you!                       (visit VTLMI.info)</vt:lpstr>
      <vt:lpstr>Estimate of Vermont’s Current Housing Deficit</vt:lpstr>
      <vt:lpstr>Methodology</vt:lpstr>
      <vt:lpstr>Regional Vacancy Rates Based on U.S. Census Bureau year-end estimates</vt:lpstr>
      <vt:lpstr>Context &amp; Caveats</vt:lpstr>
      <vt:lpstr>Unit Deficit vs. Current Annual Production Annual Production based on 5-yr average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</dc:title>
  <dc:creator>Degree, Dustin</dc:creator>
  <cp:lastModifiedBy>HinkelIanni, Christine</cp:lastModifiedBy>
  <cp:revision>59</cp:revision>
  <dcterms:created xsi:type="dcterms:W3CDTF">2018-10-01T19:24:07Z</dcterms:created>
  <dcterms:modified xsi:type="dcterms:W3CDTF">2024-01-03T18:10:15Z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0x010100CCDFE98C7071274EA709CFED0A4CB478</vt:lpwstr>
  </property>
  <property fmtid="{D5CDD505-2E9C-101B-9397-08002B2CF9AE}" pid="3" name="_dlc_DocIdItemGuid">
    <vt:lpwstr>1a1f7dfd-3f1d-4150-83cd-e4e3fbb6f1eb</vt:lpwstr>
  </property>
</Properties>
</file>