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5.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31"/>
  </p:notesMasterIdLst>
  <p:sldIdLst>
    <p:sldId id="1776" r:id="rId2"/>
    <p:sldId id="256" r:id="rId3"/>
    <p:sldId id="257" r:id="rId4"/>
    <p:sldId id="258" r:id="rId5"/>
    <p:sldId id="259" r:id="rId6"/>
    <p:sldId id="260" r:id="rId7"/>
    <p:sldId id="285" r:id="rId8"/>
    <p:sldId id="267" r:id="rId9"/>
    <p:sldId id="262" r:id="rId10"/>
    <p:sldId id="263" r:id="rId11"/>
    <p:sldId id="264" r:id="rId12"/>
    <p:sldId id="265" r:id="rId13"/>
    <p:sldId id="266" r:id="rId14"/>
    <p:sldId id="268" r:id="rId15"/>
    <p:sldId id="269" r:id="rId16"/>
    <p:sldId id="270" r:id="rId17"/>
    <p:sldId id="271" r:id="rId18"/>
    <p:sldId id="272" r:id="rId19"/>
    <p:sldId id="273" r:id="rId20"/>
    <p:sldId id="274" r:id="rId21"/>
    <p:sldId id="275" r:id="rId22"/>
    <p:sldId id="276" r:id="rId23"/>
    <p:sldId id="277" r:id="rId24"/>
    <p:sldId id="279" r:id="rId25"/>
    <p:sldId id="280" r:id="rId26"/>
    <p:sldId id="281" r:id="rId27"/>
    <p:sldId id="282" r:id="rId28"/>
    <p:sldId id="283" r:id="rId29"/>
    <p:sldId id="284" r:id="rId30"/>
  </p:sldIdLst>
  <p:sldSz cx="12192000" cy="6858000"/>
  <p:notesSz cx="6858000" cy="9144000"/>
  <p:embeddedFontLst>
    <p:embeddedFont>
      <p:font typeface="Bahnschrift Condensed" panose="020B0502040204020203" pitchFamily="34" charset="0"/>
      <p:regular r:id="rId32"/>
      <p:bold r:id="rId33"/>
    </p:embeddedFont>
    <p:embeddedFont>
      <p:font typeface="Montserrat" panose="00000500000000000000" pitchFamily="2" charset="0"/>
      <p:regular r:id="rId34"/>
      <p:bold r:id="rId35"/>
      <p:italic r:id="rId36"/>
      <p:boldItalic r:id="rId37"/>
    </p:embeddedFont>
    <p:embeddedFont>
      <p:font typeface="Montserrat Light" panose="00000400000000000000" pitchFamily="2" charset="0"/>
      <p:regular r:id="rId38"/>
      <p:italic r:id="rId39"/>
    </p:embeddedFont>
    <p:embeddedFont>
      <p:font typeface="Montserrat Medium" panose="00000600000000000000" pitchFamily="2" charset="0"/>
      <p:regular r:id="rId40"/>
      <p:italic r:id="rId41"/>
    </p:embeddedFont>
    <p:embeddedFont>
      <p:font typeface="Play" panose="020B0604020202020204" charset="0"/>
      <p:regular r:id="rId42"/>
      <p:bold r:id="rId43"/>
    </p:embeddedFont>
    <p:embeddedFont>
      <p:font typeface="Source Sans Pro" panose="020B0503030403020204" pitchFamily="34" charset="0"/>
      <p:regular r:id="rId44"/>
      <p:bold r:id="rId45"/>
      <p: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gaY5ifiXH5YJEwejtwa7J2VR5s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B651D7-9F09-4C66-A3E5-15916DAD2594}">
  <a:tblStyle styleId="{F0B651D7-9F09-4C66-A3E5-15916DAD259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3050800-2343-4A38-8F39-B4CC8A565D7A}" styleName="Table_1">
    <a:wholeTbl>
      <a:tcTxStyle b="off" i="off">
        <a:font>
          <a:latin typeface="Aptos"/>
          <a:ea typeface="Aptos"/>
          <a:cs typeface="Aptos"/>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20000"/>
            </a:schemeClr>
          </a:solidFill>
        </a:fill>
      </a:tcStyle>
    </a:band1H>
    <a:band2H>
      <a:tcTxStyle/>
      <a:tcStyle>
        <a:tcBdr/>
      </a:tcStyle>
    </a:band2H>
    <a:band1V>
      <a:tcTxStyle/>
      <a:tcStyle>
        <a:tcBdr/>
        <a:fill>
          <a:solidFill>
            <a:schemeClr val="accent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97"/>
    <p:restoredTop sz="83356"/>
  </p:normalViewPr>
  <p:slideViewPr>
    <p:cSldViewPr snapToGrid="0">
      <p:cViewPr varScale="1">
        <p:scale>
          <a:sx n="106" d="100"/>
          <a:sy n="106" d="100"/>
        </p:scale>
        <p:origin x="894" y="11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customschemas.google.com/relationships/presentationmetadata" Target="metadata"/><Relationship Id="rId50" Type="http://schemas.openxmlformats.org/officeDocument/2006/relationships/theme" Target="theme/theme1.xml"/><Relationship Id="rId55" Type="http://schemas.openxmlformats.org/officeDocument/2006/relationships/customXml" Target="../customXml/item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9.xml"/><Relationship Id="rId41" Type="http://schemas.openxmlformats.org/officeDocument/2006/relationships/font" Target="fonts/font10.fntdata"/><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5a360c53c1_0_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g35a360c53c1_0_1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spcBef>
                <a:spcPts val="0"/>
              </a:spcBef>
              <a:spcAft>
                <a:spcPts val="0"/>
              </a:spcAft>
              <a:buSzPts val="1100"/>
              <a:buChar char="●"/>
            </a:pPr>
            <a:endParaRPr lang="en-US" dirty="0"/>
          </a:p>
        </p:txBody>
      </p:sp>
      <p:sp>
        <p:nvSpPr>
          <p:cNvPr id="411" name="Google Shape;411;g35a360c53c1_0_1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28024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[ACTIVITY 1 ~5 minutes]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l" rtl="0">
              <a:spcBef>
                <a:spcPts val="0"/>
              </a:spcBef>
              <a:spcAft>
                <a:spcPts val="0"/>
              </a:spcAft>
              <a:buNone/>
            </a:pPr>
            <a:r>
              <a:rPr lang="en-US" dirty="0"/>
              <a:t>Now it's your turn.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You each have a handout with info on our example business – Pete’s Pick &amp; Pack. Take a few minutes to look it over and jot down the three to five most critical assets in each category. Don't overthink it — you're looking for the assets that, if lost, would threaten the business's ability to operate.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[Give ~4 minutes. Then ask one or two participants to briefly share what they identified before moving on.]</a:t>
            </a:r>
            <a:endParaRPr dirty="0"/>
          </a:p>
        </p:txBody>
      </p:sp>
      <p:sp>
        <p:nvSpPr>
          <p:cNvPr id="216" name="Google Shape;2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Now that we know what our business has to protect, the next question is: what threatens those assets?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where we shift from inventory to risk assessment.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 hazard on its own isn't enough information — you need to understand which specific assets are at risk from which specific hazards, and what the consequences would be. And building insights into asset risk is the key analytical move we make in Step 2.</a:t>
            </a:r>
            <a:endParaRPr dirty="0"/>
          </a:p>
        </p:txBody>
      </p:sp>
      <p:sp>
        <p:nvSpPr>
          <p:cNvPr id="242" name="Google Shape;24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 name="Google Shape;251;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Risk is a function of two things: one, the likelihood that a hazard will occur, and two, the consequence for the business if it does.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For instance, a flood that's rare but would shut you down completely may still rank as a higher risk than a heat wave that's occasional but manageable.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Our challenge — and the value of this process — is helping you think clearly about both dimensions at once, rather than defaulting to either "it'll never happen to us" or "everything is catastrophic." Remember, this is all about helping you build your sense of agency.</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This diagram captures the core concept - the </a:t>
            </a:r>
            <a:r>
              <a:rPr lang="en-US" b="1" u="sng" dirty="0"/>
              <a:t>vulnerability gap</a:t>
            </a:r>
            <a:r>
              <a:rPr lang="en-US" b="0" u="none" dirty="0"/>
              <a:t> </a:t>
            </a:r>
            <a:r>
              <a:rPr lang="en-US" dirty="0"/>
              <a:t>is the distance between the hazard risk a business faces and its ability to adapt or continue operating.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 business with strong redundancies, backup systems, and trained staff has a smaller gap and is therefore more resilient. In contrast, a business that's highly exposed with no contingency planning has a much larger gap.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workshop helps you see exactly where that gap exists and what it would take to close it. And closing that gap is the definition of resilience.</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Step 1 in the resilience plan framework is understanding whether and how your key assets are exposed to hazards We generally use two key data sources: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first is the Climate Explorer — a free, web-based tool that provides county-level climate projections out to 2100. For Montpelier, where Pete's is located, it would show increasing extreme heat days.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second is FEMA's Risk Assessment Planning Tool — RAPT — which provides historically-based projections of natural hazard risk by location. We can see here that Pete’s is at risk for flooding.</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the actual workshop, participants look up their own location. And I should note that there are other data sources – both public and private - out there. These two were selected because they are easy to access and provide well-documented information.</a:t>
            </a:r>
            <a:endParaRPr dirty="0"/>
          </a:p>
        </p:txBody>
      </p:sp>
      <p:sp>
        <p:nvSpPr>
          <p:cNvPr id="292" name="Google Shape;29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Step 2, the analytical work begins. For each priority asset we identified, we ask: which climate hazards could affect it? And if that hazard occurs, what are the consequences for the business's ability to operate? This is the </a:t>
            </a:r>
            <a:r>
              <a:rPr lang="en-US" b="1" u="sng" dirty="0"/>
              <a:t>asset-hazard pairing</a:t>
            </a:r>
            <a:r>
              <a:rPr lang="en-US" dirty="0"/>
              <a:t>. And each pair is a potential resilience investment opportunity.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It sounds technical, but in practice it's really a structured conversation — one that forces you to think through your actual vulnerabilities rather than speaking in generalities.</a:t>
            </a:r>
          </a:p>
        </p:txBody>
      </p:sp>
      <p:sp>
        <p:nvSpPr>
          <p:cNvPr id="313" name="Google Shape;31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Here are the highest priority assets I would identify for Pete's Pick and Pack — the storage room, the staff, and electric utilities. The logic is simple: if any of these were severely impacted or lost, the business would likely halt, possibly permanently.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In the actual workshop, each participant builds their own list. The answers often surface things business owners hadn't explicitly thought about before.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l" rtl="0">
              <a:spcBef>
                <a:spcPts val="0"/>
              </a:spcBef>
              <a:spcAft>
                <a:spcPts val="0"/>
              </a:spcAft>
              <a:buNone/>
            </a:pPr>
            <a:r>
              <a:rPr lang="en-US" b="1" u="sng" dirty="0"/>
              <a:t>[ASK FOR VOLUNTEERS to share what they identified in Activity 1 — which assets did they flag as most critical, and why?] </a:t>
            </a:r>
          </a:p>
          <a:p>
            <a:pPr marL="0" lvl="0" indent="0" algn="l" rtl="0">
              <a:spcBef>
                <a:spcPts val="0"/>
              </a:spcBef>
              <a:spcAft>
                <a:spcPts val="0"/>
              </a:spcAft>
              <a:buNone/>
            </a:pPr>
            <a:endParaRPr lang="en-US" dirty="0"/>
          </a:p>
        </p:txBody>
      </p:sp>
      <p:sp>
        <p:nvSpPr>
          <p:cNvPr id="334" name="Google Shape;33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Here's the asset-hazard pairing process laid out step by step.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First, identify the hazards for each priority asset. Then create the pairs — each asset matched to each hazard that could affect it. </a:t>
            </a:r>
            <a:r>
              <a:rPr lang="en-US" b="1" u="sng" dirty="0"/>
              <a:t>[Walk through the example pairs.] </a:t>
            </a:r>
          </a:p>
          <a:p>
            <a:pPr marL="0" lvl="0" indent="0" algn="l" rtl="0">
              <a:spcBef>
                <a:spcPts val="0"/>
              </a:spcBef>
              <a:spcAft>
                <a:spcPts val="0"/>
              </a:spcAft>
              <a:buNone/>
            </a:pPr>
            <a:endParaRPr lang="en-US" b="1" u="sng" dirty="0"/>
          </a:p>
          <a:p>
            <a:pPr marL="0" lvl="0" indent="0" algn="l" rtl="0">
              <a:spcBef>
                <a:spcPts val="0"/>
              </a:spcBef>
              <a:spcAft>
                <a:spcPts val="0"/>
              </a:spcAft>
              <a:buNone/>
            </a:pPr>
            <a:r>
              <a:rPr lang="en-US" dirty="0"/>
              <a:t>These pairs — in my case, storage room and flooding, staff and extreme heat, utilities and extreme storms — become my roadmap for the risk matrix. They also tell me where your resilience investments are most likely to pay off. </a:t>
            </a:r>
            <a:r>
              <a:rPr lang="en-US" i="1" dirty="0"/>
              <a:t>In other words, </a:t>
            </a:r>
            <a:r>
              <a:rPr lang="en-US" b="0" i="1" baseline="0" dirty="0"/>
              <a:t>you're not guessing; you're targeting.</a:t>
            </a:r>
            <a:endParaRPr b="0" i="1" baseline="0" dirty="0"/>
          </a:p>
        </p:txBody>
      </p:sp>
      <p:sp>
        <p:nvSpPr>
          <p:cNvPr id="347" name="Google Shape;34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1" name="Google Shape;361;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Before we move on, I’d like to give you a quick but important reality check: </a:t>
            </a:r>
            <a:r>
              <a:rPr lang="en-US" b="1" dirty="0"/>
              <a:t>risk estimation is not a precise science</a:t>
            </a: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Climate projections carry uncertainty. Local conditions vary. And business owners are not hydrologists or meteorologists. So we don't ask for precision — we ask for consistency. The goal is to apply the same lens to every hazard and every asset pair, so that the comparisons you make are fair and internally coherent.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What we hope to convey is that a rough but consistent risk profile is far more useful than a precise estimate of a single hazard.</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assessing risk, we use two scales: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Probability asks: how likely is this hazard to occur in the planning horizon? We simplify it to three levels — high, meaning within five years; medium, five to twenty years; and low, more than twenty years out.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Magnitude asks: if it does occur, how severely would it affect operations? Again, three levels — high stops the business completely, medium slows it significantly, and low allows continued operation with minor disruption. [Pause.]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These scales are simple by design. The power isn't in the scale — it's in the conversation that applying the scale forces you to have.</a:t>
            </a:r>
            <a:endParaRPr dirty="0"/>
          </a:p>
        </p:txBody>
      </p:sp>
      <p:sp>
        <p:nvSpPr>
          <p:cNvPr id="377" name="Google Shape;37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 name="Google Shape;9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Now we come to the risk matrix — our core analytical tool.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When you plot each asset-hazard pair by its probability and magnitude, you get an immediate visual picture of your risk profile. Pairs that land in the upper right corner — high probability, high magnitude — are your top priorities. Pairs in the lower left can be accepted or monitored. </a:t>
            </a:r>
          </a:p>
          <a:p>
            <a:pPr marL="0" lvl="0" indent="0" algn="l" rtl="0">
              <a:spcBef>
                <a:spcPts val="0"/>
              </a:spcBef>
              <a:spcAft>
                <a:spcPts val="0"/>
              </a:spcAft>
              <a:buNone/>
            </a:pPr>
            <a:endParaRPr lang="en-US" b="1" dirty="0"/>
          </a:p>
          <a:p>
            <a:pPr marL="0" lvl="0" indent="0" algn="l" rtl="0">
              <a:spcBef>
                <a:spcPts val="0"/>
              </a:spcBef>
              <a:spcAft>
                <a:spcPts val="0"/>
              </a:spcAft>
              <a:buNone/>
            </a:pPr>
            <a:r>
              <a:rPr lang="en-US" b="1" dirty="0"/>
              <a:t>The matrix doesn't tell you what to do</a:t>
            </a:r>
            <a:r>
              <a:rPr lang="en-US" dirty="0"/>
              <a:t>. But it gives you a </a:t>
            </a:r>
            <a:r>
              <a:rPr lang="en-US" b="1" dirty="0"/>
              <a:t>shared, defensible basis </a:t>
            </a:r>
            <a:r>
              <a:rPr lang="en-US" dirty="0"/>
              <a:t>for making those decisions.</a:t>
            </a:r>
            <a:endParaRPr dirty="0"/>
          </a:p>
        </p:txBody>
      </p:sp>
      <p:sp>
        <p:nvSpPr>
          <p:cNvPr id="396" name="Google Shape;39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Here are </a:t>
            </a:r>
            <a:r>
              <a:rPr lang="en-US" b="1" u="sng" dirty="0"/>
              <a:t>my</a:t>
            </a:r>
            <a:r>
              <a:rPr lang="en-US" dirty="0"/>
              <a:t> priority assets mapped onto the matrix: The storage room sits at high probability and medium magnitude — that's a top priority. Staff is medium probability but high magnitude — also a priority, and potentially the most critical single investment. Utilities land in the middle.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result is a clear picture of my assessment’s resulting investment priorities: the storage room and staff resilience are where Pete's should focus first. That's the kind of clarity that's hard to get from a general conversation — but straightforward to arrive at with this tool.</a:t>
            </a:r>
            <a:endParaRPr dirty="0"/>
          </a:p>
        </p:txBody>
      </p:sp>
      <p:sp>
        <p:nvSpPr>
          <p:cNvPr id="421" name="Google Shape;42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[ACTIVITY 2 ~5 minutes]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Now it's your turn. Look at your handout – you have Pete’s Pick &amp; Pack shown two pre-identified climate hazards. And you have the priority assets you identified earlier. Now,  work through the steps: create your asset-hazard pairs (using your own priority assets), rate each asset-hazard pair for probability and magnitude, then plot them on the matrix on your handout and decide which pair represents the most urgent resilience investment.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[Give ~5 minutes. Then ask one or two pairs to share their placement and reasoning before continuing.]</a:t>
            </a:r>
            <a:endParaRPr dirty="0"/>
          </a:p>
        </p:txBody>
      </p:sp>
      <p:sp>
        <p:nvSpPr>
          <p:cNvPr id="473" name="Google Shape;47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risk matrix is a powerful diagnostic tool. But a diagnosis without a treatment plan isn't much help.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Steps 3 through 5 of the framework translate the risk matrix into a structured action plan — investigating options, setting priorities with an eye on feasibility and cost, and then actually doing the work.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the full workshop, participants leave with a draft action plan for their business. </a:t>
            </a:r>
          </a:p>
        </p:txBody>
      </p:sp>
      <p:sp>
        <p:nvSpPr>
          <p:cNvPr id="493" name="Google Shape;49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We provide you with templates for developing your resilience action plan.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For example, here’s a view of the workbook format that you receive in the full workshop. Each row corresponds to an asset-hazard pair, and the columns walk through the key decisions: What's the action? Who owns it? What does it cost? When will it happen? [Briefly describe what's visible.]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workbook becomes the your firm's living resilience plan — something you can update as you take action and as conditions change.</a:t>
            </a:r>
            <a:endParaRPr dirty="0"/>
          </a:p>
        </p:txBody>
      </p:sp>
      <p:sp>
        <p:nvSpPr>
          <p:cNvPr id="511" name="Google Shape;51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One of the tools we provide is a ready-to-use slide template businesses can use to present their action plan to any audience — their bank, their landlord, their employees, their town's emergency manager.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Consistent format matters here. When the structure is familiar, audiences can focus on the content: what the risks are, what the business is doing about them, and what support they might need. It lowers the barrier to having those conversations.</a:t>
            </a:r>
            <a:endParaRPr dirty="0"/>
          </a:p>
        </p:txBody>
      </p:sp>
      <p:sp>
        <p:nvSpPr>
          <p:cNvPr id="520" name="Google Shape;52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Let's bring it all together:</a:t>
            </a:r>
          </a:p>
          <a:p>
            <a:pPr marL="0" lvl="0" indent="0" algn="l" rtl="0">
              <a:spcBef>
                <a:spcPts val="0"/>
              </a:spcBef>
              <a:spcAft>
                <a:spcPts val="0"/>
              </a:spcAft>
              <a:buNone/>
            </a:pPr>
            <a:endParaRPr lang="en-US" dirty="0"/>
          </a:p>
          <a:p>
            <a:pPr marL="171450" lvl="0" indent="-171450" algn="l" rtl="0">
              <a:spcBef>
                <a:spcPts val="0"/>
              </a:spcBef>
              <a:spcAft>
                <a:spcPts val="0"/>
              </a:spcAft>
              <a:buFont typeface="Arial" panose="020B0604020202020204" pitchFamily="34" charset="0"/>
              <a:buChar char="•"/>
            </a:pPr>
            <a:r>
              <a:rPr lang="en-US" dirty="0"/>
              <a:t>The </a:t>
            </a:r>
            <a:r>
              <a:rPr lang="en-US" dirty="0" err="1"/>
              <a:t>ClimateReady</a:t>
            </a:r>
            <a:r>
              <a:rPr lang="en-US" dirty="0"/>
              <a:t> framework gives you a systematic, repeatable process. </a:t>
            </a:r>
          </a:p>
          <a:p>
            <a:pPr marL="171450" lvl="0" indent="-171450" algn="l" rtl="0">
              <a:spcBef>
                <a:spcPts val="0"/>
              </a:spcBef>
              <a:spcAft>
                <a:spcPts val="0"/>
              </a:spcAft>
              <a:buFont typeface="Arial" panose="020B0604020202020204" pitchFamily="34" charset="0"/>
              <a:buChar char="•"/>
            </a:pPr>
            <a:r>
              <a:rPr lang="en-US" dirty="0"/>
              <a:t>The approach reminds us that this works best as a conversation, not a deliverable — our role isn't to hand businesses a plan, it's to walk them through the thinking. </a:t>
            </a:r>
          </a:p>
          <a:p>
            <a:pPr marL="171450" lvl="0" indent="-171450" algn="l" rtl="0">
              <a:spcBef>
                <a:spcPts val="0"/>
              </a:spcBef>
              <a:spcAft>
                <a:spcPts val="0"/>
              </a:spcAft>
              <a:buFont typeface="Arial" panose="020B0604020202020204" pitchFamily="34" charset="0"/>
              <a:buChar char="•"/>
            </a:pPr>
            <a:r>
              <a:rPr lang="en-US" dirty="0"/>
              <a:t>And the urgency: businesses that are still here in 10 years will largely be the ones that planned before the next disaster, not after it.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Now, I'd be happy to answer some questions before we do our last activity.</a:t>
            </a:r>
            <a:endParaRPr dirty="0"/>
          </a:p>
        </p:txBody>
      </p:sp>
      <p:sp>
        <p:nvSpPr>
          <p:cNvPr id="546" name="Google Shape;54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And here is our final activity — and it's a reflective one. Think about a business or two in your community — real ones, if you like. What is one concrete thing you will do in the next 30 days to help that business start building its climate resilience? It could be a conversation, a referral, sharing a resource, or proposing a workshop.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[Give participants 2–3 minutes to think and jot something down, then invite a few to share.] </a:t>
            </a:r>
          </a:p>
          <a:p>
            <a:pPr marL="0" lvl="0" indent="0" algn="l" rtl="0">
              <a:spcBef>
                <a:spcPts val="0"/>
              </a:spcBef>
              <a:spcAft>
                <a:spcPts val="0"/>
              </a:spcAft>
              <a:buNone/>
            </a:pPr>
            <a:endParaRPr lang="en-US" dirty="0"/>
          </a:p>
          <a:p>
            <a:pPr marL="0" lvl="0" indent="0" algn="l" rtl="0">
              <a:spcBef>
                <a:spcPts val="0"/>
              </a:spcBef>
              <a:spcAft>
                <a:spcPts val="0"/>
              </a:spcAft>
              <a:buNone/>
            </a:pPr>
            <a:r>
              <a:rPr lang="en-US" b="1" u="sng" dirty="0"/>
              <a:t>This question is how the full workshop ends too — with a commitment, not just a takeaway.</a:t>
            </a:r>
            <a:endParaRPr b="1" u="sng" dirty="0"/>
          </a:p>
        </p:txBody>
      </p:sp>
      <p:sp>
        <p:nvSpPr>
          <p:cNvPr id="566" name="Google Shape;56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These are some of the key resources Vermont businesses can draw on as they work through their resilience planning:</a:t>
            </a:r>
          </a:p>
          <a:p>
            <a:pPr marL="171450" lvl="0" indent="-171450" algn="l" rtl="0">
              <a:spcBef>
                <a:spcPts val="0"/>
              </a:spcBef>
              <a:spcAft>
                <a:spcPts val="0"/>
              </a:spcAft>
              <a:buFont typeface="Arial" panose="020B0604020202020204" pitchFamily="34" charset="0"/>
              <a:buChar char="•"/>
            </a:pPr>
            <a:r>
              <a:rPr lang="en-US" dirty="0"/>
              <a:t>We've already introduced the Climate Explorer and FEMA RAPT. </a:t>
            </a:r>
          </a:p>
          <a:p>
            <a:pPr marL="171450" lvl="0" indent="-171450" algn="l" rtl="0">
              <a:spcBef>
                <a:spcPts val="0"/>
              </a:spcBef>
              <a:spcAft>
                <a:spcPts val="0"/>
              </a:spcAft>
              <a:buFont typeface="Arial" panose="020B0604020202020204" pitchFamily="34" charset="0"/>
              <a:buChar char="•"/>
            </a:pPr>
            <a:r>
              <a:rPr lang="en-US" dirty="0" err="1"/>
              <a:t>VtSBDC</a:t>
            </a:r>
            <a:r>
              <a:rPr lang="en-US" dirty="0"/>
              <a:t> offers no-cost advising in every county and makes a great referral for businesses that need one-on-one support, and Vermont Small Business Law Center can provide consultations and referrals for a variety of legal matters.</a:t>
            </a:r>
          </a:p>
          <a:p>
            <a:pPr marL="171450" lvl="0" indent="-171450" algn="l" rtl="0">
              <a:spcBef>
                <a:spcPts val="0"/>
              </a:spcBef>
              <a:spcAft>
                <a:spcPts val="0"/>
              </a:spcAft>
              <a:buFont typeface="Arial" panose="020B0604020202020204" pitchFamily="34" charset="0"/>
              <a:buChar char="•"/>
            </a:pPr>
            <a:r>
              <a:rPr lang="en-US" dirty="0"/>
              <a:t>And Efficiency Vermont is often an overlooked resource for backup power and weatherization. </a:t>
            </a:r>
          </a:p>
          <a:p>
            <a:pPr marL="0" lvl="0" indent="0" algn="l" rtl="0">
              <a:spcBef>
                <a:spcPts val="0"/>
              </a:spcBef>
              <a:spcAft>
                <a:spcPts val="0"/>
              </a:spcAft>
              <a:buNone/>
            </a:pPr>
            <a:r>
              <a:rPr lang="en-US" dirty="0"/>
              <a:t>Your handout has all of these and more with links. </a:t>
            </a:r>
          </a:p>
          <a:p>
            <a:pPr marL="0" lvl="0" indent="0" algn="l" rtl="0">
              <a:spcBef>
                <a:spcPts val="0"/>
              </a:spcBef>
              <a:spcAft>
                <a:spcPts val="0"/>
              </a:spcAft>
              <a:buNone/>
            </a:pPr>
            <a:r>
              <a:rPr lang="en-US" dirty="0"/>
              <a:t>[HAND BACK TO MOLLY HERE.]</a:t>
            </a:r>
            <a:endParaRPr dirty="0"/>
          </a:p>
        </p:txBody>
      </p:sp>
      <p:sp>
        <p:nvSpPr>
          <p:cNvPr id="574" name="Google Shape;57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25" name="Google Shape;62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Here's our roadmap for the next 70 minutes. The full ClimateReadyVT workshop is a day-long deep dive. What we're doing today is a micro-version — enough for you to understand the method, experience it firsthand, and think about how you might use it with businesses in your own community. We have three short activities built in, each about five minutes, which will give you some additional insight into what participants actually do in the full workshop.</a:t>
            </a:r>
            <a:endParaRPr dirty="0"/>
          </a:p>
        </p:txBody>
      </p:sp>
      <p:sp>
        <p:nvSpPr>
          <p:cNvPr id="108" name="Google Shape;10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Before we dive into the planning tools, let's ground ourselves in why this matters.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As you probably know, Vermont's climate is already changing. We're seeing warmer temperatures year-round, more total precipitation, less reliable snow in winter, and more intense events: flooding, drought, ice storms, and wildfire smoke.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key word on that last bullet is predictability. It's not just that extreme events are more frequent — it's that the old patterns businesses relied on are becoming unreliable. That's the planning challenge.</a:t>
            </a:r>
            <a:endParaRPr dirty="0"/>
          </a:p>
        </p:txBody>
      </p:sp>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stakes here are enormous. Small businesses employ nearly half of all private sector workers in the United States. In Vermont, it's over 60%.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But these aren't just economic statistics. When the local hardware store, the diner, or the gallery doesn't come back after a disaster, the whole community feels it — in lost jobs, declining tax revenues, and eroded social fabric.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other words, small business resilience IS community resilience. That's why this work matters beyond the individual firm.</a:t>
            </a:r>
            <a:endParaRPr dirty="0"/>
          </a:p>
        </p:txBody>
      </p:sp>
      <p:sp>
        <p:nvSpPr>
          <p:cNvPr id="142" name="Google Shape;1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ClimateReadyVT exists to turn that anxiety into action. What we offer isn't a report or a generic checklist — it's a guided planning process that gives business owners specific, actionable priorities they can actually implement.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As Molly said, we've now worked with over 80 businesses and organizations across Vermont, plus several from New York and New Hampshire. And what we consistently hear is that the process itself — the thinking it prompts — is as valuable as the plan it produces.</a:t>
            </a:r>
            <a:endParaRPr dirty="0"/>
          </a:p>
        </p:txBody>
      </p:sp>
      <p:sp>
        <p:nvSpPr>
          <p:cNvPr id="164" name="Google Shape;16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a:extLst>
            <a:ext uri="{FF2B5EF4-FFF2-40B4-BE49-F238E27FC236}">
              <a16:creationId xmlns:a16="http://schemas.microsoft.com/office/drawing/2014/main" id="{242E64F3-18AB-0D8D-6BCC-EE3A936E0D48}"/>
            </a:ext>
          </a:extLst>
        </p:cNvPr>
        <p:cNvGrpSpPr/>
        <p:nvPr/>
      </p:nvGrpSpPr>
      <p:grpSpPr>
        <a:xfrm>
          <a:off x="0" y="0"/>
          <a:ext cx="0" cy="0"/>
          <a:chOff x="0" y="0"/>
          <a:chExt cx="0" cy="0"/>
        </a:xfrm>
      </p:grpSpPr>
      <p:sp>
        <p:nvSpPr>
          <p:cNvPr id="180" name="Google Shape;180;p6:notes">
            <a:extLst>
              <a:ext uri="{FF2B5EF4-FFF2-40B4-BE49-F238E27FC236}">
                <a16:creationId xmlns:a16="http://schemas.microsoft.com/office/drawing/2014/main" id="{6FD03B28-F855-C9AF-4AFC-392E45868E5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Here's the framework we take every business through - Five steps, one integrated plan.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Today, we’ll touch on Steps 1 and 2 in depth — understanding exposure and assessing vulnerability and risk — because those are the analytical foundation everything else builds on.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Steps 3 through 5 move from assessment into action: investigating options, setting priorities, and doing the work. In the full workshop, participants work through all five steps with their own business in mind.</a:t>
            </a:r>
            <a:endParaRPr dirty="0"/>
          </a:p>
        </p:txBody>
      </p:sp>
      <p:sp>
        <p:nvSpPr>
          <p:cNvPr id="181" name="Google Shape;181;p6:notes">
            <a:extLst>
              <a:ext uri="{FF2B5EF4-FFF2-40B4-BE49-F238E27FC236}">
                <a16:creationId xmlns:a16="http://schemas.microsoft.com/office/drawing/2014/main" id="{B65D941E-E673-F7B3-74E7-42AA99C17E5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0554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To give the framework a more concrete underpinning, we use a fictional example business throughout the workshop.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Meet Pete's Pick and Pack — a local meal-prep and home delivery service, a bit like a smaller, community-based Blue Apron. They're located in Montpelier's Winooski River flood plain, they rely heavily on refrigeration, cooking equipment, and internet connectivity, and they have 12 skilled employees who are essential to operations.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Pete's is a useful illustration because they face multiple, overlapping hazard exposures, similar to what many Vermont business face. </a:t>
            </a:r>
            <a:endParaRPr dirty="0"/>
          </a:p>
        </p:txBody>
      </p:sp>
      <p:sp>
        <p:nvSpPr>
          <p:cNvPr id="283" name="Google Shape;28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Now, let's start with a fundamental question: what does a business actually need to protect?  Before you can assess risk or build a plan, you need a clear-eyed inventory of your most critical assets.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 organize those into three categories — tangible physical assets like equipment and vehicles; intangible assets like your employees, your customer relationships, and your supplier relationships; and infrastructure assets like utilities, internet, and customer access. Notice that last column: intangible and infrastructure assets are often overlooked, but they're frequently the most vulnerable.</a:t>
            </a:r>
            <a:endParaRPr dirty="0"/>
          </a:p>
        </p:txBody>
      </p:sp>
      <p:sp>
        <p:nvSpPr>
          <p:cNvPr id="190" name="Google Shape;19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8"/>
        <p:cNvGrpSpPr/>
        <p:nvPr/>
      </p:nvGrpSpPr>
      <p:grpSpPr>
        <a:xfrm>
          <a:off x="0" y="0"/>
          <a:ext cx="0" cy="0"/>
          <a:chOff x="0" y="0"/>
          <a:chExt cx="0" cy="0"/>
        </a:xfrm>
      </p:grpSpPr>
      <p:sp>
        <p:nvSpPr>
          <p:cNvPr id="69" name="Google Shape;69;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4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5"/>
        <p:cNvGrpSpPr/>
        <p:nvPr/>
      </p:nvGrpSpPr>
      <p:grpSpPr>
        <a:xfrm>
          <a:off x="0" y="0"/>
          <a:ext cx="0" cy="0"/>
          <a:chOff x="0" y="0"/>
          <a:chExt cx="0" cy="0"/>
        </a:xfrm>
      </p:grpSpPr>
      <p:sp>
        <p:nvSpPr>
          <p:cNvPr id="76" name="Google Shape;76;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1"/>
          <p:cNvSpPr>
            <a:spLocks noGrp="1"/>
          </p:cNvSpPr>
          <p:nvPr>
            <p:ph type="pic" idx="2"/>
          </p:nvPr>
        </p:nvSpPr>
        <p:spPr>
          <a:xfrm>
            <a:off x="5183188" y="987425"/>
            <a:ext cx="6172200" cy="4873625"/>
          </a:xfrm>
          <a:prstGeom prst="rect">
            <a:avLst/>
          </a:prstGeom>
          <a:noFill/>
          <a:ln>
            <a:noFill/>
          </a:ln>
        </p:spPr>
      </p:sp>
      <p:sp>
        <p:nvSpPr>
          <p:cNvPr id="78" name="Google Shape;78;p4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2"/>
        <p:cNvGrpSpPr/>
        <p:nvPr/>
      </p:nvGrpSpPr>
      <p:grpSpPr>
        <a:xfrm>
          <a:off x="0" y="0"/>
          <a:ext cx="0" cy="0"/>
          <a:chOff x="0" y="0"/>
          <a:chExt cx="0" cy="0"/>
        </a:xfrm>
      </p:grpSpPr>
      <p:sp>
        <p:nvSpPr>
          <p:cNvPr id="83" name="Google Shape;83;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4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8"/>
        <p:cNvGrpSpPr/>
        <p:nvPr/>
      </p:nvGrpSpPr>
      <p:grpSpPr>
        <a:xfrm>
          <a:off x="0" y="0"/>
          <a:ext cx="0" cy="0"/>
          <a:chOff x="0" y="0"/>
          <a:chExt cx="0" cy="0"/>
        </a:xfrm>
      </p:grpSpPr>
      <p:sp>
        <p:nvSpPr>
          <p:cNvPr id="89" name="Google Shape;89;p4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4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63"/>
        <p:cNvGrpSpPr/>
        <p:nvPr/>
      </p:nvGrpSpPr>
      <p:grpSpPr>
        <a:xfrm>
          <a:off x="0" y="0"/>
          <a:ext cx="0" cy="0"/>
          <a:chOff x="0" y="0"/>
          <a:chExt cx="0" cy="0"/>
        </a:xfrm>
      </p:grpSpPr>
      <p:sp>
        <p:nvSpPr>
          <p:cNvPr id="264" name="Google Shape;264;p28"/>
          <p:cNvSpPr>
            <a:spLocks noGrp="1"/>
          </p:cNvSpPr>
          <p:nvPr>
            <p:ph type="pic" idx="2"/>
          </p:nvPr>
        </p:nvSpPr>
        <p:spPr>
          <a:xfrm>
            <a:off x="1" y="0"/>
            <a:ext cx="12192000" cy="6858000"/>
          </a:xfrm>
          <a:prstGeom prst="rect">
            <a:avLst/>
          </a:prstGeom>
          <a:solidFill>
            <a:srgbClr val="D8D8D8"/>
          </a:solidFill>
          <a:ln>
            <a:noFill/>
          </a:ln>
        </p:spPr>
        <p:txBody>
          <a:bodyPr/>
          <a:lstStyle/>
          <a:p>
            <a:endParaRPr lang="en-US"/>
          </a:p>
        </p:txBody>
      </p:sp>
    </p:spTree>
    <p:extLst>
      <p:ext uri="{BB962C8B-B14F-4D97-AF65-F5344CB8AC3E}">
        <p14:creationId xmlns:p14="http://schemas.microsoft.com/office/powerpoint/2010/main" val="2579723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4000">
                <a:latin typeface="Montserrat"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ontserrat"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
        <p:cNvGrpSpPr/>
        <p:nvPr/>
      </p:nvGrpSpPr>
      <p:grpSpPr>
        <a:xfrm>
          <a:off x="0" y="0"/>
          <a:ext cx="0" cy="0"/>
          <a:chOff x="0" y="0"/>
          <a:chExt cx="0" cy="0"/>
        </a:xfrm>
      </p:grpSpPr>
      <p:sp>
        <p:nvSpPr>
          <p:cNvPr id="33" name="Google Shape;33;p34"/>
          <p:cNvSpPr txBox="1">
            <a:spLocks noGrp="1"/>
          </p:cNvSpPr>
          <p:nvPr>
            <p:ph type="title"/>
          </p:nvPr>
        </p:nvSpPr>
        <p:spPr>
          <a:xfrm>
            <a:off x="972600" y="1758200"/>
            <a:ext cx="10251200" cy="71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600"/>
              <a:buFont typeface="Play"/>
              <a:buNone/>
              <a:defRPr sz="3467"/>
            </a:lvl1pPr>
            <a:lvl2pPr lvl="1" algn="l">
              <a:lnSpc>
                <a:spcPct val="100000"/>
              </a:lnSpc>
              <a:spcBef>
                <a:spcPts val="0"/>
              </a:spcBef>
              <a:spcAft>
                <a:spcPts val="0"/>
              </a:spcAft>
              <a:buSzPts val="2600"/>
              <a:buNone/>
              <a:defRPr sz="3467"/>
            </a:lvl2pPr>
            <a:lvl3pPr lvl="2" algn="l">
              <a:lnSpc>
                <a:spcPct val="100000"/>
              </a:lnSpc>
              <a:spcBef>
                <a:spcPts val="0"/>
              </a:spcBef>
              <a:spcAft>
                <a:spcPts val="0"/>
              </a:spcAft>
              <a:buSzPts val="2600"/>
              <a:buNone/>
              <a:defRPr sz="3467"/>
            </a:lvl3pPr>
            <a:lvl4pPr lvl="3" algn="l">
              <a:lnSpc>
                <a:spcPct val="100000"/>
              </a:lnSpc>
              <a:spcBef>
                <a:spcPts val="0"/>
              </a:spcBef>
              <a:spcAft>
                <a:spcPts val="0"/>
              </a:spcAft>
              <a:buSzPts val="2600"/>
              <a:buNone/>
              <a:defRPr sz="3467"/>
            </a:lvl4pPr>
            <a:lvl5pPr lvl="4" algn="l">
              <a:lnSpc>
                <a:spcPct val="100000"/>
              </a:lnSpc>
              <a:spcBef>
                <a:spcPts val="0"/>
              </a:spcBef>
              <a:spcAft>
                <a:spcPts val="0"/>
              </a:spcAft>
              <a:buSzPts val="2600"/>
              <a:buNone/>
              <a:defRPr sz="3467"/>
            </a:lvl5pPr>
            <a:lvl6pPr lvl="5" algn="l">
              <a:lnSpc>
                <a:spcPct val="100000"/>
              </a:lnSpc>
              <a:spcBef>
                <a:spcPts val="0"/>
              </a:spcBef>
              <a:spcAft>
                <a:spcPts val="0"/>
              </a:spcAft>
              <a:buSzPts val="2600"/>
              <a:buNone/>
              <a:defRPr sz="3467"/>
            </a:lvl6pPr>
            <a:lvl7pPr lvl="6" algn="l">
              <a:lnSpc>
                <a:spcPct val="100000"/>
              </a:lnSpc>
              <a:spcBef>
                <a:spcPts val="0"/>
              </a:spcBef>
              <a:spcAft>
                <a:spcPts val="0"/>
              </a:spcAft>
              <a:buSzPts val="2600"/>
              <a:buNone/>
              <a:defRPr sz="3467"/>
            </a:lvl7pPr>
            <a:lvl8pPr lvl="7" algn="l">
              <a:lnSpc>
                <a:spcPct val="100000"/>
              </a:lnSpc>
              <a:spcBef>
                <a:spcPts val="0"/>
              </a:spcBef>
              <a:spcAft>
                <a:spcPts val="0"/>
              </a:spcAft>
              <a:buSzPts val="2600"/>
              <a:buNone/>
              <a:defRPr sz="3467"/>
            </a:lvl8pPr>
            <a:lvl9pPr lvl="8" algn="l">
              <a:lnSpc>
                <a:spcPct val="100000"/>
              </a:lnSpc>
              <a:spcBef>
                <a:spcPts val="0"/>
              </a:spcBef>
              <a:spcAft>
                <a:spcPts val="0"/>
              </a:spcAft>
              <a:buSzPts val="2600"/>
              <a:buNone/>
              <a:defRPr sz="3467"/>
            </a:lvl9pPr>
          </a:lstStyle>
          <a:p>
            <a:endParaRPr/>
          </a:p>
        </p:txBody>
      </p:sp>
      <p:sp>
        <p:nvSpPr>
          <p:cNvPr id="34" name="Google Shape;34;p34"/>
          <p:cNvSpPr txBox="1">
            <a:spLocks noGrp="1"/>
          </p:cNvSpPr>
          <p:nvPr>
            <p:ph type="body" idx="1"/>
          </p:nvPr>
        </p:nvSpPr>
        <p:spPr>
          <a:xfrm>
            <a:off x="972433" y="2771833"/>
            <a:ext cx="5032400" cy="30148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Clr>
                <a:schemeClr val="dk1"/>
              </a:buClr>
              <a:buSzPts val="1300"/>
              <a:buChar char="●"/>
              <a:defRPr/>
            </a:lvl1pPr>
            <a:lvl2pPr marL="914400" lvl="1" indent="-298450" algn="l">
              <a:lnSpc>
                <a:spcPct val="115000"/>
              </a:lnSpc>
              <a:spcBef>
                <a:spcPts val="0"/>
              </a:spcBef>
              <a:spcAft>
                <a:spcPts val="0"/>
              </a:spcAft>
              <a:buClr>
                <a:schemeClr val="dk1"/>
              </a:buClr>
              <a:buSzPts val="1100"/>
              <a:buChar char="○"/>
              <a:defRPr/>
            </a:lvl2pPr>
            <a:lvl3pPr marL="1371600" lvl="2" indent="-298450" algn="l">
              <a:lnSpc>
                <a:spcPct val="115000"/>
              </a:lnSpc>
              <a:spcBef>
                <a:spcPts val="0"/>
              </a:spcBef>
              <a:spcAft>
                <a:spcPts val="0"/>
              </a:spcAft>
              <a:buClr>
                <a:schemeClr val="dk1"/>
              </a:buClr>
              <a:buSzPts val="1100"/>
              <a:buChar char="■"/>
              <a:defRPr/>
            </a:lvl3pPr>
            <a:lvl4pPr marL="1828800" lvl="3" indent="-298450" algn="l">
              <a:lnSpc>
                <a:spcPct val="115000"/>
              </a:lnSpc>
              <a:spcBef>
                <a:spcPts val="0"/>
              </a:spcBef>
              <a:spcAft>
                <a:spcPts val="0"/>
              </a:spcAft>
              <a:buClr>
                <a:schemeClr val="dk1"/>
              </a:buClr>
              <a:buSzPts val="1100"/>
              <a:buChar char="●"/>
              <a:defRPr/>
            </a:lvl4pPr>
            <a:lvl5pPr marL="2286000" lvl="4" indent="-298450" algn="l">
              <a:lnSpc>
                <a:spcPct val="115000"/>
              </a:lnSpc>
              <a:spcBef>
                <a:spcPts val="0"/>
              </a:spcBef>
              <a:spcAft>
                <a:spcPts val="0"/>
              </a:spcAft>
              <a:buClr>
                <a:schemeClr val="dk1"/>
              </a:buClr>
              <a:buSzPts val="1100"/>
              <a:buChar char="○"/>
              <a:defRPr/>
            </a:lvl5pPr>
            <a:lvl6pPr marL="2743200" lvl="5" indent="-298450" algn="l">
              <a:lnSpc>
                <a:spcPct val="115000"/>
              </a:lnSpc>
              <a:spcBef>
                <a:spcPts val="0"/>
              </a:spcBef>
              <a:spcAft>
                <a:spcPts val="0"/>
              </a:spcAft>
              <a:buClr>
                <a:schemeClr val="dk1"/>
              </a:buClr>
              <a:buSzPts val="1100"/>
              <a:buChar char="■"/>
              <a:defRPr/>
            </a:lvl6pPr>
            <a:lvl7pPr marL="3200400" lvl="6" indent="-298450" algn="l">
              <a:lnSpc>
                <a:spcPct val="115000"/>
              </a:lnSpc>
              <a:spcBef>
                <a:spcPts val="0"/>
              </a:spcBef>
              <a:spcAft>
                <a:spcPts val="0"/>
              </a:spcAft>
              <a:buClr>
                <a:schemeClr val="dk1"/>
              </a:buClr>
              <a:buSzPts val="1100"/>
              <a:buChar char="●"/>
              <a:defRPr/>
            </a:lvl7pPr>
            <a:lvl8pPr marL="3657600" lvl="7" indent="-298450" algn="l">
              <a:lnSpc>
                <a:spcPct val="115000"/>
              </a:lnSpc>
              <a:spcBef>
                <a:spcPts val="0"/>
              </a:spcBef>
              <a:spcAft>
                <a:spcPts val="0"/>
              </a:spcAft>
              <a:buClr>
                <a:schemeClr val="dk1"/>
              </a:buClr>
              <a:buSzPts val="1100"/>
              <a:buChar char="○"/>
              <a:defRPr/>
            </a:lvl8pPr>
            <a:lvl9pPr marL="4114800" lvl="8" indent="-298450" algn="l">
              <a:lnSpc>
                <a:spcPct val="115000"/>
              </a:lnSpc>
              <a:spcBef>
                <a:spcPts val="0"/>
              </a:spcBef>
              <a:spcAft>
                <a:spcPts val="0"/>
              </a:spcAft>
              <a:buClr>
                <a:schemeClr val="dk1"/>
              </a:buClr>
              <a:buSzPts val="1100"/>
              <a:buChar char="■"/>
              <a:defRPr/>
            </a:lvl9pPr>
          </a:lstStyle>
          <a:p>
            <a:endParaRPr/>
          </a:p>
        </p:txBody>
      </p:sp>
      <p:sp>
        <p:nvSpPr>
          <p:cNvPr id="35" name="Google Shape;35;p34"/>
          <p:cNvSpPr txBox="1">
            <a:spLocks noGrp="1"/>
          </p:cNvSpPr>
          <p:nvPr>
            <p:ph type="body" idx="2"/>
          </p:nvPr>
        </p:nvSpPr>
        <p:spPr>
          <a:xfrm>
            <a:off x="6191472" y="2771833"/>
            <a:ext cx="5032400" cy="30148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Clr>
                <a:schemeClr val="dk1"/>
              </a:buClr>
              <a:buSzPts val="1300"/>
              <a:buChar char="●"/>
              <a:defRPr/>
            </a:lvl1pPr>
            <a:lvl2pPr marL="914400" lvl="1" indent="-298450" algn="l">
              <a:lnSpc>
                <a:spcPct val="115000"/>
              </a:lnSpc>
              <a:spcBef>
                <a:spcPts val="0"/>
              </a:spcBef>
              <a:spcAft>
                <a:spcPts val="0"/>
              </a:spcAft>
              <a:buClr>
                <a:schemeClr val="dk1"/>
              </a:buClr>
              <a:buSzPts val="1100"/>
              <a:buChar char="○"/>
              <a:defRPr/>
            </a:lvl2pPr>
            <a:lvl3pPr marL="1371600" lvl="2" indent="-298450" algn="l">
              <a:lnSpc>
                <a:spcPct val="115000"/>
              </a:lnSpc>
              <a:spcBef>
                <a:spcPts val="0"/>
              </a:spcBef>
              <a:spcAft>
                <a:spcPts val="0"/>
              </a:spcAft>
              <a:buClr>
                <a:schemeClr val="dk1"/>
              </a:buClr>
              <a:buSzPts val="1100"/>
              <a:buChar char="■"/>
              <a:defRPr/>
            </a:lvl3pPr>
            <a:lvl4pPr marL="1828800" lvl="3" indent="-298450" algn="l">
              <a:lnSpc>
                <a:spcPct val="115000"/>
              </a:lnSpc>
              <a:spcBef>
                <a:spcPts val="0"/>
              </a:spcBef>
              <a:spcAft>
                <a:spcPts val="0"/>
              </a:spcAft>
              <a:buClr>
                <a:schemeClr val="dk1"/>
              </a:buClr>
              <a:buSzPts val="1100"/>
              <a:buChar char="●"/>
              <a:defRPr/>
            </a:lvl4pPr>
            <a:lvl5pPr marL="2286000" lvl="4" indent="-298450" algn="l">
              <a:lnSpc>
                <a:spcPct val="115000"/>
              </a:lnSpc>
              <a:spcBef>
                <a:spcPts val="0"/>
              </a:spcBef>
              <a:spcAft>
                <a:spcPts val="0"/>
              </a:spcAft>
              <a:buClr>
                <a:schemeClr val="dk1"/>
              </a:buClr>
              <a:buSzPts val="1100"/>
              <a:buChar char="○"/>
              <a:defRPr/>
            </a:lvl5pPr>
            <a:lvl6pPr marL="2743200" lvl="5" indent="-298450" algn="l">
              <a:lnSpc>
                <a:spcPct val="115000"/>
              </a:lnSpc>
              <a:spcBef>
                <a:spcPts val="0"/>
              </a:spcBef>
              <a:spcAft>
                <a:spcPts val="0"/>
              </a:spcAft>
              <a:buClr>
                <a:schemeClr val="dk1"/>
              </a:buClr>
              <a:buSzPts val="1100"/>
              <a:buChar char="■"/>
              <a:defRPr/>
            </a:lvl6pPr>
            <a:lvl7pPr marL="3200400" lvl="6" indent="-298450" algn="l">
              <a:lnSpc>
                <a:spcPct val="115000"/>
              </a:lnSpc>
              <a:spcBef>
                <a:spcPts val="0"/>
              </a:spcBef>
              <a:spcAft>
                <a:spcPts val="0"/>
              </a:spcAft>
              <a:buClr>
                <a:schemeClr val="dk1"/>
              </a:buClr>
              <a:buSzPts val="1100"/>
              <a:buChar char="●"/>
              <a:defRPr/>
            </a:lvl7pPr>
            <a:lvl8pPr marL="3657600" lvl="7" indent="-298450" algn="l">
              <a:lnSpc>
                <a:spcPct val="115000"/>
              </a:lnSpc>
              <a:spcBef>
                <a:spcPts val="0"/>
              </a:spcBef>
              <a:spcAft>
                <a:spcPts val="0"/>
              </a:spcAft>
              <a:buClr>
                <a:schemeClr val="dk1"/>
              </a:buClr>
              <a:buSzPts val="1100"/>
              <a:buChar char="○"/>
              <a:defRPr/>
            </a:lvl8pPr>
            <a:lvl9pPr marL="4114800" lvl="8" indent="-298450" algn="l">
              <a:lnSpc>
                <a:spcPct val="115000"/>
              </a:lnSpc>
              <a:spcBef>
                <a:spcPts val="0"/>
              </a:spcBef>
              <a:spcAft>
                <a:spcPts val="0"/>
              </a:spcAft>
              <a:buClr>
                <a:schemeClr val="dk1"/>
              </a:buClr>
              <a:buSzPts val="1100"/>
              <a:buChar char="■"/>
              <a:defRPr/>
            </a:lvl9pPr>
          </a:lstStyle>
          <a:p>
            <a:endParaRPr/>
          </a:p>
        </p:txBody>
      </p:sp>
      <p:sp>
        <p:nvSpPr>
          <p:cNvPr id="36" name="Google Shape;36;p34"/>
          <p:cNvSpPr txBox="1">
            <a:spLocks noGrp="1"/>
          </p:cNvSpPr>
          <p:nvPr>
            <p:ph type="sldNum" idx="12"/>
          </p:nvPr>
        </p:nvSpPr>
        <p:spPr>
          <a:xfrm>
            <a:off x="11381736" y="6333135"/>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
        <p:cNvGrpSpPr/>
        <p:nvPr/>
      </p:nvGrpSpPr>
      <p:grpSpPr>
        <a:xfrm>
          <a:off x="0" y="0"/>
          <a:ext cx="0" cy="0"/>
          <a:chOff x="0" y="0"/>
          <a:chExt cx="0" cy="0"/>
        </a:xfrm>
      </p:grpSpPr>
      <p:sp>
        <p:nvSpPr>
          <p:cNvPr id="38" name="Google Shape;3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3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4" name="Google Shape;44;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7"/>
        <p:cNvGrpSpPr/>
        <p:nvPr/>
      </p:nvGrpSpPr>
      <p:grpSpPr>
        <a:xfrm>
          <a:off x="0" y="0"/>
          <a:ext cx="0" cy="0"/>
          <a:chOff x="0" y="0"/>
          <a:chExt cx="0" cy="0"/>
        </a:xfrm>
      </p:grpSpPr>
      <p:sp>
        <p:nvSpPr>
          <p:cNvPr id="48" name="Google Shape;48;p37"/>
          <p:cNvSpPr/>
          <p:nvPr/>
        </p:nvSpPr>
        <p:spPr>
          <a:xfrm>
            <a:off x="0" y="0"/>
            <a:ext cx="12192000" cy="13568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Calibri"/>
              <a:ea typeface="Calibri"/>
              <a:cs typeface="Calibri"/>
              <a:sym typeface="Calibri"/>
            </a:endParaRPr>
          </a:p>
        </p:txBody>
      </p:sp>
      <p:sp>
        <p:nvSpPr>
          <p:cNvPr id="49" name="Google Shape;49;p37"/>
          <p:cNvSpPr txBox="1">
            <a:spLocks noGrp="1"/>
          </p:cNvSpPr>
          <p:nvPr>
            <p:ph type="title"/>
          </p:nvPr>
        </p:nvSpPr>
        <p:spPr>
          <a:xfrm>
            <a:off x="651900" y="2499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800"/>
              <a:buFont typeface="Play"/>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0" name="Google Shape;50;p37"/>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dk1"/>
              </a:buClr>
              <a:buSzPts val="1800"/>
              <a:buChar char="●"/>
              <a:defRPr/>
            </a:lvl1pPr>
            <a:lvl2pPr marL="914400" lvl="1" indent="-317500" algn="l">
              <a:lnSpc>
                <a:spcPct val="115000"/>
              </a:lnSpc>
              <a:spcBef>
                <a:spcPts val="0"/>
              </a:spcBef>
              <a:spcAft>
                <a:spcPts val="0"/>
              </a:spcAft>
              <a:buClr>
                <a:schemeClr val="dk1"/>
              </a:buClr>
              <a:buSzPts val="1400"/>
              <a:buChar char="○"/>
              <a:defRPr/>
            </a:lvl2pPr>
            <a:lvl3pPr marL="1371600" lvl="2" indent="-317500" algn="l">
              <a:lnSpc>
                <a:spcPct val="115000"/>
              </a:lnSpc>
              <a:spcBef>
                <a:spcPts val="0"/>
              </a:spcBef>
              <a:spcAft>
                <a:spcPts val="0"/>
              </a:spcAft>
              <a:buClr>
                <a:schemeClr val="dk1"/>
              </a:buClr>
              <a:buSzPts val="1400"/>
              <a:buChar char="■"/>
              <a:defRPr/>
            </a:lvl3pPr>
            <a:lvl4pPr marL="1828800" lvl="3" indent="-317500" algn="l">
              <a:lnSpc>
                <a:spcPct val="115000"/>
              </a:lnSpc>
              <a:spcBef>
                <a:spcPts val="0"/>
              </a:spcBef>
              <a:spcAft>
                <a:spcPts val="0"/>
              </a:spcAft>
              <a:buClr>
                <a:schemeClr val="dk1"/>
              </a:buClr>
              <a:buSzPts val="1400"/>
              <a:buChar char="●"/>
              <a:defRPr/>
            </a:lvl4pPr>
            <a:lvl5pPr marL="2286000" lvl="4" indent="-317500" algn="l">
              <a:lnSpc>
                <a:spcPct val="115000"/>
              </a:lnSpc>
              <a:spcBef>
                <a:spcPts val="0"/>
              </a:spcBef>
              <a:spcAft>
                <a:spcPts val="0"/>
              </a:spcAft>
              <a:buClr>
                <a:schemeClr val="dk1"/>
              </a:buClr>
              <a:buSzPts val="1400"/>
              <a:buChar char="○"/>
              <a:defRPr/>
            </a:lvl5pPr>
            <a:lvl6pPr marL="2743200" lvl="5" indent="-317500" algn="l">
              <a:lnSpc>
                <a:spcPct val="115000"/>
              </a:lnSpc>
              <a:spcBef>
                <a:spcPts val="0"/>
              </a:spcBef>
              <a:spcAft>
                <a:spcPts val="0"/>
              </a:spcAft>
              <a:buClr>
                <a:schemeClr val="dk1"/>
              </a:buClr>
              <a:buSzPts val="1400"/>
              <a:buChar char="■"/>
              <a:defRPr/>
            </a:lvl6pPr>
            <a:lvl7pPr marL="3200400" lvl="6" indent="-317500" algn="l">
              <a:lnSpc>
                <a:spcPct val="115000"/>
              </a:lnSpc>
              <a:spcBef>
                <a:spcPts val="0"/>
              </a:spcBef>
              <a:spcAft>
                <a:spcPts val="0"/>
              </a:spcAft>
              <a:buClr>
                <a:schemeClr val="dk1"/>
              </a:buClr>
              <a:buSzPts val="1400"/>
              <a:buChar char="●"/>
              <a:defRPr/>
            </a:lvl7pPr>
            <a:lvl8pPr marL="3657600" lvl="7" indent="-317500" algn="l">
              <a:lnSpc>
                <a:spcPct val="115000"/>
              </a:lnSpc>
              <a:spcBef>
                <a:spcPts val="0"/>
              </a:spcBef>
              <a:spcAft>
                <a:spcPts val="0"/>
              </a:spcAft>
              <a:buClr>
                <a:schemeClr val="dk1"/>
              </a:buClr>
              <a:buSzPts val="1400"/>
              <a:buChar char="○"/>
              <a:defRPr/>
            </a:lvl8pPr>
            <a:lvl9pPr marL="4114800" lvl="8" indent="-317500" algn="l">
              <a:lnSpc>
                <a:spcPct val="115000"/>
              </a:lnSpc>
              <a:spcBef>
                <a:spcPts val="0"/>
              </a:spcBef>
              <a:spcAft>
                <a:spcPts val="0"/>
              </a:spcAft>
              <a:buClr>
                <a:schemeClr val="dk1"/>
              </a:buClr>
              <a:buSzPts val="1400"/>
              <a:buChar char="■"/>
              <a:defRPr/>
            </a:lvl9pPr>
          </a:lstStyle>
          <a:p>
            <a:endParaRPr/>
          </a:p>
        </p:txBody>
      </p:sp>
      <p:cxnSp>
        <p:nvCxnSpPr>
          <p:cNvPr id="51" name="Google Shape;51;p37"/>
          <p:cNvCxnSpPr/>
          <p:nvPr/>
        </p:nvCxnSpPr>
        <p:spPr>
          <a:xfrm>
            <a:off x="0" y="631767"/>
            <a:ext cx="516800" cy="0"/>
          </a:xfrm>
          <a:prstGeom prst="straightConnector1">
            <a:avLst/>
          </a:prstGeom>
          <a:noFill/>
          <a:ln w="152400" cap="flat" cmpd="sng">
            <a:solidFill>
              <a:srgbClr val="123658"/>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2"/>
        <p:cNvGrpSpPr/>
        <p:nvPr/>
      </p:nvGrpSpPr>
      <p:grpSpPr>
        <a:xfrm>
          <a:off x="0" y="0"/>
          <a:ext cx="0" cy="0"/>
          <a:chOff x="0" y="0"/>
          <a:chExt cx="0" cy="0"/>
        </a:xfrm>
      </p:grpSpPr>
      <p:sp>
        <p:nvSpPr>
          <p:cNvPr id="53" name="Google Shape;53;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9"/>
        <p:cNvGrpSpPr/>
        <p:nvPr/>
      </p:nvGrpSpPr>
      <p:grpSpPr>
        <a:xfrm>
          <a:off x="0" y="0"/>
          <a:ext cx="0" cy="0"/>
          <a:chOff x="0" y="0"/>
          <a:chExt cx="0" cy="0"/>
        </a:xfrm>
      </p:grpSpPr>
      <p:sp>
        <p:nvSpPr>
          <p:cNvPr id="60" name="Google Shape;60;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2" name="Google Shape;62;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4" name="Google Shape;64;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0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8.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jpg"/><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5.svg"/><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4" name="Google Shape;414;p49"/>
          <p:cNvSpPr/>
          <p:nvPr/>
        </p:nvSpPr>
        <p:spPr>
          <a:xfrm>
            <a:off x="1524" y="0"/>
            <a:ext cx="12189000" cy="6858000"/>
          </a:xfrm>
          <a:prstGeom prst="rect">
            <a:avLst/>
          </a:prstGeom>
          <a:noFill/>
          <a:ln>
            <a:noFill/>
          </a:ln>
        </p:spPr>
        <p:txBody>
          <a:bodyPr spcFirstLastPara="1" wrap="square" lIns="91433" tIns="45700" rIns="91433" bIns="45700" anchor="ctr" anchorCtr="0">
            <a:noAutofit/>
          </a:bodyPr>
          <a:lstStyle/>
          <a:p>
            <a:pPr algn="ctr" defTabSz="1219170">
              <a:defRPr/>
            </a:pPr>
            <a:endParaRPr sz="1800">
              <a:solidFill>
                <a:srgbClr val="FFFFFF"/>
              </a:solidFill>
            </a:endParaRPr>
          </a:p>
        </p:txBody>
      </p:sp>
      <p:pic>
        <p:nvPicPr>
          <p:cNvPr id="3" name="Picture 2">
            <a:extLst>
              <a:ext uri="{FF2B5EF4-FFF2-40B4-BE49-F238E27FC236}">
                <a16:creationId xmlns:a16="http://schemas.microsoft.com/office/drawing/2014/main" id="{B69356D8-FAEA-FFB0-F1F5-8D7958427943}"/>
              </a:ext>
            </a:extLst>
          </p:cNvPr>
          <p:cNvPicPr>
            <a:picLocks noChangeAspect="1"/>
          </p:cNvPicPr>
          <p:nvPr/>
        </p:nvPicPr>
        <p:blipFill>
          <a:blip r:embed="rId3"/>
          <a:srcRect l="2303" t="3640" r="30600" b="46722"/>
          <a:stretch>
            <a:fillRect/>
          </a:stretch>
        </p:blipFill>
        <p:spPr>
          <a:xfrm rot="10800000">
            <a:off x="3000" y="-588566"/>
            <a:ext cx="12189001" cy="5962780"/>
          </a:xfrm>
          <a:prstGeom prst="rect">
            <a:avLst/>
          </a:prstGeom>
        </p:spPr>
      </p:pic>
      <p:sp>
        <p:nvSpPr>
          <p:cNvPr id="6" name="Rectangle 5">
            <a:extLst>
              <a:ext uri="{FF2B5EF4-FFF2-40B4-BE49-F238E27FC236}">
                <a16:creationId xmlns:a16="http://schemas.microsoft.com/office/drawing/2014/main" id="{8AE96F87-DC25-0E70-2521-52466DF4F489}"/>
              </a:ext>
            </a:extLst>
          </p:cNvPr>
          <p:cNvSpPr/>
          <p:nvPr/>
        </p:nvSpPr>
        <p:spPr>
          <a:xfrm>
            <a:off x="-1523" y="5374213"/>
            <a:ext cx="12193523" cy="1483787"/>
          </a:xfrm>
          <a:prstGeom prst="rect">
            <a:avLst/>
          </a:prstGeom>
          <a:solidFill>
            <a:srgbClr val="973F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7" name="TextBox 6">
            <a:extLst>
              <a:ext uri="{FF2B5EF4-FFF2-40B4-BE49-F238E27FC236}">
                <a16:creationId xmlns:a16="http://schemas.microsoft.com/office/drawing/2014/main" id="{80FDE5E0-BD30-14AD-0EFF-2AB98AEDA3AF}"/>
              </a:ext>
            </a:extLst>
          </p:cNvPr>
          <p:cNvSpPr txBox="1"/>
          <p:nvPr/>
        </p:nvSpPr>
        <p:spPr>
          <a:xfrm>
            <a:off x="443024" y="5726258"/>
            <a:ext cx="11074400" cy="748988"/>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4267" b="1" dirty="0">
                <a:solidFill>
                  <a:schemeClr val="bg1"/>
                </a:solidFill>
                <a:latin typeface="Bahnschrift Condensed" panose="020B0502040204020203" pitchFamily="34" charset="0"/>
              </a:rPr>
              <a:t>2026 Downtown &amp; Historic Preservation Conference</a:t>
            </a:r>
          </a:p>
        </p:txBody>
      </p:sp>
      <p:sp>
        <p:nvSpPr>
          <p:cNvPr id="11" name="TextBox 10">
            <a:extLst>
              <a:ext uri="{FF2B5EF4-FFF2-40B4-BE49-F238E27FC236}">
                <a16:creationId xmlns:a16="http://schemas.microsoft.com/office/drawing/2014/main" id="{E8BF3C98-02C3-17D6-50C9-C128931B6E59}"/>
              </a:ext>
            </a:extLst>
          </p:cNvPr>
          <p:cNvSpPr txBox="1"/>
          <p:nvPr/>
        </p:nvSpPr>
        <p:spPr>
          <a:xfrm>
            <a:off x="443025" y="2941165"/>
            <a:ext cx="11188700" cy="2226315"/>
          </a:xfrm>
          <a:prstGeom prst="rect">
            <a:avLst/>
          </a:prstGeom>
          <a:noFill/>
        </p:spPr>
        <p:txBody>
          <a:bodyPr wrap="square" rtlCol="0">
            <a:spAutoFit/>
          </a:bodyPr>
          <a:lstStyle/>
          <a:p>
            <a:r>
              <a:rPr lang="en-US" sz="5333" b="1" dirty="0">
                <a:solidFill>
                  <a:schemeClr val="tx1"/>
                </a:solidFill>
                <a:latin typeface="Source Sans Pro" panose="020B0503030403020204" pitchFamily="34" charset="0"/>
                <a:ea typeface="Source Sans Pro" panose="020B0503030403020204" pitchFamily="34" charset="0"/>
              </a:rPr>
              <a:t>Resilience on Main Street:</a:t>
            </a:r>
          </a:p>
          <a:p>
            <a:r>
              <a:rPr lang="en-US" sz="4267" dirty="0">
                <a:solidFill>
                  <a:schemeClr val="tx1"/>
                </a:solidFill>
                <a:latin typeface="Source Sans Pro" panose="020B0503030403020204" pitchFamily="34" charset="0"/>
                <a:ea typeface="Source Sans Pro" panose="020B0503030403020204" pitchFamily="34" charset="0"/>
              </a:rPr>
              <a:t>Helping Downtown Businesses Prepare for Disruption</a:t>
            </a:r>
          </a:p>
        </p:txBody>
      </p:sp>
    </p:spTree>
    <p:extLst>
      <p:ext uri="{BB962C8B-B14F-4D97-AF65-F5344CB8AC3E}">
        <p14:creationId xmlns:p14="http://schemas.microsoft.com/office/powerpoint/2010/main" val="36523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grpSp>
        <p:nvGrpSpPr>
          <p:cNvPr id="218" name="Google Shape;218;p8"/>
          <p:cNvGrpSpPr/>
          <p:nvPr/>
        </p:nvGrpSpPr>
        <p:grpSpPr>
          <a:xfrm>
            <a:off x="1026274" y="2328552"/>
            <a:ext cx="9649594" cy="3811980"/>
            <a:chOff x="3017" y="9896"/>
            <a:chExt cx="9649594" cy="3811980"/>
          </a:xfrm>
        </p:grpSpPr>
        <p:sp>
          <p:nvSpPr>
            <p:cNvPr id="219" name="Google Shape;219;p8"/>
            <p:cNvSpPr/>
            <p:nvPr/>
          </p:nvSpPr>
          <p:spPr>
            <a:xfrm>
              <a:off x="3017" y="9896"/>
              <a:ext cx="2941949" cy="1176779"/>
            </a:xfrm>
            <a:prstGeom prst="rect">
              <a:avLst/>
            </a:prstGeom>
            <a:solidFill>
              <a:srgbClr val="105675"/>
            </a:solidFill>
            <a:ln w="19050" cap="flat" cmpd="sng">
              <a:solidFill>
                <a:srgbClr val="1056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8"/>
            <p:cNvSpPr txBox="1"/>
            <p:nvPr/>
          </p:nvSpPr>
          <p:spPr>
            <a:xfrm>
              <a:off x="3017" y="9896"/>
              <a:ext cx="2941949" cy="1176779"/>
            </a:xfrm>
            <a:prstGeom prst="rect">
              <a:avLst/>
            </a:prstGeom>
            <a:noFill/>
            <a:ln>
              <a:noFill/>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Clr>
                  <a:schemeClr val="lt1"/>
                </a:buClr>
                <a:buSzPts val="2000"/>
                <a:buFont typeface="Montserrat"/>
                <a:buNone/>
              </a:pPr>
              <a:r>
                <a:rPr lang="en-US" sz="2000" b="1">
                  <a:solidFill>
                    <a:schemeClr val="lt1"/>
                  </a:solidFill>
                  <a:latin typeface="Montserrat"/>
                  <a:ea typeface="Montserrat"/>
                  <a:cs typeface="Montserrat"/>
                  <a:sym typeface="Montserrat"/>
                </a:rPr>
                <a:t>Tangible (Physical) Assets</a:t>
              </a:r>
              <a:endParaRPr/>
            </a:p>
          </p:txBody>
        </p:sp>
        <p:sp>
          <p:nvSpPr>
            <p:cNvPr id="221" name="Google Shape;221;p8"/>
            <p:cNvSpPr/>
            <p:nvPr/>
          </p:nvSpPr>
          <p:spPr>
            <a:xfrm>
              <a:off x="3017" y="1186676"/>
              <a:ext cx="2941949" cy="2635200"/>
            </a:xfrm>
            <a:prstGeom prst="rect">
              <a:avLst/>
            </a:prstGeom>
            <a:solidFill>
              <a:srgbClr val="CAD1D8">
                <a:alpha val="90196"/>
              </a:srgbClr>
            </a:solidFill>
            <a:ln w="19050" cap="flat" cmpd="sng">
              <a:solidFill>
                <a:srgbClr val="CAD1D8">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8"/>
            <p:cNvSpPr txBox="1"/>
            <p:nvPr/>
          </p:nvSpPr>
          <p:spPr>
            <a:xfrm>
              <a:off x="3017" y="1186676"/>
              <a:ext cx="2941949" cy="2635200"/>
            </a:xfrm>
            <a:prstGeom prst="rect">
              <a:avLst/>
            </a:prstGeom>
            <a:noFill/>
            <a:ln>
              <a:noFill/>
            </a:ln>
          </p:spPr>
          <p:txBody>
            <a:bodyPr spcFirstLastPara="1" wrap="square" lIns="106675" tIns="106675" rIns="142225" bIns="160000" anchor="t" anchorCtr="0">
              <a:noAutofit/>
            </a:bodyPr>
            <a:lstStyle/>
            <a:p>
              <a:pPr marL="228600" marR="0" lvl="1" indent="-228600" algn="l" rtl="0">
                <a:lnSpc>
                  <a:spcPct val="100000"/>
                </a:lnSpc>
                <a:spcBef>
                  <a:spcPts val="0"/>
                </a:spcBef>
                <a:spcAft>
                  <a:spcPts val="0"/>
                </a:spcAft>
                <a:buClr>
                  <a:schemeClr val="dk1"/>
                </a:buClr>
                <a:buSzPts val="2000"/>
                <a:buFont typeface="Montserrat"/>
                <a:buChar char="•"/>
              </a:pPr>
              <a:r>
                <a:rPr lang="en-US" sz="2000" b="0" i="0" u="none" strike="noStrike" cap="none" dirty="0">
                  <a:solidFill>
                    <a:schemeClr val="dk1"/>
                  </a:solidFill>
                  <a:latin typeface="Montserrat"/>
                  <a:ea typeface="Montserrat"/>
                  <a:cs typeface="Montserrat"/>
                  <a:sym typeface="Montserrat"/>
                </a:rPr>
                <a:t>_________________</a:t>
              </a:r>
              <a:endParaRPr dirty="0"/>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dirty="0">
                  <a:solidFill>
                    <a:schemeClr val="dk1"/>
                  </a:solidFill>
                  <a:latin typeface="Montserrat"/>
                  <a:ea typeface="Montserrat"/>
                  <a:cs typeface="Montserrat"/>
                  <a:sym typeface="Montserrat"/>
                </a:rPr>
                <a:t>_________________</a:t>
              </a:r>
              <a:endParaRPr dirty="0"/>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dirty="0">
                  <a:solidFill>
                    <a:schemeClr val="dk1"/>
                  </a:solidFill>
                  <a:latin typeface="Montserrat"/>
                  <a:ea typeface="Montserrat"/>
                  <a:cs typeface="Montserrat"/>
                  <a:sym typeface="Montserrat"/>
                </a:rPr>
                <a:t>_________________</a:t>
              </a:r>
              <a:endParaRPr dirty="0"/>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dirty="0">
                  <a:solidFill>
                    <a:schemeClr val="dk1"/>
                  </a:solidFill>
                  <a:latin typeface="Montserrat"/>
                  <a:ea typeface="Montserrat"/>
                  <a:cs typeface="Montserrat"/>
                  <a:sym typeface="Montserrat"/>
                </a:rPr>
                <a:t>_________________</a:t>
              </a:r>
              <a:endParaRPr dirty="0"/>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dirty="0">
                  <a:solidFill>
                    <a:schemeClr val="dk1"/>
                  </a:solidFill>
                  <a:latin typeface="Montserrat"/>
                  <a:ea typeface="Montserrat"/>
                  <a:cs typeface="Montserrat"/>
                  <a:sym typeface="Montserrat"/>
                </a:rPr>
                <a:t>_________________</a:t>
              </a:r>
              <a:endParaRPr dirty="0"/>
            </a:p>
          </p:txBody>
        </p:sp>
        <p:sp>
          <p:nvSpPr>
            <p:cNvPr id="223" name="Google Shape;223;p8"/>
            <p:cNvSpPr/>
            <p:nvPr/>
          </p:nvSpPr>
          <p:spPr>
            <a:xfrm>
              <a:off x="3356840" y="9896"/>
              <a:ext cx="2941949" cy="1176779"/>
            </a:xfrm>
            <a:prstGeom prst="rect">
              <a:avLst/>
            </a:prstGeom>
            <a:solidFill>
              <a:srgbClr val="3E7EA8"/>
            </a:solidFill>
            <a:ln w="19050" cap="flat" cmpd="sng">
              <a:solidFill>
                <a:srgbClr val="3E7EA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8"/>
            <p:cNvSpPr txBox="1"/>
            <p:nvPr/>
          </p:nvSpPr>
          <p:spPr>
            <a:xfrm>
              <a:off x="3356840" y="9896"/>
              <a:ext cx="2941949" cy="1176779"/>
            </a:xfrm>
            <a:prstGeom prst="rect">
              <a:avLst/>
            </a:prstGeom>
            <a:noFill/>
            <a:ln>
              <a:noFill/>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Clr>
                  <a:schemeClr val="lt1"/>
                </a:buClr>
                <a:buSzPts val="2000"/>
                <a:buFont typeface="Montserrat"/>
                <a:buNone/>
              </a:pPr>
              <a:r>
                <a:rPr lang="en-US" sz="2000" b="1">
                  <a:solidFill>
                    <a:schemeClr val="lt1"/>
                  </a:solidFill>
                  <a:latin typeface="Montserrat"/>
                  <a:ea typeface="Montserrat"/>
                  <a:cs typeface="Montserrat"/>
                  <a:sym typeface="Montserrat"/>
                </a:rPr>
                <a:t>Intangible Assets</a:t>
              </a:r>
              <a:endParaRPr/>
            </a:p>
          </p:txBody>
        </p:sp>
        <p:sp>
          <p:nvSpPr>
            <p:cNvPr id="225" name="Google Shape;225;p8"/>
            <p:cNvSpPr/>
            <p:nvPr/>
          </p:nvSpPr>
          <p:spPr>
            <a:xfrm>
              <a:off x="3356840" y="1186676"/>
              <a:ext cx="2941949" cy="2635200"/>
            </a:xfrm>
            <a:prstGeom prst="rect">
              <a:avLst/>
            </a:prstGeom>
            <a:solidFill>
              <a:srgbClr val="CAD1D8">
                <a:alpha val="90196"/>
              </a:srgbClr>
            </a:solidFill>
            <a:ln w="19050" cap="flat" cmpd="sng">
              <a:solidFill>
                <a:srgbClr val="CAD1D8">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txBox="1"/>
            <p:nvPr/>
          </p:nvSpPr>
          <p:spPr>
            <a:xfrm>
              <a:off x="3356840" y="1186676"/>
              <a:ext cx="2941949" cy="2635200"/>
            </a:xfrm>
            <a:prstGeom prst="rect">
              <a:avLst/>
            </a:prstGeom>
            <a:noFill/>
            <a:ln>
              <a:noFill/>
            </a:ln>
          </p:spPr>
          <p:txBody>
            <a:bodyPr spcFirstLastPara="1" wrap="square" lIns="106675" tIns="106675" rIns="142225" bIns="160000" anchor="t" anchorCtr="0">
              <a:noAutofit/>
            </a:bodyPr>
            <a:lstStyle/>
            <a:p>
              <a:pPr marL="228600" marR="0" lvl="1" indent="-228600" algn="l" rtl="0">
                <a:lnSpc>
                  <a:spcPct val="100000"/>
                </a:lnSpc>
                <a:spcBef>
                  <a:spcPts val="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p:txBody>
        </p:sp>
        <p:sp>
          <p:nvSpPr>
            <p:cNvPr id="227" name="Google Shape;227;p8"/>
            <p:cNvSpPr/>
            <p:nvPr/>
          </p:nvSpPr>
          <p:spPr>
            <a:xfrm>
              <a:off x="6710662" y="9896"/>
              <a:ext cx="2941949" cy="1176779"/>
            </a:xfrm>
            <a:prstGeom prst="rect">
              <a:avLst/>
            </a:prstGeom>
            <a:solidFill>
              <a:srgbClr val="94A4B3"/>
            </a:solidFill>
            <a:ln w="19050" cap="flat" cmpd="sng">
              <a:solidFill>
                <a:srgbClr val="94A4B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8"/>
            <p:cNvSpPr txBox="1"/>
            <p:nvPr/>
          </p:nvSpPr>
          <p:spPr>
            <a:xfrm>
              <a:off x="6710662" y="9896"/>
              <a:ext cx="2941949" cy="1176779"/>
            </a:xfrm>
            <a:prstGeom prst="rect">
              <a:avLst/>
            </a:prstGeom>
            <a:noFill/>
            <a:ln>
              <a:noFill/>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Clr>
                  <a:schemeClr val="lt1"/>
                </a:buClr>
                <a:buSzPts val="2000"/>
                <a:buFont typeface="Montserrat"/>
                <a:buNone/>
              </a:pPr>
              <a:r>
                <a:rPr lang="en-US" sz="2000" b="1">
                  <a:solidFill>
                    <a:schemeClr val="lt1"/>
                  </a:solidFill>
                  <a:latin typeface="Montserrat"/>
                  <a:ea typeface="Montserrat"/>
                  <a:cs typeface="Montserrat"/>
                  <a:sym typeface="Montserrat"/>
                </a:rPr>
                <a:t>Infrastructure (Supportive) Assets</a:t>
              </a:r>
              <a:endParaRPr/>
            </a:p>
          </p:txBody>
        </p:sp>
        <p:sp>
          <p:nvSpPr>
            <p:cNvPr id="229" name="Google Shape;229;p8"/>
            <p:cNvSpPr/>
            <p:nvPr/>
          </p:nvSpPr>
          <p:spPr>
            <a:xfrm>
              <a:off x="6710662" y="1186676"/>
              <a:ext cx="2941949" cy="2635200"/>
            </a:xfrm>
            <a:prstGeom prst="rect">
              <a:avLst/>
            </a:prstGeom>
            <a:solidFill>
              <a:srgbClr val="CAD1D8">
                <a:alpha val="90196"/>
              </a:srgbClr>
            </a:solidFill>
            <a:ln w="19050" cap="flat" cmpd="sng">
              <a:solidFill>
                <a:srgbClr val="CAD1D8">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txBox="1"/>
            <p:nvPr/>
          </p:nvSpPr>
          <p:spPr>
            <a:xfrm>
              <a:off x="6710662" y="1186676"/>
              <a:ext cx="2941949" cy="2635200"/>
            </a:xfrm>
            <a:prstGeom prst="rect">
              <a:avLst/>
            </a:prstGeom>
            <a:noFill/>
            <a:ln>
              <a:noFill/>
            </a:ln>
          </p:spPr>
          <p:txBody>
            <a:bodyPr spcFirstLastPara="1" wrap="square" lIns="106675" tIns="106675" rIns="142225" bIns="160000" anchor="t" anchorCtr="0">
              <a:noAutofit/>
            </a:bodyPr>
            <a:lstStyle/>
            <a:p>
              <a:pPr marL="228600" marR="0" lvl="1" indent="-228600" algn="l" rtl="0">
                <a:lnSpc>
                  <a:spcPct val="100000"/>
                </a:lnSpc>
                <a:spcBef>
                  <a:spcPts val="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_________________</a:t>
              </a:r>
              <a:endParaRPr/>
            </a:p>
          </p:txBody>
        </p:sp>
      </p:grpSp>
      <p:sp>
        <p:nvSpPr>
          <p:cNvPr id="231" name="Google Shape;231;p8"/>
          <p:cNvSpPr txBox="1"/>
          <p:nvPr/>
        </p:nvSpPr>
        <p:spPr>
          <a:xfrm>
            <a:off x="326951" y="256585"/>
            <a:ext cx="60977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F7F7F"/>
              </a:buClr>
              <a:buSzPts val="1800"/>
              <a:buFont typeface="Calibri"/>
              <a:buNone/>
            </a:pPr>
            <a:r>
              <a:rPr lang="en-US" sz="1800" b="1" spc="300" dirty="0">
                <a:solidFill>
                  <a:srgbClr val="7F7F7F"/>
                </a:solidFill>
                <a:latin typeface="Calibri"/>
                <a:ea typeface="Calibri"/>
                <a:cs typeface="Calibri"/>
                <a:sym typeface="Calibri"/>
              </a:rPr>
              <a:t>ACTIVITY</a:t>
            </a:r>
            <a:r>
              <a:rPr lang="en-US" sz="1800" b="1" dirty="0">
                <a:solidFill>
                  <a:srgbClr val="7F7F7F"/>
                </a:solidFill>
                <a:latin typeface="Calibri"/>
                <a:ea typeface="Calibri"/>
                <a:cs typeface="Calibri"/>
                <a:sym typeface="Calibri"/>
              </a:rPr>
              <a:t> 1</a:t>
            </a:r>
            <a:endParaRPr sz="1800" dirty="0">
              <a:solidFill>
                <a:srgbClr val="7F7F7F"/>
              </a:solidFill>
              <a:latin typeface="Arial"/>
              <a:ea typeface="Arial"/>
              <a:cs typeface="Arial"/>
              <a:sym typeface="Arial"/>
            </a:endParaRPr>
          </a:p>
        </p:txBody>
      </p:sp>
      <p:sp>
        <p:nvSpPr>
          <p:cNvPr id="232" name="Google Shape;232;p8"/>
          <p:cNvSpPr txBox="1"/>
          <p:nvPr/>
        </p:nvSpPr>
        <p:spPr>
          <a:xfrm>
            <a:off x="246257" y="779946"/>
            <a:ext cx="1169948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3600"/>
              <a:buFont typeface="Montserrat"/>
              <a:buNone/>
            </a:pPr>
            <a:r>
              <a:rPr lang="en-US" sz="3600" dirty="0">
                <a:solidFill>
                  <a:schemeClr val="dk1"/>
                </a:solidFill>
                <a:latin typeface="Montserrat"/>
                <a:ea typeface="Montserrat"/>
                <a:cs typeface="Montserrat"/>
                <a:sym typeface="Montserrat"/>
              </a:rPr>
              <a:t>Identify High Priority Assets from Your Handout</a:t>
            </a:r>
            <a:endParaRPr sz="3600" dirty="0">
              <a:solidFill>
                <a:schemeClr val="dk1"/>
              </a:solidFill>
              <a:latin typeface="Montserrat"/>
              <a:ea typeface="Montserrat"/>
              <a:cs typeface="Montserrat"/>
              <a:sym typeface="Montserrat"/>
            </a:endParaRPr>
          </a:p>
        </p:txBody>
      </p:sp>
      <p:sp>
        <p:nvSpPr>
          <p:cNvPr id="235" name="Google Shape;235;p8" descr="Store outline"/>
          <p:cNvSpPr/>
          <p:nvPr/>
        </p:nvSpPr>
        <p:spPr>
          <a:xfrm>
            <a:off x="734466" y="1840600"/>
            <a:ext cx="680674" cy="680674"/>
          </a:xfrm>
          <a:prstGeom prst="rect">
            <a:avLst/>
          </a:prstGeom>
          <a:noFill/>
          <a:ln>
            <a:noFill/>
          </a:ln>
        </p:spPr>
        <p:txBody>
          <a:bodyPr/>
          <a:lstStyle/>
          <a:p>
            <a:endParaRPr lang="en-US"/>
          </a:p>
        </p:txBody>
      </p:sp>
      <p:sp>
        <p:nvSpPr>
          <p:cNvPr id="237" name="Google Shape;237;p8" descr="Ecommerce outline"/>
          <p:cNvSpPr/>
          <p:nvPr/>
        </p:nvSpPr>
        <p:spPr>
          <a:xfrm>
            <a:off x="7496343" y="1820677"/>
            <a:ext cx="720520" cy="720520"/>
          </a:xfrm>
          <a:prstGeom prst="rect">
            <a:avLst/>
          </a:prstGeom>
          <a:noFill/>
          <a:ln>
            <a:noFill/>
          </a:ln>
        </p:spPr>
        <p:txBody>
          <a:bodyPr/>
          <a:lstStyle/>
          <a:p>
            <a:endParaRPr lang="en-US"/>
          </a:p>
        </p:txBody>
      </p:sp>
      <p:sp>
        <p:nvSpPr>
          <p:cNvPr id="238" name="Google Shape;238;p8" descr="Head with gears outline"/>
          <p:cNvSpPr/>
          <p:nvPr/>
        </p:nvSpPr>
        <p:spPr>
          <a:xfrm>
            <a:off x="4163461" y="1782168"/>
            <a:ext cx="797537" cy="797537"/>
          </a:xfrm>
          <a:prstGeom prst="rect">
            <a:avLst/>
          </a:prstGeom>
          <a:noFill/>
          <a:ln>
            <a:noFill/>
          </a:ln>
        </p:spPr>
        <p:txBody>
          <a:bodyPr/>
          <a:lstStyle/>
          <a:p>
            <a:endParaRPr lang="en-US"/>
          </a:p>
        </p:txBody>
      </p:sp>
      <p:sp>
        <p:nvSpPr>
          <p:cNvPr id="239" name="Google Shape;23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grpSp>
        <p:nvGrpSpPr>
          <p:cNvPr id="3" name="Group 2">
            <a:extLst>
              <a:ext uri="{FF2B5EF4-FFF2-40B4-BE49-F238E27FC236}">
                <a16:creationId xmlns:a16="http://schemas.microsoft.com/office/drawing/2014/main" id="{B5C0B5AB-18DF-4E91-B89B-3BEA81DF9CFF}"/>
              </a:ext>
            </a:extLst>
          </p:cNvPr>
          <p:cNvGrpSpPr/>
          <p:nvPr/>
        </p:nvGrpSpPr>
        <p:grpSpPr>
          <a:xfrm>
            <a:off x="617603" y="1723737"/>
            <a:ext cx="914400" cy="914400"/>
            <a:chOff x="617603" y="1723737"/>
            <a:chExt cx="914400" cy="914400"/>
          </a:xfrm>
        </p:grpSpPr>
        <p:sp>
          <p:nvSpPr>
            <p:cNvPr id="4" name="Google Shape;208;p7">
              <a:extLst>
                <a:ext uri="{FF2B5EF4-FFF2-40B4-BE49-F238E27FC236}">
                  <a16:creationId xmlns:a16="http://schemas.microsoft.com/office/drawing/2014/main" id="{5AA947BA-0CB1-56B9-5C20-B228E3D21F36}"/>
                </a:ext>
              </a:extLst>
            </p:cNvPr>
            <p:cNvSpPr/>
            <p:nvPr/>
          </p:nvSpPr>
          <p:spPr>
            <a:xfrm>
              <a:off x="617603" y="1723737"/>
              <a:ext cx="914400" cy="914400"/>
            </a:xfrm>
            <a:prstGeom prst="ellipse">
              <a:avLst/>
            </a:prstGeom>
            <a:solidFill>
              <a:srgbClr val="A5A5A5"/>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5" name="Google Shape;209;p7" descr="Store outline">
              <a:extLst>
                <a:ext uri="{FF2B5EF4-FFF2-40B4-BE49-F238E27FC236}">
                  <a16:creationId xmlns:a16="http://schemas.microsoft.com/office/drawing/2014/main" id="{286EFF1F-2AE5-923B-E9DF-4659E396D65A}"/>
                </a:ext>
              </a:extLst>
            </p:cNvPr>
            <p:cNvSpPr/>
            <p:nvPr/>
          </p:nvSpPr>
          <p:spPr>
            <a:xfrm>
              <a:off x="734466" y="1840600"/>
              <a:ext cx="680674" cy="680674"/>
            </a:xfrm>
            <a:prstGeom prst="rect">
              <a:avLst/>
            </a:prstGeom>
            <a:noFill/>
            <a:ln>
              <a:noFill/>
            </a:ln>
          </p:spPr>
          <p:txBody>
            <a:bodyPr/>
            <a:lstStyle/>
            <a:p>
              <a:endParaRPr lang="en-US"/>
            </a:p>
          </p:txBody>
        </p:sp>
        <p:pic>
          <p:nvPicPr>
            <p:cNvPr id="6" name="Graphic 5" descr="Photocopier outline">
              <a:extLst>
                <a:ext uri="{FF2B5EF4-FFF2-40B4-BE49-F238E27FC236}">
                  <a16:creationId xmlns:a16="http://schemas.microsoft.com/office/drawing/2014/main" id="{15D94B35-58D2-680A-EB37-BD6A7439DBE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4466" y="1840599"/>
              <a:ext cx="680674" cy="680674"/>
            </a:xfrm>
            <a:prstGeom prst="rect">
              <a:avLst/>
            </a:prstGeom>
          </p:spPr>
        </p:pic>
      </p:grpSp>
      <p:grpSp>
        <p:nvGrpSpPr>
          <p:cNvPr id="7" name="Group 6">
            <a:extLst>
              <a:ext uri="{FF2B5EF4-FFF2-40B4-BE49-F238E27FC236}">
                <a16:creationId xmlns:a16="http://schemas.microsoft.com/office/drawing/2014/main" id="{C8B962AA-B48E-A4F2-9C18-CE91A3157581}"/>
              </a:ext>
            </a:extLst>
          </p:cNvPr>
          <p:cNvGrpSpPr/>
          <p:nvPr/>
        </p:nvGrpSpPr>
        <p:grpSpPr>
          <a:xfrm>
            <a:off x="7399403" y="1707630"/>
            <a:ext cx="914400" cy="914400"/>
            <a:chOff x="7399403" y="1707630"/>
            <a:chExt cx="914400" cy="914400"/>
          </a:xfrm>
        </p:grpSpPr>
        <p:sp>
          <p:nvSpPr>
            <p:cNvPr id="8" name="Google Shape;210;p7">
              <a:extLst>
                <a:ext uri="{FF2B5EF4-FFF2-40B4-BE49-F238E27FC236}">
                  <a16:creationId xmlns:a16="http://schemas.microsoft.com/office/drawing/2014/main" id="{1DA64199-3006-18D0-5369-02F11FB9A8D2}"/>
                </a:ext>
              </a:extLst>
            </p:cNvPr>
            <p:cNvSpPr/>
            <p:nvPr/>
          </p:nvSpPr>
          <p:spPr>
            <a:xfrm>
              <a:off x="7399403" y="1707630"/>
              <a:ext cx="914400" cy="914400"/>
            </a:xfrm>
            <a:prstGeom prst="ellipse">
              <a:avLst/>
            </a:prstGeom>
            <a:solidFill>
              <a:srgbClr val="A5A5A5"/>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 name="Google Shape;211;p7" descr="Ecommerce outline">
              <a:extLst>
                <a:ext uri="{FF2B5EF4-FFF2-40B4-BE49-F238E27FC236}">
                  <a16:creationId xmlns:a16="http://schemas.microsoft.com/office/drawing/2014/main" id="{00A9C53A-5058-2816-5AC8-B5E6D6376027}"/>
                </a:ext>
              </a:extLst>
            </p:cNvPr>
            <p:cNvSpPr/>
            <p:nvPr/>
          </p:nvSpPr>
          <p:spPr>
            <a:xfrm>
              <a:off x="7496343" y="1820677"/>
              <a:ext cx="720520" cy="720520"/>
            </a:xfrm>
            <a:prstGeom prst="rect">
              <a:avLst/>
            </a:prstGeom>
            <a:noFill/>
            <a:ln>
              <a:noFill/>
            </a:ln>
          </p:spPr>
          <p:txBody>
            <a:bodyPr/>
            <a:lstStyle/>
            <a:p>
              <a:endParaRPr lang="en-US"/>
            </a:p>
          </p:txBody>
        </p:sp>
        <p:pic>
          <p:nvPicPr>
            <p:cNvPr id="10" name="Graphic 9" descr="Electric Tower outline">
              <a:extLst>
                <a:ext uri="{FF2B5EF4-FFF2-40B4-BE49-F238E27FC236}">
                  <a16:creationId xmlns:a16="http://schemas.microsoft.com/office/drawing/2014/main" id="{BDF5DD9B-7C03-B8EF-014D-66E833374B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96343" y="1783879"/>
              <a:ext cx="720520" cy="720520"/>
            </a:xfrm>
            <a:prstGeom prst="rect">
              <a:avLst/>
            </a:prstGeom>
          </p:spPr>
        </p:pic>
      </p:grpSp>
      <p:sp>
        <p:nvSpPr>
          <p:cNvPr id="11" name="Google Shape;207;p7">
            <a:extLst>
              <a:ext uri="{FF2B5EF4-FFF2-40B4-BE49-F238E27FC236}">
                <a16:creationId xmlns:a16="http://schemas.microsoft.com/office/drawing/2014/main" id="{86E12209-D6F9-68C1-87F3-98ECE473011A}"/>
              </a:ext>
            </a:extLst>
          </p:cNvPr>
          <p:cNvSpPr/>
          <p:nvPr/>
        </p:nvSpPr>
        <p:spPr>
          <a:xfrm>
            <a:off x="4052365" y="1707630"/>
            <a:ext cx="914400" cy="914400"/>
          </a:xfrm>
          <a:prstGeom prst="ellipse">
            <a:avLst/>
          </a:prstGeom>
          <a:solidFill>
            <a:srgbClr val="A5A5A5"/>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 name="Group 11">
            <a:extLst>
              <a:ext uri="{FF2B5EF4-FFF2-40B4-BE49-F238E27FC236}">
                <a16:creationId xmlns:a16="http://schemas.microsoft.com/office/drawing/2014/main" id="{AA995933-E9EA-959A-1F3C-55E8BE268F67}"/>
              </a:ext>
            </a:extLst>
          </p:cNvPr>
          <p:cNvGrpSpPr/>
          <p:nvPr/>
        </p:nvGrpSpPr>
        <p:grpSpPr>
          <a:xfrm>
            <a:off x="4122920" y="1774186"/>
            <a:ext cx="838078" cy="805519"/>
            <a:chOff x="4122920" y="1774186"/>
            <a:chExt cx="838078" cy="805519"/>
          </a:xfrm>
        </p:grpSpPr>
        <p:sp>
          <p:nvSpPr>
            <p:cNvPr id="13" name="Google Shape;212;p7" descr="Head with gears outline">
              <a:extLst>
                <a:ext uri="{FF2B5EF4-FFF2-40B4-BE49-F238E27FC236}">
                  <a16:creationId xmlns:a16="http://schemas.microsoft.com/office/drawing/2014/main" id="{53045487-AC9E-C380-F586-4A53E6CF34C0}"/>
                </a:ext>
              </a:extLst>
            </p:cNvPr>
            <p:cNvSpPr/>
            <p:nvPr/>
          </p:nvSpPr>
          <p:spPr>
            <a:xfrm>
              <a:off x="4163461" y="1782168"/>
              <a:ext cx="797537" cy="797537"/>
            </a:xfrm>
            <a:prstGeom prst="rect">
              <a:avLst/>
            </a:prstGeom>
            <a:noFill/>
            <a:ln>
              <a:noFill/>
            </a:ln>
          </p:spPr>
          <p:txBody>
            <a:bodyPr/>
            <a:lstStyle/>
            <a:p>
              <a:endParaRPr lang="en-US"/>
            </a:p>
          </p:txBody>
        </p:sp>
        <p:pic>
          <p:nvPicPr>
            <p:cNvPr id="14" name="Graphic 13" descr="Office worker female outline">
              <a:extLst>
                <a:ext uri="{FF2B5EF4-FFF2-40B4-BE49-F238E27FC236}">
                  <a16:creationId xmlns:a16="http://schemas.microsoft.com/office/drawing/2014/main" id="{0D22831E-51C5-D678-0118-727EEB9A284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22920" y="1774186"/>
              <a:ext cx="781430" cy="781430"/>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9"/>
          <p:cNvSpPr/>
          <p:nvPr/>
        </p:nvSpPr>
        <p:spPr>
          <a:xfrm>
            <a:off x="0" y="1210330"/>
            <a:ext cx="12219826" cy="5268989"/>
          </a:xfrm>
          <a:prstGeom prst="rect">
            <a:avLst/>
          </a:prstGeom>
          <a:solidFill>
            <a:srgbClr val="C9F1FC"/>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1867" b="1">
              <a:solidFill>
                <a:schemeClr val="lt1"/>
              </a:solidFill>
              <a:latin typeface="Arial"/>
              <a:ea typeface="Arial"/>
              <a:cs typeface="Arial"/>
              <a:sym typeface="Arial"/>
            </a:endParaRPr>
          </a:p>
        </p:txBody>
      </p:sp>
      <p:sp>
        <p:nvSpPr>
          <p:cNvPr id="245" name="Google Shape;245;p9"/>
          <p:cNvSpPr txBox="1">
            <a:spLocks noGrp="1"/>
          </p:cNvSpPr>
          <p:nvPr>
            <p:ph type="title"/>
          </p:nvPr>
        </p:nvSpPr>
        <p:spPr>
          <a:xfrm>
            <a:off x="831850" y="380669"/>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Montserrat"/>
              <a:buNone/>
            </a:pPr>
            <a:r>
              <a:rPr lang="en-US" sz="4800">
                <a:latin typeface="Montserrat"/>
                <a:ea typeface="Montserrat"/>
                <a:cs typeface="Montserrat"/>
                <a:sym typeface="Montserrat"/>
              </a:rPr>
              <a:t>Understanding Climate Risk</a:t>
            </a:r>
            <a:endParaRPr/>
          </a:p>
        </p:txBody>
      </p:sp>
      <p:sp>
        <p:nvSpPr>
          <p:cNvPr id="246" name="Google Shape;246;p9"/>
          <p:cNvSpPr txBox="1">
            <a:spLocks noGrp="1"/>
          </p:cNvSpPr>
          <p:nvPr>
            <p:ph type="body" idx="1"/>
          </p:nvPr>
        </p:nvSpPr>
        <p:spPr>
          <a:xfrm>
            <a:off x="831850" y="3516086"/>
            <a:ext cx="10515600" cy="124449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57575"/>
              </a:buClr>
              <a:buSzPts val="2400"/>
              <a:buNone/>
            </a:pPr>
            <a:r>
              <a:rPr lang="en-US">
                <a:latin typeface="Montserrat"/>
                <a:ea typeface="Montserrat"/>
                <a:cs typeface="Montserrat"/>
                <a:sym typeface="Montserrat"/>
              </a:rPr>
              <a:t>What hazards does a business face – and which assets are at risk?</a:t>
            </a:r>
            <a:endParaRPr/>
          </a:p>
        </p:txBody>
      </p:sp>
      <p:sp>
        <p:nvSpPr>
          <p:cNvPr id="247" name="Google Shape;247;p9"/>
          <p:cNvSpPr/>
          <p:nvPr/>
        </p:nvSpPr>
        <p:spPr>
          <a:xfrm>
            <a:off x="844550" y="1395557"/>
            <a:ext cx="54864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chemeClr val="dk1"/>
              </a:buClr>
              <a:buSzPts val="2000"/>
              <a:buFont typeface="Arial"/>
              <a:buNone/>
            </a:pPr>
            <a:endParaRPr sz="2000">
              <a:solidFill>
                <a:schemeClr val="dk1"/>
              </a:solidFill>
              <a:latin typeface="Montserrat"/>
              <a:ea typeface="Montserrat"/>
              <a:cs typeface="Montserrat"/>
              <a:sym typeface="Montserrat"/>
            </a:endParaRPr>
          </a:p>
        </p:txBody>
      </p:sp>
      <p:sp>
        <p:nvSpPr>
          <p:cNvPr id="248" name="Google Shape;248;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0"/>
          <p:cNvSpPr/>
          <p:nvPr/>
        </p:nvSpPr>
        <p:spPr>
          <a:xfrm>
            <a:off x="3011819" y="2986132"/>
            <a:ext cx="1153200" cy="533200"/>
          </a:xfrm>
          <a:prstGeom prst="rightArrow">
            <a:avLst>
              <a:gd name="adj1" fmla="val 50000"/>
              <a:gd name="adj2" fmla="val 50000"/>
            </a:avLst>
          </a:prstGeom>
          <a:solidFill>
            <a:srgbClr val="CCCCCC"/>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Montserrat"/>
              <a:ea typeface="Montserrat"/>
              <a:cs typeface="Montserrat"/>
              <a:sym typeface="Montserrat"/>
            </a:endParaRPr>
          </a:p>
        </p:txBody>
      </p:sp>
      <p:sp>
        <p:nvSpPr>
          <p:cNvPr id="254" name="Google Shape;254;p10"/>
          <p:cNvSpPr/>
          <p:nvPr/>
        </p:nvSpPr>
        <p:spPr>
          <a:xfrm>
            <a:off x="4594935" y="2287765"/>
            <a:ext cx="1662800" cy="1662800"/>
          </a:xfrm>
          <a:prstGeom prst="ellipse">
            <a:avLst/>
          </a:prstGeom>
          <a:solidFill>
            <a:srgbClr val="FFF2CC"/>
          </a:solidFill>
          <a:ln>
            <a:noFill/>
          </a:ln>
        </p:spPr>
        <p:txBody>
          <a:bodyPr spcFirstLastPara="1" wrap="square" lIns="166300" tIns="166300" rIns="166300" bIns="166300" anchor="ctr" anchorCtr="0">
            <a:noAutofit/>
          </a:bodyPr>
          <a:lstStyle/>
          <a:p>
            <a:pPr marL="0" marR="0" lvl="0" indent="0" algn="ctr" rtl="0">
              <a:spcBef>
                <a:spcPts val="0"/>
              </a:spcBef>
              <a:spcAft>
                <a:spcPts val="0"/>
              </a:spcAft>
              <a:buNone/>
            </a:pPr>
            <a:endParaRPr sz="2547">
              <a:solidFill>
                <a:srgbClr val="000000"/>
              </a:solidFill>
              <a:latin typeface="Montserrat"/>
              <a:ea typeface="Montserrat"/>
              <a:cs typeface="Montserrat"/>
              <a:sym typeface="Montserrat"/>
            </a:endParaRPr>
          </a:p>
        </p:txBody>
      </p:sp>
      <p:sp>
        <p:nvSpPr>
          <p:cNvPr id="255" name="Google Shape;255;p10"/>
          <p:cNvSpPr txBox="1">
            <a:spLocks noGrp="1"/>
          </p:cNvSpPr>
          <p:nvPr>
            <p:ph type="title"/>
          </p:nvPr>
        </p:nvSpPr>
        <p:spPr>
          <a:xfrm>
            <a:off x="651900" y="249967"/>
            <a:ext cx="11360800" cy="763600"/>
          </a:xfrm>
          <a:prstGeom prst="rect">
            <a:avLst/>
          </a:prstGeom>
          <a:noFill/>
          <a:ln>
            <a:noFill/>
          </a:ln>
        </p:spPr>
        <p:txBody>
          <a:bodyPr spcFirstLastPara="1" wrap="square" lIns="121900" tIns="121900" rIns="121900" bIns="121900" anchor="t" anchorCtr="0">
            <a:normAutofit fontScale="90000"/>
          </a:bodyPr>
          <a:lstStyle/>
          <a:p>
            <a:pPr>
              <a:buSzPct val="111111"/>
            </a:pPr>
            <a:r>
              <a:rPr lang="en-US" b="0" dirty="0">
                <a:latin typeface="Montserrat"/>
                <a:ea typeface="Montserrat"/>
                <a:cs typeface="Montserrat"/>
                <a:sym typeface="Montserrat"/>
              </a:rPr>
              <a:t>From Hazard Exposure To Risk</a:t>
            </a:r>
          </a:p>
        </p:txBody>
      </p:sp>
      <p:sp>
        <p:nvSpPr>
          <p:cNvPr id="256" name="Google Shape;256;p10"/>
          <p:cNvSpPr txBox="1">
            <a:spLocks noGrp="1"/>
          </p:cNvSpPr>
          <p:nvPr>
            <p:ph type="sldNum" idx="4294967295"/>
          </p:nvPr>
        </p:nvSpPr>
        <p:spPr>
          <a:xfrm>
            <a:off x="11296611" y="6217623"/>
            <a:ext cx="731600" cy="524800"/>
          </a:xfrm>
          <a:prstGeom prst="rect">
            <a:avLst/>
          </a:prstGeom>
          <a:noFill/>
          <a:ln>
            <a:noFill/>
          </a:ln>
        </p:spPr>
        <p:txBody>
          <a:bodyPr spcFirstLastPara="1" wrap="square" lIns="121900" tIns="121900" rIns="121900" bIns="121900" anchor="t" anchorCtr="0">
            <a:noAutofit/>
          </a:bodyPr>
          <a:lstStyle/>
          <a:p>
            <a:pPr marL="0" lvl="0" indent="0" algn="r" rtl="0">
              <a:spcBef>
                <a:spcPts val="0"/>
              </a:spcBef>
              <a:spcAft>
                <a:spcPts val="0"/>
              </a:spcAft>
              <a:buNone/>
            </a:pPr>
            <a:fld id="{00000000-1234-1234-1234-123412341234}" type="slidenum">
              <a:rPr lang="en-US"/>
              <a:t>12</a:t>
            </a:fld>
            <a:endParaRPr/>
          </a:p>
        </p:txBody>
      </p:sp>
      <p:sp>
        <p:nvSpPr>
          <p:cNvPr id="257" name="Google Shape;257;p10"/>
          <p:cNvSpPr txBox="1"/>
          <p:nvPr/>
        </p:nvSpPr>
        <p:spPr>
          <a:xfrm>
            <a:off x="942267" y="4461032"/>
            <a:ext cx="3109600" cy="10956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1333"/>
              </a:spcAft>
              <a:buNone/>
            </a:pPr>
            <a:r>
              <a:rPr lang="en-US" sz="2267" b="1">
                <a:solidFill>
                  <a:srgbClr val="B02C20"/>
                </a:solidFill>
                <a:latin typeface="Montserrat"/>
                <a:ea typeface="Montserrat"/>
                <a:cs typeface="Montserrat"/>
                <a:sym typeface="Montserrat"/>
              </a:rPr>
              <a:t>Likelihood of a Hazard Event</a:t>
            </a:r>
            <a:endParaRPr sz="2267">
              <a:solidFill>
                <a:schemeClr val="dk1"/>
              </a:solidFill>
              <a:latin typeface="Montserrat"/>
              <a:ea typeface="Montserrat"/>
              <a:cs typeface="Montserrat"/>
              <a:sym typeface="Montserrat"/>
            </a:endParaRPr>
          </a:p>
        </p:txBody>
      </p:sp>
      <p:sp>
        <p:nvSpPr>
          <p:cNvPr id="258" name="Google Shape;258;p10"/>
          <p:cNvSpPr/>
          <p:nvPr/>
        </p:nvSpPr>
        <p:spPr>
          <a:xfrm>
            <a:off x="1020600" y="2287765"/>
            <a:ext cx="1662800" cy="1662800"/>
          </a:xfrm>
          <a:prstGeom prst="ellipse">
            <a:avLst/>
          </a:prstGeom>
          <a:solidFill>
            <a:srgbClr val="D9EAD3"/>
          </a:solidFill>
          <a:ln>
            <a:noFill/>
          </a:ln>
        </p:spPr>
        <p:txBody>
          <a:bodyPr spcFirstLastPara="1" wrap="square" lIns="166300" tIns="166300" rIns="166300" bIns="166300" anchor="ctr" anchorCtr="0">
            <a:noAutofit/>
          </a:bodyPr>
          <a:lstStyle/>
          <a:p>
            <a:pPr marL="0" marR="0" lvl="0" indent="0" algn="ctr" rtl="0">
              <a:spcBef>
                <a:spcPts val="0"/>
              </a:spcBef>
              <a:spcAft>
                <a:spcPts val="0"/>
              </a:spcAft>
              <a:buNone/>
            </a:pPr>
            <a:endParaRPr sz="2547">
              <a:solidFill>
                <a:srgbClr val="000000"/>
              </a:solidFill>
              <a:latin typeface="Montserrat"/>
              <a:ea typeface="Montserrat"/>
              <a:cs typeface="Montserrat"/>
              <a:sym typeface="Montserrat"/>
            </a:endParaRPr>
          </a:p>
        </p:txBody>
      </p:sp>
      <p:pic>
        <p:nvPicPr>
          <p:cNvPr id="259" name="Google Shape;259;p10"/>
          <p:cNvPicPr preferRelativeResize="0"/>
          <p:nvPr/>
        </p:nvPicPr>
        <p:blipFill rotWithShape="1">
          <a:blip r:embed="rId3">
            <a:alphaModFix/>
          </a:blip>
          <a:srcRect/>
          <a:stretch/>
        </p:blipFill>
        <p:spPr>
          <a:xfrm>
            <a:off x="1266902" y="2512063"/>
            <a:ext cx="1153065" cy="1153100"/>
          </a:xfrm>
          <a:prstGeom prst="rect">
            <a:avLst/>
          </a:prstGeom>
          <a:noFill/>
          <a:ln>
            <a:noFill/>
          </a:ln>
        </p:spPr>
      </p:pic>
      <p:sp>
        <p:nvSpPr>
          <p:cNvPr id="260" name="Google Shape;260;p10"/>
          <p:cNvSpPr txBox="1"/>
          <p:nvPr/>
        </p:nvSpPr>
        <p:spPr>
          <a:xfrm>
            <a:off x="4418133" y="4461032"/>
            <a:ext cx="2492800" cy="10956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1333"/>
              </a:spcAft>
              <a:buNone/>
            </a:pPr>
            <a:r>
              <a:rPr lang="en-US" sz="2267" b="1">
                <a:solidFill>
                  <a:srgbClr val="B02C20"/>
                </a:solidFill>
                <a:latin typeface="Montserrat"/>
                <a:ea typeface="Montserrat"/>
                <a:cs typeface="Montserrat"/>
                <a:sym typeface="Montserrat"/>
              </a:rPr>
              <a:t>Consequence for Business Continuity</a:t>
            </a:r>
            <a:endParaRPr sz="2267">
              <a:solidFill>
                <a:schemeClr val="dk1"/>
              </a:solidFill>
              <a:latin typeface="Montserrat"/>
              <a:ea typeface="Montserrat"/>
              <a:cs typeface="Montserrat"/>
              <a:sym typeface="Montserrat"/>
            </a:endParaRPr>
          </a:p>
        </p:txBody>
      </p:sp>
      <p:pic>
        <p:nvPicPr>
          <p:cNvPr id="261" name="Google Shape;261;p10"/>
          <p:cNvPicPr preferRelativeResize="0"/>
          <p:nvPr/>
        </p:nvPicPr>
        <p:blipFill rotWithShape="1">
          <a:blip r:embed="rId4">
            <a:alphaModFix/>
          </a:blip>
          <a:srcRect/>
          <a:stretch/>
        </p:blipFill>
        <p:spPr>
          <a:xfrm>
            <a:off x="4765989" y="2328021"/>
            <a:ext cx="1330011" cy="1330011"/>
          </a:xfrm>
          <a:prstGeom prst="rect">
            <a:avLst/>
          </a:prstGeom>
          <a:noFill/>
          <a:ln>
            <a:noFill/>
          </a:ln>
        </p:spPr>
      </p:pic>
      <p:sp>
        <p:nvSpPr>
          <p:cNvPr id="262" name="Google Shape;262;p10"/>
          <p:cNvSpPr/>
          <p:nvPr/>
        </p:nvSpPr>
        <p:spPr>
          <a:xfrm>
            <a:off x="8513000" y="1849288"/>
            <a:ext cx="3276000" cy="2979200"/>
          </a:xfrm>
          <a:prstGeom prst="triangle">
            <a:avLst>
              <a:gd name="adj" fmla="val 50000"/>
            </a:avLst>
          </a:prstGeom>
          <a:solidFill>
            <a:schemeClr val="accent6"/>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chemeClr val="dk1"/>
              </a:solidFill>
              <a:highlight>
                <a:schemeClr val="dk1"/>
              </a:highlight>
              <a:latin typeface="Montserrat"/>
              <a:ea typeface="Montserrat"/>
              <a:cs typeface="Montserrat"/>
              <a:sym typeface="Montserrat"/>
            </a:endParaRPr>
          </a:p>
        </p:txBody>
      </p:sp>
      <p:sp>
        <p:nvSpPr>
          <p:cNvPr id="263" name="Google Shape;263;p10"/>
          <p:cNvSpPr txBox="1"/>
          <p:nvPr/>
        </p:nvSpPr>
        <p:spPr>
          <a:xfrm>
            <a:off x="9130600" y="2856257"/>
            <a:ext cx="2040800" cy="1972231"/>
          </a:xfrm>
          <a:prstGeom prst="rect">
            <a:avLst/>
          </a:prstGeom>
          <a:noFill/>
          <a:ln>
            <a:noFill/>
          </a:ln>
        </p:spPr>
        <p:txBody>
          <a:bodyPr spcFirstLastPara="1" wrap="square" lIns="121900" tIns="121900" rIns="121900" bIns="121900" anchor="t" anchorCtr="0">
            <a:spAutoFit/>
          </a:bodyPr>
          <a:lstStyle/>
          <a:p>
            <a:pPr marL="0" marR="0" lvl="0" indent="0" algn="ctr" rtl="0">
              <a:spcBef>
                <a:spcPts val="0"/>
              </a:spcBef>
              <a:spcAft>
                <a:spcPts val="0"/>
              </a:spcAft>
              <a:buNone/>
            </a:pPr>
            <a:r>
              <a:rPr lang="en-US" sz="3733" b="1">
                <a:solidFill>
                  <a:schemeClr val="lt1"/>
                </a:solidFill>
                <a:latin typeface="Montserrat"/>
                <a:ea typeface="Montserrat"/>
                <a:cs typeface="Montserrat"/>
                <a:sym typeface="Montserrat"/>
              </a:rPr>
              <a:t>Risk</a:t>
            </a:r>
            <a:endParaRPr sz="3733" b="1">
              <a:solidFill>
                <a:schemeClr val="lt1"/>
              </a:solidFill>
              <a:latin typeface="Montserrat"/>
              <a:ea typeface="Montserrat"/>
              <a:cs typeface="Montserrat"/>
              <a:sym typeface="Montserrat"/>
            </a:endParaRPr>
          </a:p>
          <a:p>
            <a:pPr marL="0" marR="0" lvl="0" indent="0" algn="ctr" rtl="0">
              <a:spcBef>
                <a:spcPts val="1333"/>
              </a:spcBef>
              <a:spcAft>
                <a:spcPts val="0"/>
              </a:spcAft>
              <a:buNone/>
            </a:pPr>
            <a:r>
              <a:rPr lang="en-US" sz="1600" b="1" i="1">
                <a:solidFill>
                  <a:schemeClr val="lt1"/>
                </a:solidFill>
                <a:latin typeface="Montserrat"/>
                <a:ea typeface="Montserrat"/>
                <a:cs typeface="Montserrat"/>
                <a:sym typeface="Montserrat"/>
              </a:rPr>
              <a:t>Possibility</a:t>
            </a:r>
            <a:r>
              <a:rPr lang="en-US" sz="1600" i="1">
                <a:solidFill>
                  <a:schemeClr val="lt1"/>
                </a:solidFill>
                <a:latin typeface="Montserrat"/>
                <a:ea typeface="Montserrat"/>
                <a:cs typeface="Montserrat"/>
                <a:sym typeface="Montserrat"/>
              </a:rPr>
              <a:t> of Climate Risk Hazard Impact on Business</a:t>
            </a:r>
            <a:endParaRPr sz="1600" i="1">
              <a:solidFill>
                <a:schemeClr val="lt1"/>
              </a:solidFill>
              <a:latin typeface="Montserrat"/>
              <a:ea typeface="Montserrat"/>
              <a:cs typeface="Montserrat"/>
              <a:sym typeface="Montserrat"/>
            </a:endParaRPr>
          </a:p>
        </p:txBody>
      </p:sp>
      <p:sp>
        <p:nvSpPr>
          <p:cNvPr id="264" name="Google Shape;264;p10"/>
          <p:cNvSpPr/>
          <p:nvPr/>
        </p:nvSpPr>
        <p:spPr>
          <a:xfrm>
            <a:off x="7117567" y="2988449"/>
            <a:ext cx="1153200" cy="533200"/>
          </a:xfrm>
          <a:prstGeom prst="rightArrow">
            <a:avLst>
              <a:gd name="adj1" fmla="val 50000"/>
              <a:gd name="adj2" fmla="val 50000"/>
            </a:avLst>
          </a:prstGeom>
          <a:solidFill>
            <a:srgbClr val="CCCCCC"/>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1"/>
          <p:cNvSpPr/>
          <p:nvPr/>
        </p:nvSpPr>
        <p:spPr>
          <a:xfrm rot="10800000">
            <a:off x="3748542" y="2638696"/>
            <a:ext cx="4537600" cy="1750151"/>
          </a:xfrm>
          <a:prstGeom prst="leftRightArrow">
            <a:avLst>
              <a:gd name="adj1" fmla="val 50000"/>
              <a:gd name="adj2" fmla="val 50000"/>
            </a:avLst>
          </a:prstGeom>
          <a:solidFill>
            <a:srgbClr val="CCCCCC"/>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Montserrat"/>
              <a:ea typeface="Montserrat"/>
              <a:cs typeface="Montserrat"/>
              <a:sym typeface="Montserrat"/>
            </a:endParaRPr>
          </a:p>
        </p:txBody>
      </p:sp>
      <p:sp>
        <p:nvSpPr>
          <p:cNvPr id="271" name="Google Shape;271;p11"/>
          <p:cNvSpPr txBox="1">
            <a:spLocks noGrp="1"/>
          </p:cNvSpPr>
          <p:nvPr>
            <p:ph type="sldNum" idx="12"/>
          </p:nvPr>
        </p:nvSpPr>
        <p:spPr>
          <a:xfrm>
            <a:off x="10682077" y="6412789"/>
            <a:ext cx="731600" cy="524800"/>
          </a:xfrm>
          <a:prstGeom prst="rect">
            <a:avLst/>
          </a:prstGeom>
          <a:noFill/>
          <a:ln>
            <a:noFill/>
          </a:ln>
        </p:spPr>
        <p:txBody>
          <a:bodyPr spcFirstLastPara="1" wrap="square" lIns="121900" tIns="121900" rIns="121900" bIns="121900" anchor="t" anchorCtr="0">
            <a:noAutofit/>
          </a:bodyPr>
          <a:lstStyle/>
          <a:p>
            <a:pPr marL="0" lvl="0" indent="0" algn="r" rtl="0">
              <a:spcBef>
                <a:spcPts val="0"/>
              </a:spcBef>
              <a:spcAft>
                <a:spcPts val="0"/>
              </a:spcAft>
              <a:buNone/>
            </a:pPr>
            <a:fld id="{00000000-1234-1234-1234-123412341234}" type="slidenum">
              <a:rPr lang="en-US"/>
              <a:t>13</a:t>
            </a:fld>
            <a:endParaRPr/>
          </a:p>
        </p:txBody>
      </p:sp>
      <p:sp>
        <p:nvSpPr>
          <p:cNvPr id="272" name="Google Shape;272;p11"/>
          <p:cNvSpPr txBox="1">
            <a:spLocks noGrp="1"/>
          </p:cNvSpPr>
          <p:nvPr>
            <p:ph type="title"/>
          </p:nvPr>
        </p:nvSpPr>
        <p:spPr>
          <a:xfrm>
            <a:off x="651900" y="249967"/>
            <a:ext cx="11360800" cy="763600"/>
          </a:xfrm>
          <a:prstGeom prst="rect">
            <a:avLst/>
          </a:prstGeom>
          <a:noFill/>
          <a:ln>
            <a:noFill/>
          </a:ln>
        </p:spPr>
        <p:txBody>
          <a:bodyPr spcFirstLastPara="1" wrap="square" lIns="121900" tIns="121900" rIns="121900" bIns="121900" anchor="t" anchorCtr="0">
            <a:normAutofit fontScale="90000"/>
          </a:bodyPr>
          <a:lstStyle/>
          <a:p>
            <a:pPr>
              <a:lnSpc>
                <a:spcPct val="100000"/>
              </a:lnSpc>
              <a:buSzPct val="111111"/>
            </a:pPr>
            <a:r>
              <a:rPr lang="en-US" dirty="0">
                <a:latin typeface="Montserrat"/>
                <a:ea typeface="Montserrat"/>
                <a:cs typeface="Montserrat"/>
                <a:sym typeface="Montserrat"/>
              </a:rPr>
              <a:t>Closing The Vulnerability Gap = Resilience</a:t>
            </a:r>
          </a:p>
        </p:txBody>
      </p:sp>
      <p:sp>
        <p:nvSpPr>
          <p:cNvPr id="273" name="Google Shape;273;p11"/>
          <p:cNvSpPr/>
          <p:nvPr/>
        </p:nvSpPr>
        <p:spPr>
          <a:xfrm>
            <a:off x="8770700" y="2514531"/>
            <a:ext cx="2374000" cy="2500800"/>
          </a:xfrm>
          <a:prstGeom prst="rect">
            <a:avLst/>
          </a:prstGeom>
          <a:solidFill>
            <a:srgbClr val="93C47D"/>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Montserrat"/>
              <a:ea typeface="Montserrat"/>
              <a:cs typeface="Montserrat"/>
              <a:sym typeface="Montserrat"/>
            </a:endParaRPr>
          </a:p>
        </p:txBody>
      </p:sp>
      <p:sp>
        <p:nvSpPr>
          <p:cNvPr id="274" name="Google Shape;274;p11"/>
          <p:cNvSpPr txBox="1"/>
          <p:nvPr/>
        </p:nvSpPr>
        <p:spPr>
          <a:xfrm>
            <a:off x="8861067" y="3613431"/>
            <a:ext cx="2283600" cy="456000"/>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2800" b="1">
                <a:solidFill>
                  <a:schemeClr val="lt1"/>
                </a:solidFill>
                <a:latin typeface="Montserrat"/>
                <a:ea typeface="Montserrat"/>
                <a:cs typeface="Montserrat"/>
                <a:sym typeface="Montserrat"/>
              </a:rPr>
              <a:t>Ability to Adapt / Continue Operating</a:t>
            </a:r>
            <a:endParaRPr sz="2800" b="1">
              <a:solidFill>
                <a:schemeClr val="lt1"/>
              </a:solidFill>
              <a:latin typeface="Montserrat"/>
              <a:ea typeface="Montserrat"/>
              <a:cs typeface="Montserrat"/>
              <a:sym typeface="Montserrat"/>
            </a:endParaRPr>
          </a:p>
        </p:txBody>
      </p:sp>
      <p:sp>
        <p:nvSpPr>
          <p:cNvPr id="275" name="Google Shape;275;p11"/>
          <p:cNvSpPr txBox="1"/>
          <p:nvPr/>
        </p:nvSpPr>
        <p:spPr>
          <a:xfrm>
            <a:off x="3961617" y="1837509"/>
            <a:ext cx="4282000" cy="3270328"/>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2667" i="1" dirty="0">
                <a:solidFill>
                  <a:schemeClr val="dk2"/>
                </a:solidFill>
                <a:latin typeface="Montserrat Light" pitchFamily="2" charset="77"/>
                <a:ea typeface="Montserrat"/>
                <a:cs typeface="Montserrat"/>
                <a:sym typeface="Montserrat"/>
              </a:rPr>
              <a:t>Vulnerability</a:t>
            </a:r>
            <a:endParaRPr sz="2667" i="1" dirty="0">
              <a:solidFill>
                <a:schemeClr val="dk2"/>
              </a:solidFill>
              <a:latin typeface="Montserrat Light" pitchFamily="2" charset="77"/>
              <a:ea typeface="Montserrat"/>
              <a:cs typeface="Montserrat"/>
              <a:sym typeface="Montserrat"/>
            </a:endParaRPr>
          </a:p>
          <a:p>
            <a:pPr marL="0" marR="0" lvl="0" indent="0" algn="ctr" rtl="0">
              <a:spcBef>
                <a:spcPts val="0"/>
              </a:spcBef>
              <a:spcAft>
                <a:spcPts val="0"/>
              </a:spcAft>
              <a:buNone/>
            </a:pPr>
            <a:r>
              <a:rPr lang="en-US" sz="2667" i="1" dirty="0">
                <a:solidFill>
                  <a:schemeClr val="dk2"/>
                </a:solidFill>
                <a:latin typeface="Montserrat Light" pitchFamily="2" charset="77"/>
                <a:ea typeface="Montserrat"/>
                <a:cs typeface="Montserrat"/>
                <a:sym typeface="Montserrat"/>
              </a:rPr>
              <a:t>(The Gap)</a:t>
            </a:r>
            <a:endParaRPr sz="2667" i="1" dirty="0">
              <a:solidFill>
                <a:schemeClr val="dk2"/>
              </a:solidFill>
              <a:latin typeface="Montserrat Light" pitchFamily="2" charset="77"/>
              <a:ea typeface="Montserrat"/>
              <a:cs typeface="Montserrat"/>
              <a:sym typeface="Montserrat"/>
            </a:endParaRPr>
          </a:p>
        </p:txBody>
      </p:sp>
      <p:sp>
        <p:nvSpPr>
          <p:cNvPr id="276" name="Google Shape;276;p11"/>
          <p:cNvSpPr/>
          <p:nvPr/>
        </p:nvSpPr>
        <p:spPr>
          <a:xfrm>
            <a:off x="611600" y="1985837"/>
            <a:ext cx="3276000" cy="2979200"/>
          </a:xfrm>
          <a:prstGeom prst="triangle">
            <a:avLst>
              <a:gd name="adj" fmla="val 50000"/>
            </a:avLst>
          </a:prstGeom>
          <a:solidFill>
            <a:schemeClr val="accent6"/>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chemeClr val="dk1"/>
              </a:solidFill>
              <a:highlight>
                <a:schemeClr val="dk1"/>
              </a:highlight>
              <a:latin typeface="Montserrat"/>
              <a:ea typeface="Montserrat"/>
              <a:cs typeface="Montserrat"/>
              <a:sym typeface="Montserrat"/>
            </a:endParaRPr>
          </a:p>
        </p:txBody>
      </p:sp>
      <p:sp>
        <p:nvSpPr>
          <p:cNvPr id="277" name="Google Shape;277;p11"/>
          <p:cNvSpPr txBox="1"/>
          <p:nvPr/>
        </p:nvSpPr>
        <p:spPr>
          <a:xfrm>
            <a:off x="1229200" y="3293270"/>
            <a:ext cx="2040800" cy="1397778"/>
          </a:xfrm>
          <a:prstGeom prst="rect">
            <a:avLst/>
          </a:prstGeom>
          <a:noFill/>
          <a:ln>
            <a:noFill/>
          </a:ln>
        </p:spPr>
        <p:txBody>
          <a:bodyPr spcFirstLastPara="1" wrap="square" lIns="121900" tIns="121900" rIns="121900" bIns="121900" anchor="t" anchorCtr="0">
            <a:spAutoFit/>
          </a:bodyPr>
          <a:lstStyle/>
          <a:p>
            <a:pPr marL="0" marR="0" lvl="0" indent="0" algn="ctr" rtl="0">
              <a:spcBef>
                <a:spcPts val="0"/>
              </a:spcBef>
              <a:spcAft>
                <a:spcPts val="1333"/>
              </a:spcAft>
              <a:buNone/>
            </a:pPr>
            <a:r>
              <a:rPr lang="en-US" sz="3200" b="1">
                <a:solidFill>
                  <a:schemeClr val="lt1"/>
                </a:solidFill>
                <a:latin typeface="Montserrat"/>
                <a:ea typeface="Montserrat"/>
                <a:cs typeface="Montserrat"/>
                <a:sym typeface="Montserrat"/>
              </a:rPr>
              <a:t>HazardRisk</a:t>
            </a:r>
            <a:endParaRPr sz="1600" i="1">
              <a:solidFill>
                <a:schemeClr val="lt1"/>
              </a:solidFill>
              <a:latin typeface="Montserrat"/>
              <a:ea typeface="Montserrat"/>
              <a:cs typeface="Montserrat"/>
              <a:sym typeface="Montserrat"/>
            </a:endParaRPr>
          </a:p>
        </p:txBody>
      </p:sp>
      <p:sp>
        <p:nvSpPr>
          <p:cNvPr id="278" name="Google Shape;278;p11"/>
          <p:cNvSpPr/>
          <p:nvPr/>
        </p:nvSpPr>
        <p:spPr>
          <a:xfrm>
            <a:off x="9393467" y="1483265"/>
            <a:ext cx="1218800" cy="1218800"/>
          </a:xfrm>
          <a:prstGeom prst="ellipse">
            <a:avLst/>
          </a:prstGeom>
          <a:solidFill>
            <a:srgbClr val="D9EAD3"/>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Montserrat"/>
              <a:ea typeface="Montserrat"/>
              <a:cs typeface="Montserrat"/>
              <a:sym typeface="Montserrat"/>
            </a:endParaRPr>
          </a:p>
        </p:txBody>
      </p:sp>
      <p:pic>
        <p:nvPicPr>
          <p:cNvPr id="279" name="Google Shape;279;p11"/>
          <p:cNvPicPr preferRelativeResize="0"/>
          <p:nvPr/>
        </p:nvPicPr>
        <p:blipFill rotWithShape="1">
          <a:blip r:embed="rId3">
            <a:alphaModFix/>
          </a:blip>
          <a:srcRect/>
          <a:stretch/>
        </p:blipFill>
        <p:spPr>
          <a:xfrm>
            <a:off x="9544133" y="1535931"/>
            <a:ext cx="929600" cy="929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5" name="Google Shape;295;p13"/>
          <p:cNvSpPr txBox="1">
            <a:spLocks noGrp="1"/>
          </p:cNvSpPr>
          <p:nvPr>
            <p:ph type="title"/>
          </p:nvPr>
        </p:nvSpPr>
        <p:spPr>
          <a:xfrm>
            <a:off x="838200" y="365126"/>
            <a:ext cx="10515600" cy="532114"/>
          </a:xfrm>
          <a:prstGeom prst="rect">
            <a:avLst/>
          </a:prstGeom>
          <a:noFill/>
          <a:ln>
            <a:noFill/>
          </a:ln>
        </p:spPr>
        <p:txBody>
          <a:bodyPr spcFirstLastPara="1" wrap="square" lIns="91425" tIns="45700" rIns="91425" bIns="45700" anchor="ctr" anchorCtr="0">
            <a:normAutofit fontScale="90000"/>
          </a:bodyPr>
          <a:lstStyle/>
          <a:p>
            <a:pPr>
              <a:buSzPct val="100000"/>
            </a:pPr>
            <a:r>
              <a:rPr lang="en-US" dirty="0">
                <a:latin typeface="Montserrat"/>
                <a:ea typeface="Montserrat"/>
                <a:cs typeface="Montserrat"/>
                <a:sym typeface="Montserrat"/>
              </a:rPr>
              <a:t>Step 1: Understand Exposure</a:t>
            </a:r>
            <a:endParaRPr lang="en-US" dirty="0"/>
          </a:p>
        </p:txBody>
      </p:sp>
      <p:pic>
        <p:nvPicPr>
          <p:cNvPr id="296" name="Google Shape;296;p13"/>
          <p:cNvPicPr preferRelativeResize="0"/>
          <p:nvPr/>
        </p:nvPicPr>
        <p:blipFill rotWithShape="1">
          <a:blip r:embed="rId3">
            <a:alphaModFix/>
          </a:blip>
          <a:srcRect/>
          <a:stretch/>
        </p:blipFill>
        <p:spPr>
          <a:xfrm>
            <a:off x="7909666" y="2334068"/>
            <a:ext cx="1344387" cy="1152070"/>
          </a:xfrm>
          <a:prstGeom prst="rect">
            <a:avLst/>
          </a:prstGeom>
          <a:noFill/>
          <a:ln>
            <a:noFill/>
          </a:ln>
        </p:spPr>
      </p:pic>
      <p:pic>
        <p:nvPicPr>
          <p:cNvPr id="297" name="Google Shape;297;p13"/>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7949765" y="4070615"/>
            <a:ext cx="1577975" cy="1565476"/>
          </a:xfrm>
          <a:prstGeom prst="rect">
            <a:avLst/>
          </a:prstGeom>
          <a:noFill/>
          <a:ln>
            <a:noFill/>
          </a:ln>
        </p:spPr>
      </p:pic>
      <p:sp>
        <p:nvSpPr>
          <p:cNvPr id="298" name="Google Shape;298;p13"/>
          <p:cNvSpPr txBox="1"/>
          <p:nvPr/>
        </p:nvSpPr>
        <p:spPr>
          <a:xfrm>
            <a:off x="7003428" y="1321547"/>
            <a:ext cx="3765316"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a:solidFill>
                  <a:srgbClr val="7F7F7F"/>
                </a:solidFill>
                <a:latin typeface="Montserrat"/>
                <a:ea typeface="Montserrat"/>
                <a:cs typeface="Montserrat"/>
                <a:sym typeface="Montserrat"/>
              </a:rPr>
              <a:t>HAZARDS IDENTIFIED</a:t>
            </a:r>
            <a:endParaRPr/>
          </a:p>
        </p:txBody>
      </p:sp>
      <p:sp>
        <p:nvSpPr>
          <p:cNvPr id="299" name="Google Shape;299;p13"/>
          <p:cNvSpPr txBox="1"/>
          <p:nvPr/>
        </p:nvSpPr>
        <p:spPr>
          <a:xfrm>
            <a:off x="557606" y="1321547"/>
            <a:ext cx="515289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7F7F7F"/>
                </a:solidFill>
                <a:latin typeface="Montserrat"/>
                <a:ea typeface="Montserrat"/>
                <a:cs typeface="Montserrat"/>
                <a:sym typeface="Montserrat"/>
              </a:rPr>
              <a:t>INFORMATION RESOURCES</a:t>
            </a:r>
            <a:endParaRPr/>
          </a:p>
        </p:txBody>
      </p:sp>
      <p:pic>
        <p:nvPicPr>
          <p:cNvPr id="300" name="Google Shape;300;p13"/>
          <p:cNvPicPr preferRelativeResize="0"/>
          <p:nvPr/>
        </p:nvPicPr>
        <p:blipFill rotWithShape="1">
          <a:blip r:embed="rId5">
            <a:alphaModFix/>
          </a:blip>
          <a:srcRect/>
          <a:stretch/>
        </p:blipFill>
        <p:spPr>
          <a:xfrm>
            <a:off x="1824304" y="1818974"/>
            <a:ext cx="4191000" cy="2013857"/>
          </a:xfrm>
          <a:prstGeom prst="rect">
            <a:avLst/>
          </a:prstGeom>
          <a:noFill/>
          <a:ln w="9525" cap="flat" cmpd="sng">
            <a:solidFill>
              <a:srgbClr val="7F7F7F"/>
            </a:solidFill>
            <a:prstDash val="solid"/>
            <a:round/>
            <a:headEnd type="none" w="sm" len="sm"/>
            <a:tailEnd type="none" w="sm" len="sm"/>
          </a:ln>
        </p:spPr>
      </p:pic>
      <p:pic>
        <p:nvPicPr>
          <p:cNvPr id="301" name="Google Shape;301;p13"/>
          <p:cNvPicPr preferRelativeResize="0"/>
          <p:nvPr/>
        </p:nvPicPr>
        <p:blipFill rotWithShape="1">
          <a:blip r:embed="rId6">
            <a:alphaModFix/>
          </a:blip>
          <a:srcRect/>
          <a:stretch/>
        </p:blipFill>
        <p:spPr>
          <a:xfrm>
            <a:off x="1824305" y="4070615"/>
            <a:ext cx="4190999" cy="2013857"/>
          </a:xfrm>
          <a:prstGeom prst="rect">
            <a:avLst/>
          </a:prstGeom>
          <a:noFill/>
          <a:ln w="9525" cap="flat" cmpd="sng">
            <a:solidFill>
              <a:srgbClr val="7F7F7F"/>
            </a:solidFill>
            <a:prstDash val="solid"/>
            <a:round/>
            <a:headEnd type="none" w="sm" len="sm"/>
            <a:tailEnd type="none" w="sm" len="sm"/>
          </a:ln>
        </p:spPr>
      </p:pic>
      <p:sp>
        <p:nvSpPr>
          <p:cNvPr id="302" name="Google Shape;302;p13"/>
          <p:cNvSpPr txBox="1"/>
          <p:nvPr/>
        </p:nvSpPr>
        <p:spPr>
          <a:xfrm>
            <a:off x="9284938" y="2548302"/>
            <a:ext cx="134438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Montserrat"/>
                <a:ea typeface="Montserrat"/>
                <a:cs typeface="Montserrat"/>
                <a:sym typeface="Montserrat"/>
              </a:rPr>
              <a:t>More extreme heat days</a:t>
            </a:r>
            <a:endParaRPr/>
          </a:p>
        </p:txBody>
      </p:sp>
      <p:sp>
        <p:nvSpPr>
          <p:cNvPr id="303" name="Google Shape;303;p13"/>
          <p:cNvSpPr txBox="1"/>
          <p:nvPr/>
        </p:nvSpPr>
        <p:spPr>
          <a:xfrm>
            <a:off x="9686511" y="4912040"/>
            <a:ext cx="110122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Montserrat"/>
                <a:ea typeface="Montserrat"/>
                <a:cs typeface="Montserrat"/>
                <a:sym typeface="Montserrat"/>
              </a:rPr>
              <a:t>More flooding events</a:t>
            </a:r>
            <a:endParaRPr/>
          </a:p>
        </p:txBody>
      </p:sp>
      <p:sp>
        <p:nvSpPr>
          <p:cNvPr id="304" name="Google Shape;304;p13"/>
          <p:cNvSpPr txBox="1"/>
          <p:nvPr/>
        </p:nvSpPr>
        <p:spPr>
          <a:xfrm>
            <a:off x="403717" y="2448438"/>
            <a:ext cx="1344387"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Montserrat Medium"/>
                <a:ea typeface="Montserrat Medium"/>
                <a:cs typeface="Montserrat Medium"/>
                <a:sym typeface="Montserrat Medium"/>
              </a:rPr>
              <a:t>Climate Explorer</a:t>
            </a:r>
            <a:endParaRPr/>
          </a:p>
        </p:txBody>
      </p:sp>
      <p:sp>
        <p:nvSpPr>
          <p:cNvPr id="305" name="Google Shape;305;p13"/>
          <p:cNvSpPr txBox="1"/>
          <p:nvPr/>
        </p:nvSpPr>
        <p:spPr>
          <a:xfrm>
            <a:off x="557606" y="4727374"/>
            <a:ext cx="1190498"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Montserrat Medium"/>
                <a:ea typeface="Montserrat Medium"/>
                <a:cs typeface="Montserrat Medium"/>
                <a:sym typeface="Montserrat Medium"/>
              </a:rPr>
              <a:t>FEMA RAPT Tool </a:t>
            </a:r>
            <a:endParaRPr/>
          </a:p>
        </p:txBody>
      </p:sp>
      <p:cxnSp>
        <p:nvCxnSpPr>
          <p:cNvPr id="306" name="Google Shape;306;p13"/>
          <p:cNvCxnSpPr/>
          <p:nvPr/>
        </p:nvCxnSpPr>
        <p:spPr>
          <a:xfrm>
            <a:off x="6106883" y="2910103"/>
            <a:ext cx="1698172" cy="0"/>
          </a:xfrm>
          <a:prstGeom prst="straightConnector1">
            <a:avLst/>
          </a:prstGeom>
          <a:noFill/>
          <a:ln w="9525" cap="flat" cmpd="sng">
            <a:solidFill>
              <a:srgbClr val="7F7F7F"/>
            </a:solidFill>
            <a:prstDash val="solid"/>
            <a:miter lim="800000"/>
            <a:headEnd type="none" w="sm" len="sm"/>
            <a:tailEnd type="triangle" w="med" len="med"/>
          </a:ln>
        </p:spPr>
      </p:cxnSp>
      <p:cxnSp>
        <p:nvCxnSpPr>
          <p:cNvPr id="307" name="Google Shape;307;p13"/>
          <p:cNvCxnSpPr/>
          <p:nvPr/>
        </p:nvCxnSpPr>
        <p:spPr>
          <a:xfrm>
            <a:off x="6106883" y="5077543"/>
            <a:ext cx="1698172" cy="0"/>
          </a:xfrm>
          <a:prstGeom prst="straightConnector1">
            <a:avLst/>
          </a:prstGeom>
          <a:noFill/>
          <a:ln w="9525" cap="flat" cmpd="sng">
            <a:solidFill>
              <a:srgbClr val="7F7F7F"/>
            </a:solidFill>
            <a:prstDash val="solid"/>
            <a:miter lim="800000"/>
            <a:headEnd type="none" w="sm" len="sm"/>
            <a:tailEnd type="triangle" w="med" len="med"/>
          </a:ln>
        </p:spPr>
      </p:cxnSp>
      <p:pic>
        <p:nvPicPr>
          <p:cNvPr id="308" name="Google Shape;308;p13"/>
          <p:cNvPicPr preferRelativeResize="0"/>
          <p:nvPr/>
        </p:nvPicPr>
        <p:blipFill rotWithShape="1">
          <a:blip r:embed="rId7">
            <a:alphaModFix/>
          </a:blip>
          <a:srcRect/>
          <a:stretch/>
        </p:blipFill>
        <p:spPr>
          <a:xfrm>
            <a:off x="6491498" y="3672964"/>
            <a:ext cx="982072" cy="546394"/>
          </a:xfrm>
          <a:prstGeom prst="rect">
            <a:avLst/>
          </a:prstGeom>
          <a:noFill/>
          <a:ln>
            <a:noFill/>
          </a:ln>
        </p:spPr>
      </p:pic>
      <p:sp>
        <p:nvSpPr>
          <p:cNvPr id="309" name="Google Shape;309;p13"/>
          <p:cNvSpPr txBox="1">
            <a:spLocks noGrp="1"/>
          </p:cNvSpPr>
          <p:nvPr>
            <p:ph type="sldNum" idx="12"/>
          </p:nvPr>
        </p:nvSpPr>
        <p:spPr>
          <a:xfrm>
            <a:off x="8610600" y="641979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4"/>
          <p:cNvSpPr/>
          <p:nvPr/>
        </p:nvSpPr>
        <p:spPr>
          <a:xfrm>
            <a:off x="0" y="1591485"/>
            <a:ext cx="12192000" cy="4463143"/>
          </a:xfrm>
          <a:prstGeom prst="rect">
            <a:avLst/>
          </a:prstGeom>
          <a:solidFill>
            <a:srgbClr val="C0E4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6" name="Google Shape;316;p14"/>
          <p:cNvSpPr txBox="1">
            <a:spLocks noGrp="1"/>
          </p:cNvSpPr>
          <p:nvPr>
            <p:ph type="title"/>
          </p:nvPr>
        </p:nvSpPr>
        <p:spPr>
          <a:xfrm>
            <a:off x="838200" y="365126"/>
            <a:ext cx="10515600" cy="799944"/>
          </a:xfrm>
          <a:prstGeom prst="rect">
            <a:avLst/>
          </a:prstGeom>
          <a:noFill/>
          <a:ln>
            <a:noFill/>
          </a:ln>
        </p:spPr>
        <p:txBody>
          <a:bodyPr spcFirstLastPara="1" wrap="square" lIns="91425" tIns="45700" rIns="91425" bIns="45700" anchor="ctr" anchorCtr="0">
            <a:normAutofit/>
          </a:bodyPr>
          <a:lstStyle/>
          <a:p>
            <a:pPr>
              <a:buSzPts val="4000"/>
            </a:pPr>
            <a:r>
              <a:rPr lang="en-US" dirty="0">
                <a:latin typeface="Montserrat"/>
                <a:ea typeface="Montserrat"/>
                <a:cs typeface="Montserrat"/>
                <a:sym typeface="Montserrat"/>
              </a:rPr>
              <a:t>Step 2: Assess Vulnerability &amp; Risk</a:t>
            </a:r>
            <a:endParaRPr lang="en-US" dirty="0"/>
          </a:p>
        </p:txBody>
      </p:sp>
      <p:sp>
        <p:nvSpPr>
          <p:cNvPr id="317" name="Google Shape;317;p14"/>
          <p:cNvSpPr/>
          <p:nvPr/>
        </p:nvSpPr>
        <p:spPr>
          <a:xfrm>
            <a:off x="6425133" y="1964367"/>
            <a:ext cx="1218800" cy="1218800"/>
          </a:xfrm>
          <a:prstGeom prst="ellipse">
            <a:avLst/>
          </a:prstGeom>
          <a:solidFill>
            <a:srgbClr val="D9EAD3"/>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18" name="Google Shape;318;p14"/>
          <p:cNvSpPr/>
          <p:nvPr/>
        </p:nvSpPr>
        <p:spPr>
          <a:xfrm>
            <a:off x="8059467" y="1964367"/>
            <a:ext cx="1218800" cy="1218800"/>
          </a:xfrm>
          <a:prstGeom prst="ellipse">
            <a:avLst/>
          </a:prstGeom>
          <a:solidFill>
            <a:srgbClr val="FFF2CC"/>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19" name="Google Shape;319;p14"/>
          <p:cNvSpPr txBox="1"/>
          <p:nvPr/>
        </p:nvSpPr>
        <p:spPr>
          <a:xfrm>
            <a:off x="1702200" y="3298000"/>
            <a:ext cx="3109600" cy="26260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US" sz="2267" b="1">
                <a:solidFill>
                  <a:srgbClr val="B02C20"/>
                </a:solidFill>
                <a:latin typeface="Montserrat"/>
                <a:ea typeface="Montserrat"/>
                <a:cs typeface="Montserrat"/>
                <a:sym typeface="Montserrat"/>
              </a:rPr>
              <a:t>Asset-Hazard </a:t>
            </a:r>
            <a:br>
              <a:rPr lang="en-US" sz="2267" b="1">
                <a:solidFill>
                  <a:srgbClr val="B02C20"/>
                </a:solidFill>
                <a:latin typeface="Montserrat"/>
                <a:ea typeface="Montserrat"/>
                <a:cs typeface="Montserrat"/>
                <a:sym typeface="Montserrat"/>
              </a:rPr>
            </a:br>
            <a:r>
              <a:rPr lang="en-US" sz="2267" b="1">
                <a:solidFill>
                  <a:srgbClr val="B02C20"/>
                </a:solidFill>
                <a:latin typeface="Montserrat"/>
                <a:ea typeface="Montserrat"/>
                <a:cs typeface="Montserrat"/>
                <a:sym typeface="Montserrat"/>
              </a:rPr>
              <a:t>Pairing</a:t>
            </a:r>
            <a:endParaRPr sz="2267" b="1">
              <a:solidFill>
                <a:srgbClr val="B02C20"/>
              </a:solidFill>
              <a:latin typeface="Montserrat"/>
              <a:ea typeface="Montserrat"/>
              <a:cs typeface="Montserrat"/>
              <a:sym typeface="Montserrat"/>
            </a:endParaRPr>
          </a:p>
          <a:p>
            <a:pPr marL="0" marR="0" lvl="0" indent="0" algn="l" rtl="0">
              <a:spcBef>
                <a:spcPts val="1333"/>
              </a:spcBef>
              <a:spcAft>
                <a:spcPts val="0"/>
              </a:spcAft>
              <a:buNone/>
            </a:pPr>
            <a:r>
              <a:rPr lang="en-US" sz="2133">
                <a:solidFill>
                  <a:schemeClr val="dk1"/>
                </a:solidFill>
                <a:latin typeface="Montserrat"/>
                <a:ea typeface="Montserrat"/>
                <a:cs typeface="Montserrat"/>
                <a:sym typeface="Montserrat"/>
              </a:rPr>
              <a:t>Pair each of your priority assets with </a:t>
            </a:r>
            <a:r>
              <a:rPr lang="en-US" sz="2133" b="1">
                <a:solidFill>
                  <a:schemeClr val="dk1"/>
                </a:solidFill>
                <a:latin typeface="Montserrat"/>
                <a:ea typeface="Montserrat"/>
                <a:cs typeface="Montserrat"/>
                <a:sym typeface="Montserrat"/>
              </a:rPr>
              <a:t>climate-related hazard(s)</a:t>
            </a:r>
            <a:r>
              <a:rPr lang="en-US" sz="2133">
                <a:solidFill>
                  <a:schemeClr val="dk1"/>
                </a:solidFill>
                <a:latin typeface="Montserrat"/>
                <a:ea typeface="Montserrat"/>
                <a:cs typeface="Montserrat"/>
                <a:sym typeface="Montserrat"/>
              </a:rPr>
              <a:t> that are likely to affect it</a:t>
            </a:r>
            <a:endParaRPr sz="2133">
              <a:solidFill>
                <a:schemeClr val="dk1"/>
              </a:solidFill>
              <a:latin typeface="Montserrat"/>
              <a:ea typeface="Montserrat"/>
              <a:cs typeface="Montserrat"/>
              <a:sym typeface="Montserrat"/>
            </a:endParaRPr>
          </a:p>
          <a:p>
            <a:pPr marL="0" marR="0" lvl="0" indent="0" algn="l" rtl="0">
              <a:spcBef>
                <a:spcPts val="1333"/>
              </a:spcBef>
              <a:spcAft>
                <a:spcPts val="1333"/>
              </a:spcAft>
              <a:buNone/>
            </a:pPr>
            <a:endParaRPr sz="2267">
              <a:solidFill>
                <a:schemeClr val="dk1"/>
              </a:solidFill>
              <a:latin typeface="Montserrat"/>
              <a:ea typeface="Montserrat"/>
              <a:cs typeface="Montserrat"/>
              <a:sym typeface="Montserrat"/>
            </a:endParaRPr>
          </a:p>
        </p:txBody>
      </p:sp>
      <p:sp>
        <p:nvSpPr>
          <p:cNvPr id="320" name="Google Shape;320;p14"/>
          <p:cNvSpPr/>
          <p:nvPr/>
        </p:nvSpPr>
        <p:spPr>
          <a:xfrm>
            <a:off x="3041933" y="1964367"/>
            <a:ext cx="1218800" cy="1218800"/>
          </a:xfrm>
          <a:prstGeom prst="ellipse">
            <a:avLst/>
          </a:prstGeom>
          <a:solidFill>
            <a:srgbClr val="D9EAD3"/>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21" name="Google Shape;321;p14"/>
          <p:cNvSpPr/>
          <p:nvPr/>
        </p:nvSpPr>
        <p:spPr>
          <a:xfrm>
            <a:off x="1728367" y="1964364"/>
            <a:ext cx="1174000" cy="1174000"/>
          </a:xfrm>
          <a:prstGeom prst="ellipse">
            <a:avLst/>
          </a:prstGeom>
          <a:solidFill>
            <a:srgbClr val="FFD6D2"/>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pic>
        <p:nvPicPr>
          <p:cNvPr id="322" name="Google Shape;322;p14"/>
          <p:cNvPicPr preferRelativeResize="0"/>
          <p:nvPr/>
        </p:nvPicPr>
        <p:blipFill rotWithShape="1">
          <a:blip r:embed="rId3">
            <a:alphaModFix/>
          </a:blip>
          <a:srcRect/>
          <a:stretch/>
        </p:blipFill>
        <p:spPr>
          <a:xfrm>
            <a:off x="1892800" y="2128784"/>
            <a:ext cx="845133" cy="845133"/>
          </a:xfrm>
          <a:prstGeom prst="rect">
            <a:avLst/>
          </a:prstGeom>
          <a:noFill/>
          <a:ln>
            <a:noFill/>
          </a:ln>
        </p:spPr>
      </p:pic>
      <p:pic>
        <p:nvPicPr>
          <p:cNvPr id="323" name="Google Shape;323;p14"/>
          <p:cNvPicPr preferRelativeResize="0"/>
          <p:nvPr/>
        </p:nvPicPr>
        <p:blipFill rotWithShape="1">
          <a:blip r:embed="rId4">
            <a:alphaModFix/>
          </a:blip>
          <a:srcRect/>
          <a:stretch/>
        </p:blipFill>
        <p:spPr>
          <a:xfrm>
            <a:off x="3228765" y="2128766"/>
            <a:ext cx="845140" cy="845167"/>
          </a:xfrm>
          <a:prstGeom prst="rect">
            <a:avLst/>
          </a:prstGeom>
          <a:noFill/>
          <a:ln>
            <a:noFill/>
          </a:ln>
        </p:spPr>
      </p:pic>
      <p:sp>
        <p:nvSpPr>
          <p:cNvPr id="324" name="Google Shape;324;p14"/>
          <p:cNvSpPr/>
          <p:nvPr/>
        </p:nvSpPr>
        <p:spPr>
          <a:xfrm>
            <a:off x="2777951" y="2345951"/>
            <a:ext cx="410800" cy="410800"/>
          </a:xfrm>
          <a:prstGeom prst="mathPlus">
            <a:avLst>
              <a:gd name="adj1" fmla="val 2352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25" name="Google Shape;325;p14"/>
          <p:cNvSpPr/>
          <p:nvPr/>
        </p:nvSpPr>
        <p:spPr>
          <a:xfrm>
            <a:off x="5061467" y="2403200"/>
            <a:ext cx="628800" cy="496000"/>
          </a:xfrm>
          <a:prstGeom prst="rightArrow">
            <a:avLst>
              <a:gd name="adj1" fmla="val 50000"/>
              <a:gd name="adj2" fmla="val 50000"/>
            </a:avLst>
          </a:prstGeom>
          <a:solidFill>
            <a:schemeClr val="lt2"/>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26" name="Google Shape;326;p14"/>
          <p:cNvSpPr txBox="1"/>
          <p:nvPr/>
        </p:nvSpPr>
        <p:spPr>
          <a:xfrm>
            <a:off x="6456267" y="3298000"/>
            <a:ext cx="3109600" cy="26260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US" sz="2267" b="1">
                <a:solidFill>
                  <a:srgbClr val="B02C20"/>
                </a:solidFill>
                <a:latin typeface="Montserrat"/>
                <a:ea typeface="Montserrat"/>
                <a:cs typeface="Montserrat"/>
                <a:sym typeface="Montserrat"/>
              </a:rPr>
              <a:t>Consequence</a:t>
            </a:r>
            <a:endParaRPr sz="2267" b="1">
              <a:solidFill>
                <a:srgbClr val="B02C20"/>
              </a:solidFill>
              <a:latin typeface="Montserrat"/>
              <a:ea typeface="Montserrat"/>
              <a:cs typeface="Montserrat"/>
              <a:sym typeface="Montserrat"/>
            </a:endParaRPr>
          </a:p>
          <a:p>
            <a:pPr marL="0" marR="0" lvl="0" indent="0" algn="l" rtl="0">
              <a:spcBef>
                <a:spcPts val="1333"/>
              </a:spcBef>
              <a:spcAft>
                <a:spcPts val="0"/>
              </a:spcAft>
              <a:buNone/>
            </a:pPr>
            <a:r>
              <a:rPr lang="en-US" sz="2133">
                <a:solidFill>
                  <a:schemeClr val="dk1"/>
                </a:solidFill>
                <a:latin typeface="Montserrat"/>
                <a:ea typeface="Montserrat"/>
                <a:cs typeface="Montserrat"/>
                <a:sym typeface="Montserrat"/>
              </a:rPr>
              <a:t>Understand whether and how you can operate after being impacted by a </a:t>
            </a:r>
            <a:r>
              <a:rPr lang="en-US" sz="2133" b="1">
                <a:solidFill>
                  <a:schemeClr val="dk1"/>
                </a:solidFill>
                <a:latin typeface="Montserrat"/>
                <a:ea typeface="Montserrat"/>
                <a:cs typeface="Montserrat"/>
                <a:sym typeface="Montserrat"/>
              </a:rPr>
              <a:t>climate-related hazard </a:t>
            </a:r>
            <a:endParaRPr sz="2133" b="1">
              <a:solidFill>
                <a:schemeClr val="dk1"/>
              </a:solidFill>
              <a:latin typeface="Montserrat"/>
              <a:ea typeface="Montserrat"/>
              <a:cs typeface="Montserrat"/>
              <a:sym typeface="Montserrat"/>
            </a:endParaRPr>
          </a:p>
          <a:p>
            <a:pPr marL="0" marR="0" lvl="0" indent="0" algn="l" rtl="0">
              <a:spcBef>
                <a:spcPts val="1333"/>
              </a:spcBef>
              <a:spcAft>
                <a:spcPts val="0"/>
              </a:spcAft>
              <a:buNone/>
            </a:pPr>
            <a:endParaRPr sz="2133">
              <a:solidFill>
                <a:schemeClr val="dk1"/>
              </a:solidFill>
              <a:latin typeface="Montserrat"/>
              <a:ea typeface="Montserrat"/>
              <a:cs typeface="Montserrat"/>
              <a:sym typeface="Montserrat"/>
            </a:endParaRPr>
          </a:p>
          <a:p>
            <a:pPr marL="0" marR="0" lvl="0" indent="0" algn="l" rtl="0">
              <a:spcBef>
                <a:spcPts val="1333"/>
              </a:spcBef>
              <a:spcAft>
                <a:spcPts val="1333"/>
              </a:spcAft>
              <a:buNone/>
            </a:pPr>
            <a:endParaRPr sz="2267">
              <a:solidFill>
                <a:schemeClr val="dk1"/>
              </a:solidFill>
              <a:latin typeface="Montserrat"/>
              <a:ea typeface="Montserrat"/>
              <a:cs typeface="Montserrat"/>
              <a:sym typeface="Montserrat"/>
            </a:endParaRPr>
          </a:p>
        </p:txBody>
      </p:sp>
      <p:pic>
        <p:nvPicPr>
          <p:cNvPr id="327" name="Google Shape;327;p14"/>
          <p:cNvPicPr preferRelativeResize="0"/>
          <p:nvPr/>
        </p:nvPicPr>
        <p:blipFill rotWithShape="1">
          <a:blip r:embed="rId5">
            <a:alphaModFix/>
          </a:blip>
          <a:srcRect/>
          <a:stretch/>
        </p:blipFill>
        <p:spPr>
          <a:xfrm>
            <a:off x="6575800" y="2017033"/>
            <a:ext cx="929600" cy="929600"/>
          </a:xfrm>
          <a:prstGeom prst="rect">
            <a:avLst/>
          </a:prstGeom>
          <a:noFill/>
          <a:ln>
            <a:noFill/>
          </a:ln>
        </p:spPr>
      </p:pic>
      <p:pic>
        <p:nvPicPr>
          <p:cNvPr id="328" name="Google Shape;328;p14"/>
          <p:cNvPicPr preferRelativeResize="0"/>
          <p:nvPr/>
        </p:nvPicPr>
        <p:blipFill rotWithShape="1">
          <a:blip r:embed="rId6">
            <a:alphaModFix/>
          </a:blip>
          <a:srcRect/>
          <a:stretch/>
        </p:blipFill>
        <p:spPr>
          <a:xfrm>
            <a:off x="8169168" y="2011801"/>
            <a:ext cx="974833" cy="974833"/>
          </a:xfrm>
          <a:prstGeom prst="rect">
            <a:avLst/>
          </a:prstGeom>
          <a:noFill/>
          <a:ln>
            <a:noFill/>
          </a:ln>
        </p:spPr>
      </p:pic>
      <p:sp>
        <p:nvSpPr>
          <p:cNvPr id="329" name="Google Shape;329;p14"/>
          <p:cNvSpPr txBox="1"/>
          <p:nvPr/>
        </p:nvSpPr>
        <p:spPr>
          <a:xfrm>
            <a:off x="7522884" y="2128733"/>
            <a:ext cx="628800" cy="845200"/>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5467" b="1">
                <a:solidFill>
                  <a:schemeClr val="dk1"/>
                </a:solidFill>
                <a:latin typeface="Arial"/>
                <a:ea typeface="Arial"/>
                <a:cs typeface="Arial"/>
                <a:sym typeface="Arial"/>
              </a:rPr>
              <a:t>?</a:t>
            </a:r>
            <a:endParaRPr sz="5467" b="1">
              <a:solidFill>
                <a:schemeClr val="dk1"/>
              </a:solidFill>
              <a:latin typeface="Arial"/>
              <a:ea typeface="Arial"/>
              <a:cs typeface="Arial"/>
              <a:sym typeface="Arial"/>
            </a:endParaRPr>
          </a:p>
        </p:txBody>
      </p:sp>
      <p:sp>
        <p:nvSpPr>
          <p:cNvPr id="330" name="Google Shape;33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5"/>
          <p:cNvSpPr/>
          <p:nvPr/>
        </p:nvSpPr>
        <p:spPr>
          <a:xfrm>
            <a:off x="0" y="1597948"/>
            <a:ext cx="12192000" cy="4463143"/>
          </a:xfrm>
          <a:prstGeom prst="rect">
            <a:avLst/>
          </a:prstGeom>
          <a:solidFill>
            <a:srgbClr val="C0E4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8" name="Google Shape;338;p15"/>
          <p:cNvSpPr txBox="1"/>
          <p:nvPr/>
        </p:nvSpPr>
        <p:spPr>
          <a:xfrm>
            <a:off x="6030685" y="2597396"/>
            <a:ext cx="5026005"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7F7F7F"/>
                </a:solidFill>
                <a:latin typeface="Montserrat"/>
                <a:ea typeface="Montserrat"/>
                <a:cs typeface="Montserrat"/>
                <a:sym typeface="Montserrat"/>
              </a:rPr>
              <a:t>HIGHEST PRIORITY ASSETS</a:t>
            </a:r>
            <a:endParaRPr/>
          </a:p>
        </p:txBody>
      </p:sp>
      <p:sp>
        <p:nvSpPr>
          <p:cNvPr id="339" name="Google Shape;339;p15"/>
          <p:cNvSpPr txBox="1"/>
          <p:nvPr/>
        </p:nvSpPr>
        <p:spPr>
          <a:xfrm>
            <a:off x="6313713" y="3211287"/>
            <a:ext cx="4742977" cy="2554545"/>
          </a:xfrm>
          <a:prstGeom prst="rect">
            <a:avLst/>
          </a:prstGeom>
          <a:noFill/>
          <a:ln>
            <a:noFill/>
          </a:ln>
        </p:spPr>
        <p:txBody>
          <a:bodyPr spcFirstLastPara="1" wrap="square" lIns="91425" tIns="45700" rIns="91425" bIns="45700" anchor="t" anchorCtr="0">
            <a:spAutoFit/>
          </a:bodyPr>
          <a:lstStyle/>
          <a:p>
            <a:pPr marL="407988" marR="0" lvl="0" indent="-407988" algn="l" rtl="0">
              <a:spcBef>
                <a:spcPts val="0"/>
              </a:spcBef>
              <a:spcAft>
                <a:spcPts val="0"/>
              </a:spcAft>
              <a:buClr>
                <a:schemeClr val="dk1"/>
              </a:buClr>
              <a:buSzPts val="2400"/>
              <a:buFont typeface="Noto Sans Symbols"/>
              <a:buChar char="❑"/>
            </a:pPr>
            <a:r>
              <a:rPr lang="en-US" sz="2400">
                <a:solidFill>
                  <a:schemeClr val="dk1"/>
                </a:solidFill>
                <a:latin typeface="Montserrat"/>
                <a:ea typeface="Montserrat"/>
                <a:cs typeface="Montserrat"/>
                <a:sym typeface="Montserrat"/>
              </a:rPr>
              <a:t>Inventory Storage Room (Tangible Asset)</a:t>
            </a:r>
            <a:endParaRPr/>
          </a:p>
          <a:p>
            <a:pPr marL="407988" marR="0" lvl="0" indent="-407988" algn="l" rtl="0">
              <a:spcBef>
                <a:spcPts val="2400"/>
              </a:spcBef>
              <a:spcAft>
                <a:spcPts val="0"/>
              </a:spcAft>
              <a:buClr>
                <a:schemeClr val="dk1"/>
              </a:buClr>
              <a:buSzPts val="2400"/>
              <a:buFont typeface="Noto Sans Symbols"/>
              <a:buChar char="❑"/>
            </a:pPr>
            <a:r>
              <a:rPr lang="en-US" sz="2400">
                <a:solidFill>
                  <a:schemeClr val="dk1"/>
                </a:solidFill>
                <a:latin typeface="Montserrat"/>
                <a:ea typeface="Montserrat"/>
                <a:cs typeface="Montserrat"/>
                <a:sym typeface="Montserrat"/>
              </a:rPr>
              <a:t>Staff (Intangible Asset)</a:t>
            </a:r>
            <a:endParaRPr/>
          </a:p>
          <a:p>
            <a:pPr marL="407988" marR="0" lvl="0" indent="-407988" algn="l" rtl="0">
              <a:spcBef>
                <a:spcPts val="2400"/>
              </a:spcBef>
              <a:spcAft>
                <a:spcPts val="0"/>
              </a:spcAft>
              <a:buClr>
                <a:schemeClr val="dk1"/>
              </a:buClr>
              <a:buSzPts val="2400"/>
              <a:buFont typeface="Noto Sans Symbols"/>
              <a:buChar char="❑"/>
            </a:pPr>
            <a:r>
              <a:rPr lang="en-US" sz="2400">
                <a:solidFill>
                  <a:schemeClr val="dk1"/>
                </a:solidFill>
                <a:latin typeface="Montserrat"/>
                <a:ea typeface="Montserrat"/>
                <a:cs typeface="Montserrat"/>
                <a:sym typeface="Montserrat"/>
              </a:rPr>
              <a:t>Utilities (Infrastructure Asset)</a:t>
            </a:r>
            <a:endParaRPr/>
          </a:p>
        </p:txBody>
      </p:sp>
      <p:sp>
        <p:nvSpPr>
          <p:cNvPr id="340" name="Google Shape;340;p15"/>
          <p:cNvSpPr txBox="1"/>
          <p:nvPr/>
        </p:nvSpPr>
        <p:spPr>
          <a:xfrm>
            <a:off x="1327355" y="2597396"/>
            <a:ext cx="3255530" cy="276998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a:solidFill>
                  <a:srgbClr val="7F7F7F"/>
                </a:solidFill>
                <a:latin typeface="Montserrat"/>
                <a:ea typeface="Montserrat"/>
                <a:cs typeface="Montserrat"/>
                <a:sym typeface="Montserrat"/>
              </a:rPr>
              <a:t>ASK: </a:t>
            </a:r>
            <a:endParaRPr/>
          </a:p>
          <a:p>
            <a:pPr marL="0" marR="0" lvl="0" indent="0" algn="r" rtl="0">
              <a:spcBef>
                <a:spcPts val="0"/>
              </a:spcBef>
              <a:spcAft>
                <a:spcPts val="0"/>
              </a:spcAft>
              <a:buNone/>
            </a:pPr>
            <a:endParaRPr sz="1800">
              <a:solidFill>
                <a:schemeClr val="dk1"/>
              </a:solidFill>
              <a:latin typeface="Montserrat"/>
              <a:ea typeface="Montserrat"/>
              <a:cs typeface="Montserrat"/>
              <a:sym typeface="Montserrat"/>
            </a:endParaRPr>
          </a:p>
          <a:p>
            <a:pPr marL="0" marR="0" lvl="0" indent="0" algn="r" rtl="0">
              <a:spcBef>
                <a:spcPts val="0"/>
              </a:spcBef>
              <a:spcAft>
                <a:spcPts val="0"/>
              </a:spcAft>
              <a:buNone/>
            </a:pPr>
            <a:r>
              <a:rPr lang="en-US" sz="2800">
                <a:solidFill>
                  <a:schemeClr val="dk1"/>
                </a:solidFill>
                <a:latin typeface="Montserrat"/>
                <a:ea typeface="Montserrat"/>
                <a:cs typeface="Montserrat"/>
                <a:sym typeface="Montserrat"/>
              </a:rPr>
              <a:t>Which 3–5 assets, if lost or disrupted, would halt your operations?</a:t>
            </a:r>
            <a:endParaRPr/>
          </a:p>
        </p:txBody>
      </p:sp>
      <p:pic>
        <p:nvPicPr>
          <p:cNvPr id="341" name="Google Shape;341;p15"/>
          <p:cNvPicPr preferRelativeResize="0"/>
          <p:nvPr/>
        </p:nvPicPr>
        <p:blipFill rotWithShape="1">
          <a:blip r:embed="rId3">
            <a:alphaModFix/>
          </a:blip>
          <a:srcRect/>
          <a:stretch/>
        </p:blipFill>
        <p:spPr>
          <a:xfrm>
            <a:off x="7870028" y="1763487"/>
            <a:ext cx="1347318" cy="749606"/>
          </a:xfrm>
          <a:prstGeom prst="rect">
            <a:avLst/>
          </a:prstGeom>
          <a:noFill/>
          <a:ln>
            <a:noFill/>
          </a:ln>
        </p:spPr>
      </p:pic>
      <p:sp>
        <p:nvSpPr>
          <p:cNvPr id="342" name="Google Shape;342;p15"/>
          <p:cNvSpPr/>
          <p:nvPr/>
        </p:nvSpPr>
        <p:spPr>
          <a:xfrm>
            <a:off x="5133899" y="3918858"/>
            <a:ext cx="628800" cy="496000"/>
          </a:xfrm>
          <a:prstGeom prst="rightArrow">
            <a:avLst>
              <a:gd name="adj1" fmla="val 50000"/>
              <a:gd name="adj2" fmla="val 50000"/>
            </a:avLst>
          </a:prstGeom>
          <a:solidFill>
            <a:schemeClr val="lt2"/>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43" name="Google Shape;34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6" name="Google Shape;316;p14">
            <a:extLst>
              <a:ext uri="{FF2B5EF4-FFF2-40B4-BE49-F238E27FC236}">
                <a16:creationId xmlns:a16="http://schemas.microsoft.com/office/drawing/2014/main" id="{166F79E0-B639-1EAE-C2CA-1A124EA97A51}"/>
              </a:ext>
            </a:extLst>
          </p:cNvPr>
          <p:cNvSpPr txBox="1">
            <a:spLocks noGrp="1"/>
          </p:cNvSpPr>
          <p:nvPr>
            <p:ph type="title"/>
          </p:nvPr>
        </p:nvSpPr>
        <p:spPr>
          <a:xfrm>
            <a:off x="838200" y="365126"/>
            <a:ext cx="10515600" cy="799944"/>
          </a:xfrm>
          <a:prstGeom prst="rect">
            <a:avLst/>
          </a:prstGeom>
          <a:noFill/>
          <a:ln>
            <a:noFill/>
          </a:ln>
        </p:spPr>
        <p:txBody>
          <a:bodyPr spcFirstLastPara="1" wrap="square" lIns="91425" tIns="45700" rIns="91425" bIns="45700" anchor="ctr" anchorCtr="0">
            <a:normAutofit/>
          </a:bodyPr>
          <a:lstStyle/>
          <a:p>
            <a:pPr>
              <a:buSzPts val="4000"/>
            </a:pPr>
            <a:r>
              <a:rPr lang="en-US" dirty="0">
                <a:latin typeface="Montserrat"/>
                <a:ea typeface="Montserrat"/>
                <a:cs typeface="Montserrat"/>
                <a:sym typeface="Montserrat"/>
              </a:rPr>
              <a:t>Step 2: Assess Vulnerability &amp; Risk</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6"/>
          <p:cNvSpPr/>
          <p:nvPr/>
        </p:nvSpPr>
        <p:spPr>
          <a:xfrm>
            <a:off x="0" y="1563620"/>
            <a:ext cx="12192000" cy="4463143"/>
          </a:xfrm>
          <a:prstGeom prst="rect">
            <a:avLst/>
          </a:prstGeom>
          <a:solidFill>
            <a:srgbClr val="C0E4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1" name="Google Shape;351;p16"/>
          <p:cNvSpPr txBox="1"/>
          <p:nvPr/>
        </p:nvSpPr>
        <p:spPr>
          <a:xfrm>
            <a:off x="499168" y="1683073"/>
            <a:ext cx="4790009"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spc="300" dirty="0">
                <a:solidFill>
                  <a:srgbClr val="7F7F7F"/>
                </a:solidFill>
                <a:latin typeface="Montserrat"/>
                <a:ea typeface="Montserrat"/>
                <a:cs typeface="Montserrat"/>
                <a:sym typeface="Montserrat"/>
              </a:rPr>
              <a:t>ASSET-HAZARD PAIRING</a:t>
            </a:r>
            <a:endParaRPr sz="1600" spc="300" dirty="0"/>
          </a:p>
        </p:txBody>
      </p:sp>
      <p:pic>
        <p:nvPicPr>
          <p:cNvPr id="352" name="Google Shape;352;p16"/>
          <p:cNvPicPr preferRelativeResize="0"/>
          <p:nvPr/>
        </p:nvPicPr>
        <p:blipFill rotWithShape="1">
          <a:blip r:embed="rId3">
            <a:alphaModFix/>
          </a:blip>
          <a:srcRect/>
          <a:stretch/>
        </p:blipFill>
        <p:spPr>
          <a:xfrm>
            <a:off x="7157423" y="1711680"/>
            <a:ext cx="1283523" cy="714112"/>
          </a:xfrm>
          <a:prstGeom prst="rect">
            <a:avLst/>
          </a:prstGeom>
          <a:noFill/>
          <a:ln>
            <a:noFill/>
          </a:ln>
        </p:spPr>
      </p:pic>
      <p:sp>
        <p:nvSpPr>
          <p:cNvPr id="353" name="Google Shape;353;p16"/>
          <p:cNvSpPr txBox="1"/>
          <p:nvPr/>
        </p:nvSpPr>
        <p:spPr>
          <a:xfrm>
            <a:off x="995960" y="2202595"/>
            <a:ext cx="4137600" cy="3876920"/>
          </a:xfrm>
          <a:prstGeom prst="rect">
            <a:avLst/>
          </a:prstGeom>
          <a:noFill/>
          <a:ln>
            <a:noFill/>
          </a:ln>
        </p:spPr>
        <p:txBody>
          <a:bodyPr spcFirstLastPara="1" wrap="square" lIns="91425" tIns="91425" rIns="91425" bIns="91425" anchor="t" anchorCtr="0">
            <a:normAutofit/>
          </a:bodyPr>
          <a:lstStyle/>
          <a:p>
            <a:pPr marL="0" marR="0" lvl="0" indent="0" algn="l" rtl="0">
              <a:lnSpc>
                <a:spcPct val="120000"/>
              </a:lnSpc>
              <a:spcBef>
                <a:spcPts val="0"/>
              </a:spcBef>
              <a:spcAft>
                <a:spcPts val="0"/>
              </a:spcAft>
              <a:buClr>
                <a:schemeClr val="dk1"/>
              </a:buClr>
              <a:buSzPts val="1800"/>
              <a:buFont typeface="Arial"/>
              <a:buNone/>
            </a:pPr>
            <a:r>
              <a:rPr lang="en-US" sz="1600" b="1">
                <a:solidFill>
                  <a:schemeClr val="dk1"/>
                </a:solidFill>
                <a:latin typeface="Montserrat"/>
                <a:ea typeface="Montserrat"/>
                <a:cs typeface="Montserrat"/>
                <a:sym typeface="Montserrat"/>
              </a:rPr>
              <a:t>Step 1: Identify Hazards for Each Asset</a:t>
            </a:r>
            <a:endParaRPr/>
          </a:p>
          <a:p>
            <a:pPr marL="457200" marR="0" lvl="0" indent="-342900" algn="l" rtl="0">
              <a:lnSpc>
                <a:spcPct val="120000"/>
              </a:lnSpc>
              <a:spcBef>
                <a:spcPts val="600"/>
              </a:spcBef>
              <a:spcAft>
                <a:spcPts val="0"/>
              </a:spcAft>
              <a:buClr>
                <a:schemeClr val="dk1"/>
              </a:buClr>
              <a:buSzPts val="1800"/>
              <a:buFont typeface="Arial"/>
              <a:buChar char="●"/>
            </a:pPr>
            <a:r>
              <a:rPr lang="en-US" sz="2000">
                <a:solidFill>
                  <a:schemeClr val="dk1"/>
                </a:solidFill>
                <a:latin typeface="Montserrat"/>
                <a:ea typeface="Montserrat"/>
                <a:cs typeface="Montserrat"/>
                <a:sym typeface="Montserrat"/>
              </a:rPr>
              <a:t>List the climate and weather-related events that could damage each priority asset</a:t>
            </a:r>
            <a:endParaRPr sz="1200" b="1">
              <a:solidFill>
                <a:schemeClr val="dk1"/>
              </a:solidFill>
              <a:latin typeface="Montserrat"/>
              <a:ea typeface="Montserrat"/>
              <a:cs typeface="Montserrat"/>
              <a:sym typeface="Montserrat"/>
            </a:endParaRPr>
          </a:p>
          <a:p>
            <a:pPr marL="0" marR="0" lvl="0" indent="0" algn="l" rtl="0">
              <a:lnSpc>
                <a:spcPct val="120000"/>
              </a:lnSpc>
              <a:spcBef>
                <a:spcPts val="1200"/>
              </a:spcBef>
              <a:spcAft>
                <a:spcPts val="0"/>
              </a:spcAft>
              <a:buClr>
                <a:schemeClr val="dk1"/>
              </a:buClr>
              <a:buSzPts val="1800"/>
              <a:buFont typeface="Arial"/>
              <a:buNone/>
            </a:pPr>
            <a:r>
              <a:rPr lang="en-US" sz="1600" b="1">
                <a:solidFill>
                  <a:schemeClr val="dk1"/>
                </a:solidFill>
                <a:latin typeface="Montserrat"/>
                <a:ea typeface="Montserrat"/>
                <a:cs typeface="Montserrat"/>
                <a:sym typeface="Montserrat"/>
              </a:rPr>
              <a:t>Step 2: Create Asset-Hazard Pairs</a:t>
            </a:r>
            <a:endParaRPr/>
          </a:p>
          <a:p>
            <a:pPr marL="457200" marR="0" lvl="0" indent="-342900" algn="l" rtl="0">
              <a:lnSpc>
                <a:spcPct val="120000"/>
              </a:lnSpc>
              <a:spcBef>
                <a:spcPts val="600"/>
              </a:spcBef>
              <a:spcAft>
                <a:spcPts val="0"/>
              </a:spcAft>
              <a:buClr>
                <a:schemeClr val="dk1"/>
              </a:buClr>
              <a:buSzPts val="1800"/>
              <a:buFont typeface="Arial"/>
              <a:buChar char="●"/>
            </a:pPr>
            <a:r>
              <a:rPr lang="en-US" sz="2000">
                <a:solidFill>
                  <a:schemeClr val="dk1"/>
                </a:solidFill>
                <a:latin typeface="Montserrat"/>
                <a:ea typeface="Montserrat"/>
                <a:cs typeface="Montserrat"/>
                <a:sym typeface="Montserrat"/>
              </a:rPr>
              <a:t>Pair each asset with every hazard that could affect it</a:t>
            </a:r>
            <a:endParaRPr/>
          </a:p>
        </p:txBody>
      </p:sp>
      <p:graphicFrame>
        <p:nvGraphicFramePr>
          <p:cNvPr id="354" name="Google Shape;354;p16"/>
          <p:cNvGraphicFramePr/>
          <p:nvPr>
            <p:extLst>
              <p:ext uri="{D42A27DB-BD31-4B8C-83A1-F6EECF244321}">
                <p14:modId xmlns:p14="http://schemas.microsoft.com/office/powerpoint/2010/main" val="3726899422"/>
              </p:ext>
            </p:extLst>
          </p:nvPr>
        </p:nvGraphicFramePr>
        <p:xfrm>
          <a:off x="5730385" y="2573851"/>
          <a:ext cx="4137600" cy="2803950"/>
        </p:xfrm>
        <a:graphic>
          <a:graphicData uri="http://schemas.openxmlformats.org/drawingml/2006/table">
            <a:tbl>
              <a:tblPr>
                <a:noFill/>
                <a:tableStyleId>{F0B651D7-9F09-4C66-A3E5-15916DAD2594}</a:tableStyleId>
              </a:tblPr>
              <a:tblGrid>
                <a:gridCol w="4137600">
                  <a:extLst>
                    <a:ext uri="{9D8B030D-6E8A-4147-A177-3AD203B41FA5}">
                      <a16:colId xmlns:a16="http://schemas.microsoft.com/office/drawing/2014/main" val="20000"/>
                    </a:ext>
                  </a:extLst>
                </a:gridCol>
              </a:tblGrid>
              <a:tr h="381550">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dirty="0">
                          <a:solidFill>
                            <a:schemeClr val="accent4"/>
                          </a:solidFill>
                          <a:latin typeface="Montserrat"/>
                          <a:ea typeface="Montserrat"/>
                          <a:cs typeface="Montserrat"/>
                          <a:sym typeface="Montserrat"/>
                        </a:rPr>
                        <a:t>Asset-Hazard Pairs</a:t>
                      </a:r>
                      <a:endParaRPr sz="1600" b="1" u="none" strike="noStrike" cap="none" dirty="0">
                        <a:solidFill>
                          <a:schemeClr val="accent4"/>
                        </a:solidFill>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Montserrat"/>
                          <a:ea typeface="Montserrat"/>
                          <a:cs typeface="Montserrat"/>
                          <a:sym typeface="Montserrat"/>
                        </a:rPr>
                        <a:t>Inventory Storage Room - Flooding</a:t>
                      </a:r>
                      <a:endParaRPr sz="1400" u="none" strike="noStrike" cap="none">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Montserrat"/>
                          <a:ea typeface="Montserrat"/>
                          <a:cs typeface="Montserrat"/>
                          <a:sym typeface="Montserrat"/>
                        </a:rPr>
                        <a:t>Inventory Storage Room - Extreme Storms</a:t>
                      </a:r>
                      <a:endParaRPr sz="1400" u="none" strike="noStrike" cap="none">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Montserrat"/>
                          <a:ea typeface="Montserrat"/>
                          <a:cs typeface="Montserrat"/>
                          <a:sym typeface="Montserrat"/>
                        </a:rPr>
                        <a:t>Staff - Extreme Heat</a:t>
                      </a:r>
                      <a:endParaRPr sz="1400" u="none" strike="noStrike" cap="none">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Montserrat"/>
                          <a:ea typeface="Montserrat"/>
                          <a:cs typeface="Montserrat"/>
                          <a:sym typeface="Montserrat"/>
                        </a:rPr>
                        <a:t>Staff - Extreme Storms</a:t>
                      </a:r>
                      <a:endParaRPr sz="1400" u="none" strike="noStrike" cap="none">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Montserrat"/>
                          <a:ea typeface="Montserrat"/>
                          <a:cs typeface="Montserrat"/>
                          <a:sym typeface="Montserrat"/>
                        </a:rPr>
                        <a:t>Electric, etc. Utilities - Extreme Storms</a:t>
                      </a:r>
                      <a:endParaRPr sz="1400" u="none" strike="noStrike" cap="none">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5"/>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latin typeface="Montserrat"/>
                          <a:ea typeface="Montserrat"/>
                          <a:cs typeface="Montserrat"/>
                          <a:sym typeface="Montserrat"/>
                        </a:rPr>
                        <a:t>Electric, etc. Utilities - Flooding</a:t>
                      </a:r>
                      <a:endParaRPr sz="1400" u="none" strike="noStrike" cap="none" dirty="0">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6"/>
                  </a:ext>
                </a:extLst>
              </a:tr>
            </a:tbl>
          </a:graphicData>
        </a:graphic>
      </p:graphicFrame>
      <p:sp>
        <p:nvSpPr>
          <p:cNvPr id="355" name="Google Shape;355;p16"/>
          <p:cNvSpPr/>
          <p:nvPr/>
        </p:nvSpPr>
        <p:spPr>
          <a:xfrm>
            <a:off x="9960429" y="3000613"/>
            <a:ext cx="304800" cy="2377188"/>
          </a:xfrm>
          <a:prstGeom prst="rightBrace">
            <a:avLst>
              <a:gd name="adj1" fmla="val 8333"/>
              <a:gd name="adj2" fmla="val 50000"/>
            </a:avLst>
          </a:prstGeom>
          <a:noFill/>
          <a:ln w="190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56" name="Google Shape;356;p16"/>
          <p:cNvSpPr/>
          <p:nvPr/>
        </p:nvSpPr>
        <p:spPr>
          <a:xfrm>
            <a:off x="10357673" y="3704793"/>
            <a:ext cx="1497733" cy="968828"/>
          </a:xfrm>
          <a:prstGeom prst="round2DiagRect">
            <a:avLst>
              <a:gd name="adj1" fmla="val 16667"/>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i="1">
                <a:solidFill>
                  <a:schemeClr val="dk1"/>
                </a:solidFill>
                <a:latin typeface="Montserrat Medium"/>
                <a:ea typeface="Montserrat Medium"/>
                <a:cs typeface="Montserrat Medium"/>
                <a:sym typeface="Montserrat Medium"/>
              </a:rPr>
              <a:t>Your “best bet” resilience investments</a:t>
            </a:r>
            <a:endParaRPr/>
          </a:p>
        </p:txBody>
      </p:sp>
      <p:sp>
        <p:nvSpPr>
          <p:cNvPr id="357" name="Google Shape;35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6" name="Google Shape;316;p14">
            <a:extLst>
              <a:ext uri="{FF2B5EF4-FFF2-40B4-BE49-F238E27FC236}">
                <a16:creationId xmlns:a16="http://schemas.microsoft.com/office/drawing/2014/main" id="{2F7F0024-2716-57AD-B845-5AA74ACEDE38}"/>
              </a:ext>
            </a:extLst>
          </p:cNvPr>
          <p:cNvSpPr txBox="1">
            <a:spLocks noGrp="1"/>
          </p:cNvSpPr>
          <p:nvPr>
            <p:ph type="title"/>
          </p:nvPr>
        </p:nvSpPr>
        <p:spPr>
          <a:xfrm>
            <a:off x="838200" y="365126"/>
            <a:ext cx="10515600" cy="799944"/>
          </a:xfrm>
          <a:prstGeom prst="rect">
            <a:avLst/>
          </a:prstGeom>
          <a:noFill/>
          <a:ln>
            <a:noFill/>
          </a:ln>
        </p:spPr>
        <p:txBody>
          <a:bodyPr spcFirstLastPara="1" wrap="square" lIns="91425" tIns="45700" rIns="91425" bIns="45700" anchor="ctr" anchorCtr="0">
            <a:normAutofit/>
          </a:bodyPr>
          <a:lstStyle/>
          <a:p>
            <a:pPr>
              <a:buSzPts val="4000"/>
            </a:pPr>
            <a:r>
              <a:rPr lang="en-US" dirty="0">
                <a:latin typeface="Montserrat"/>
                <a:ea typeface="Montserrat"/>
                <a:cs typeface="Montserrat"/>
                <a:sym typeface="Montserrat"/>
              </a:rPr>
              <a:t>Step 2: Assess Vulnerability &amp; Risk</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7"/>
          <p:cNvSpPr txBox="1">
            <a:spLocks noGrp="1"/>
          </p:cNvSpPr>
          <p:nvPr>
            <p:ph type="sldNum" idx="12"/>
          </p:nvPr>
        </p:nvSpPr>
        <p:spPr>
          <a:xfrm>
            <a:off x="10682067" y="6483033"/>
            <a:ext cx="856800" cy="378800"/>
          </a:xfrm>
          <a:prstGeom prst="rect">
            <a:avLst/>
          </a:prstGeom>
          <a:noFill/>
          <a:ln>
            <a:noFill/>
          </a:ln>
        </p:spPr>
        <p:txBody>
          <a:bodyPr spcFirstLastPara="1" wrap="square" lIns="121900" tIns="121900" rIns="121900" bIns="121900" anchor="t" anchorCtr="0">
            <a:noAutofit/>
          </a:bodyPr>
          <a:lstStyle/>
          <a:p>
            <a:pPr marL="0" lvl="0" indent="0" algn="r" rtl="0">
              <a:spcBef>
                <a:spcPts val="0"/>
              </a:spcBef>
              <a:spcAft>
                <a:spcPts val="0"/>
              </a:spcAft>
              <a:buNone/>
            </a:pPr>
            <a:fld id="{00000000-1234-1234-1234-123412341234}" type="slidenum">
              <a:rPr lang="en-US"/>
              <a:t>18</a:t>
            </a:fld>
            <a:endParaRPr/>
          </a:p>
        </p:txBody>
      </p:sp>
      <p:sp>
        <p:nvSpPr>
          <p:cNvPr id="365" name="Google Shape;365;p17"/>
          <p:cNvSpPr txBox="1"/>
          <p:nvPr/>
        </p:nvSpPr>
        <p:spPr>
          <a:xfrm>
            <a:off x="5681873" y="2327596"/>
            <a:ext cx="5096427" cy="3331641"/>
          </a:xfrm>
          <a:prstGeom prst="rect">
            <a:avLst/>
          </a:prstGeom>
          <a:noFill/>
          <a:ln>
            <a:noFill/>
          </a:ln>
        </p:spPr>
        <p:txBody>
          <a:bodyPr spcFirstLastPara="1" wrap="square" lIns="121900" tIns="121900" rIns="121900" bIns="121900" anchor="t" anchorCtr="0">
            <a:spAutoFit/>
          </a:bodyPr>
          <a:lstStyle/>
          <a:p>
            <a:pPr marL="609585" marR="0" lvl="0" indent="-465655" algn="l" rtl="0">
              <a:spcBef>
                <a:spcPts val="0"/>
              </a:spcBef>
              <a:spcAft>
                <a:spcPts val="0"/>
              </a:spcAft>
              <a:buClr>
                <a:srgbClr val="000000"/>
              </a:buClr>
              <a:buSzPts val="1900"/>
              <a:buFont typeface="Arial"/>
              <a:buChar char="➔"/>
            </a:pPr>
            <a:r>
              <a:rPr lang="en-US" sz="2400">
                <a:solidFill>
                  <a:srgbClr val="000000"/>
                </a:solidFill>
                <a:latin typeface="Montserrat"/>
                <a:ea typeface="Montserrat"/>
                <a:cs typeface="Montserrat"/>
                <a:sym typeface="Montserrat"/>
              </a:rPr>
              <a:t>Estimating hazard risk is difficult and imprecise</a:t>
            </a:r>
            <a:endParaRPr sz="2400">
              <a:solidFill>
                <a:srgbClr val="000000"/>
              </a:solidFill>
              <a:latin typeface="Montserrat"/>
              <a:ea typeface="Montserrat"/>
              <a:cs typeface="Montserrat"/>
              <a:sym typeface="Montserrat"/>
            </a:endParaRPr>
          </a:p>
          <a:p>
            <a:pPr marL="609585" marR="0" lvl="0" indent="-465655" algn="l" rtl="0">
              <a:spcBef>
                <a:spcPts val="1333"/>
              </a:spcBef>
              <a:spcAft>
                <a:spcPts val="0"/>
              </a:spcAft>
              <a:buClr>
                <a:srgbClr val="000000"/>
              </a:buClr>
              <a:buSzPts val="1900"/>
              <a:buFont typeface="Arial"/>
              <a:buChar char="➔"/>
            </a:pPr>
            <a:r>
              <a:rPr lang="en-US" sz="2400">
                <a:solidFill>
                  <a:srgbClr val="000000"/>
                </a:solidFill>
                <a:latin typeface="Montserrat"/>
                <a:ea typeface="Montserrat"/>
                <a:cs typeface="Montserrat"/>
                <a:sym typeface="Montserrat"/>
              </a:rPr>
              <a:t>Typically based on historic patterns and events </a:t>
            </a:r>
            <a:endParaRPr sz="2400">
              <a:solidFill>
                <a:srgbClr val="000000"/>
              </a:solidFill>
              <a:latin typeface="Montserrat"/>
              <a:ea typeface="Montserrat"/>
              <a:cs typeface="Montserrat"/>
              <a:sym typeface="Montserrat"/>
            </a:endParaRPr>
          </a:p>
          <a:p>
            <a:pPr marL="609585" marR="0" lvl="0" indent="-465655" algn="l" rtl="0">
              <a:spcBef>
                <a:spcPts val="1333"/>
              </a:spcBef>
              <a:spcAft>
                <a:spcPts val="1333"/>
              </a:spcAft>
              <a:buClr>
                <a:schemeClr val="dk1"/>
              </a:buClr>
              <a:buSzPts val="1900"/>
              <a:buFont typeface="Arial"/>
              <a:buChar char="➔"/>
            </a:pPr>
            <a:r>
              <a:rPr lang="en-US" sz="2400">
                <a:solidFill>
                  <a:schemeClr val="dk1"/>
                </a:solidFill>
                <a:latin typeface="Montserrat"/>
                <a:ea typeface="Montserrat"/>
                <a:cs typeface="Montserrat"/>
                <a:sym typeface="Montserrat"/>
              </a:rPr>
              <a:t>Use a simple set of rules to apply probability consistently</a:t>
            </a:r>
            <a:endParaRPr sz="2400">
              <a:solidFill>
                <a:srgbClr val="000000"/>
              </a:solidFill>
              <a:latin typeface="Montserrat"/>
              <a:ea typeface="Montserrat"/>
              <a:cs typeface="Montserrat"/>
              <a:sym typeface="Montserrat"/>
            </a:endParaRPr>
          </a:p>
        </p:txBody>
      </p:sp>
      <p:grpSp>
        <p:nvGrpSpPr>
          <p:cNvPr id="366" name="Google Shape;366;p17"/>
          <p:cNvGrpSpPr/>
          <p:nvPr/>
        </p:nvGrpSpPr>
        <p:grpSpPr>
          <a:xfrm>
            <a:off x="1163327" y="2155371"/>
            <a:ext cx="3524781" cy="3524781"/>
            <a:chOff x="1023767" y="1743667"/>
            <a:chExt cx="4230400" cy="4230400"/>
          </a:xfrm>
        </p:grpSpPr>
        <p:pic>
          <p:nvPicPr>
            <p:cNvPr id="367" name="Google Shape;367;p17"/>
            <p:cNvPicPr preferRelativeResize="0"/>
            <p:nvPr/>
          </p:nvPicPr>
          <p:blipFill rotWithShape="1">
            <a:blip r:embed="rId3">
              <a:alphaModFix/>
            </a:blip>
            <a:srcRect/>
            <a:stretch/>
          </p:blipFill>
          <p:spPr>
            <a:xfrm>
              <a:off x="1023767" y="1743667"/>
              <a:ext cx="4230400" cy="4230400"/>
            </a:xfrm>
            <a:prstGeom prst="rect">
              <a:avLst/>
            </a:prstGeom>
            <a:noFill/>
            <a:ln>
              <a:noFill/>
            </a:ln>
          </p:spPr>
        </p:pic>
        <p:sp>
          <p:nvSpPr>
            <p:cNvPr id="368" name="Google Shape;368;p17"/>
            <p:cNvSpPr/>
            <p:nvPr/>
          </p:nvSpPr>
          <p:spPr>
            <a:xfrm>
              <a:off x="2516967" y="3236867"/>
              <a:ext cx="1244000" cy="12440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69" name="Google Shape;369;p17"/>
            <p:cNvSpPr/>
            <p:nvPr/>
          </p:nvSpPr>
          <p:spPr>
            <a:xfrm>
              <a:off x="1879767" y="3312467"/>
              <a:ext cx="637200" cy="637200"/>
            </a:xfrm>
            <a:prstGeom prst="ellipse">
              <a:avLst/>
            </a:prstGeom>
            <a:solidFill>
              <a:srgbClr val="B02C20"/>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70" name="Google Shape;370;p17"/>
            <p:cNvSpPr/>
            <p:nvPr/>
          </p:nvSpPr>
          <p:spPr>
            <a:xfrm>
              <a:off x="2410800" y="2742267"/>
              <a:ext cx="637200" cy="637200"/>
            </a:xfrm>
            <a:prstGeom prst="ellipse">
              <a:avLst/>
            </a:prstGeom>
            <a:solidFill>
              <a:srgbClr val="9E9E9E"/>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71" name="Google Shape;371;p17"/>
            <p:cNvSpPr/>
            <p:nvPr/>
          </p:nvSpPr>
          <p:spPr>
            <a:xfrm>
              <a:off x="3203800" y="4103000"/>
              <a:ext cx="637200" cy="637200"/>
            </a:xfrm>
            <a:prstGeom prst="ellipse">
              <a:avLst/>
            </a:prstGeom>
            <a:solidFill>
              <a:srgbClr val="A1D8D8"/>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sp>
          <p:nvSpPr>
            <p:cNvPr id="372" name="Google Shape;372;p17"/>
            <p:cNvSpPr/>
            <p:nvPr/>
          </p:nvSpPr>
          <p:spPr>
            <a:xfrm>
              <a:off x="3501867" y="3312467"/>
              <a:ext cx="637200" cy="637200"/>
            </a:xfrm>
            <a:prstGeom prst="ellipse">
              <a:avLst/>
            </a:prstGeom>
            <a:solidFill>
              <a:srgbClr val="B6D7A8"/>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1867">
                <a:solidFill>
                  <a:srgbClr val="000000"/>
                </a:solidFill>
                <a:latin typeface="Arial"/>
                <a:ea typeface="Arial"/>
                <a:cs typeface="Arial"/>
                <a:sym typeface="Arial"/>
              </a:endParaRPr>
            </a:p>
          </p:txBody>
        </p:sp>
      </p:grpSp>
      <p:sp>
        <p:nvSpPr>
          <p:cNvPr id="373" name="Google Shape;373;p17"/>
          <p:cNvSpPr txBox="1"/>
          <p:nvPr/>
        </p:nvSpPr>
        <p:spPr>
          <a:xfrm>
            <a:off x="1586754" y="1463097"/>
            <a:ext cx="866887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spc="300" dirty="0">
                <a:solidFill>
                  <a:schemeClr val="accent4"/>
                </a:solidFill>
                <a:latin typeface="Montserrat"/>
                <a:ea typeface="Montserrat"/>
                <a:cs typeface="Montserrat"/>
                <a:sym typeface="Montserrat"/>
              </a:rPr>
              <a:t>FOCUS ON </a:t>
            </a:r>
            <a:r>
              <a:rPr lang="en-US" sz="2400" b="1" spc="300" dirty="0">
                <a:solidFill>
                  <a:schemeClr val="accent4"/>
                </a:solidFill>
                <a:latin typeface="Montserrat"/>
                <a:ea typeface="Montserrat"/>
                <a:cs typeface="Montserrat"/>
                <a:sym typeface="Montserrat"/>
              </a:rPr>
              <a:t>CONSISTENCY</a:t>
            </a:r>
            <a:r>
              <a:rPr lang="en-US" sz="2400" spc="300" dirty="0">
                <a:solidFill>
                  <a:schemeClr val="accent4"/>
                </a:solidFill>
                <a:latin typeface="Montserrat"/>
                <a:ea typeface="Montserrat"/>
                <a:cs typeface="Montserrat"/>
                <a:sym typeface="Montserrat"/>
              </a:rPr>
              <a:t> – NOT PRECISION</a:t>
            </a:r>
            <a:endParaRPr sz="1600" spc="300" dirty="0">
              <a:solidFill>
                <a:schemeClr val="accent4"/>
              </a:solidFill>
            </a:endParaRPr>
          </a:p>
        </p:txBody>
      </p:sp>
      <p:sp>
        <p:nvSpPr>
          <p:cNvPr id="6" name="Google Shape;316;p14">
            <a:extLst>
              <a:ext uri="{FF2B5EF4-FFF2-40B4-BE49-F238E27FC236}">
                <a16:creationId xmlns:a16="http://schemas.microsoft.com/office/drawing/2014/main" id="{448E0CC1-626D-2D91-5C50-3F58960E87A0}"/>
              </a:ext>
            </a:extLst>
          </p:cNvPr>
          <p:cNvSpPr txBox="1">
            <a:spLocks noGrp="1"/>
          </p:cNvSpPr>
          <p:nvPr>
            <p:ph type="title"/>
          </p:nvPr>
        </p:nvSpPr>
        <p:spPr>
          <a:xfrm>
            <a:off x="838200" y="365126"/>
            <a:ext cx="10515600" cy="799944"/>
          </a:xfrm>
          <a:prstGeom prst="rect">
            <a:avLst/>
          </a:prstGeom>
          <a:noFill/>
          <a:ln>
            <a:noFill/>
          </a:ln>
        </p:spPr>
        <p:txBody>
          <a:bodyPr spcFirstLastPara="1" wrap="square" lIns="91425" tIns="45700" rIns="91425" bIns="45700" anchor="ctr" anchorCtr="0">
            <a:normAutofit/>
          </a:bodyPr>
          <a:lstStyle/>
          <a:p>
            <a:pPr>
              <a:buSzPts val="4000"/>
            </a:pPr>
            <a:r>
              <a:rPr lang="en-US" dirty="0">
                <a:latin typeface="Montserrat"/>
                <a:ea typeface="Montserrat"/>
                <a:cs typeface="Montserrat"/>
                <a:sym typeface="Montserrat"/>
              </a:rPr>
              <a:t>Step 2: Assess Vulnerability &amp; Risk</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8"/>
          <p:cNvSpPr/>
          <p:nvPr/>
        </p:nvSpPr>
        <p:spPr>
          <a:xfrm>
            <a:off x="6082351" y="1397336"/>
            <a:ext cx="5220929" cy="4562168"/>
          </a:xfrm>
          <a:prstGeom prst="roundRect">
            <a:avLst>
              <a:gd name="adj" fmla="val 16667"/>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0" name="Google Shape;380;p18"/>
          <p:cNvSpPr/>
          <p:nvPr/>
        </p:nvSpPr>
        <p:spPr>
          <a:xfrm>
            <a:off x="511277" y="1397336"/>
            <a:ext cx="5220929" cy="4562168"/>
          </a:xfrm>
          <a:prstGeom prst="roundRect">
            <a:avLst>
              <a:gd name="adj" fmla="val 16667"/>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2" name="Google Shape;38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graphicFrame>
        <p:nvGraphicFramePr>
          <p:cNvPr id="383" name="Google Shape;383;p18"/>
          <p:cNvGraphicFramePr/>
          <p:nvPr>
            <p:extLst>
              <p:ext uri="{D42A27DB-BD31-4B8C-83A1-F6EECF244321}">
                <p14:modId xmlns:p14="http://schemas.microsoft.com/office/powerpoint/2010/main" val="2563806406"/>
              </p:ext>
            </p:extLst>
          </p:nvPr>
        </p:nvGraphicFramePr>
        <p:xfrm>
          <a:off x="838200" y="2859181"/>
          <a:ext cx="4538475" cy="2657875"/>
        </p:xfrm>
        <a:graphic>
          <a:graphicData uri="http://schemas.openxmlformats.org/drawingml/2006/table">
            <a:tbl>
              <a:tblPr>
                <a:noFill/>
                <a:tableStyleId>{F0B651D7-9F09-4C66-A3E5-15916DAD2594}</a:tableStyleId>
              </a:tblPr>
              <a:tblGrid>
                <a:gridCol w="1512825">
                  <a:extLst>
                    <a:ext uri="{9D8B030D-6E8A-4147-A177-3AD203B41FA5}">
                      <a16:colId xmlns:a16="http://schemas.microsoft.com/office/drawing/2014/main" val="20000"/>
                    </a:ext>
                  </a:extLst>
                </a:gridCol>
                <a:gridCol w="1512825">
                  <a:extLst>
                    <a:ext uri="{9D8B030D-6E8A-4147-A177-3AD203B41FA5}">
                      <a16:colId xmlns:a16="http://schemas.microsoft.com/office/drawing/2014/main" val="20001"/>
                    </a:ext>
                  </a:extLst>
                </a:gridCol>
                <a:gridCol w="1512825">
                  <a:extLst>
                    <a:ext uri="{9D8B030D-6E8A-4147-A177-3AD203B41FA5}">
                      <a16:colId xmlns:a16="http://schemas.microsoft.com/office/drawing/2014/main" val="20002"/>
                    </a:ext>
                  </a:extLst>
                </a:gridCol>
              </a:tblGrid>
              <a:tr h="736000">
                <a:tc>
                  <a:txBody>
                    <a:bodyPr/>
                    <a:lstStyle/>
                    <a:p>
                      <a:pPr marL="0" marR="0" lvl="0" indent="0" algn="ctr" rtl="0">
                        <a:lnSpc>
                          <a:spcPct val="100000"/>
                        </a:lnSpc>
                        <a:spcBef>
                          <a:spcPts val="0"/>
                        </a:spcBef>
                        <a:spcAft>
                          <a:spcPts val="0"/>
                        </a:spcAft>
                        <a:buClr>
                          <a:srgbClr val="000000"/>
                        </a:buClr>
                        <a:buSzPts val="1600"/>
                        <a:buFont typeface="Arial"/>
                        <a:buNone/>
                      </a:pPr>
                      <a:r>
                        <a:rPr lang="en-US" sz="1400" u="none" strike="noStrike" cap="none">
                          <a:solidFill>
                            <a:schemeClr val="lt1"/>
                          </a:solidFill>
                          <a:latin typeface="Montserrat"/>
                          <a:ea typeface="Montserrat"/>
                          <a:cs typeface="Montserrat"/>
                          <a:sym typeface="Montserrat"/>
                        </a:rPr>
                        <a:t>5 Years</a:t>
                      </a:r>
                      <a:endParaRPr sz="1400" u="none" strike="noStrike" cap="none">
                        <a:solidFill>
                          <a:schemeClr val="lt1"/>
                        </a:solidFill>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400" u="none" strike="noStrike" cap="none">
                          <a:solidFill>
                            <a:schemeClr val="dk1"/>
                          </a:solidFill>
                          <a:latin typeface="Montserrat"/>
                          <a:ea typeface="Montserrat"/>
                          <a:cs typeface="Montserrat"/>
                          <a:sym typeface="Montserrat"/>
                        </a:rPr>
                        <a:t>5 to 20 Years</a:t>
                      </a:r>
                      <a:endParaRPr sz="1400" u="none" strike="noStrike" cap="none">
                        <a:solidFill>
                          <a:schemeClr val="dk1"/>
                        </a:solidFill>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FF0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400" u="none" strike="noStrike" cap="none">
                          <a:latin typeface="Montserrat"/>
                          <a:ea typeface="Montserrat"/>
                          <a:cs typeface="Montserrat"/>
                          <a:sym typeface="Montserrat"/>
                        </a:rPr>
                        <a:t>20 Years</a:t>
                      </a:r>
                      <a:br>
                        <a:rPr lang="en-US" sz="1400" u="none" strike="noStrike" cap="none">
                          <a:latin typeface="Montserrat"/>
                          <a:ea typeface="Montserrat"/>
                          <a:cs typeface="Montserrat"/>
                          <a:sym typeface="Montserrat"/>
                        </a:rPr>
                      </a:br>
                      <a:r>
                        <a:rPr lang="en-US" sz="1400" u="none" strike="noStrike" cap="none">
                          <a:latin typeface="Montserrat"/>
                          <a:ea typeface="Montserrat"/>
                          <a:cs typeface="Montserrat"/>
                          <a:sym typeface="Montserrat"/>
                        </a:rPr>
                        <a:t>or More</a:t>
                      </a:r>
                      <a:endParaRPr sz="1400" u="none" strike="noStrike" cap="none">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00FF00"/>
                    </a:solidFill>
                  </a:tcPr>
                </a:tc>
                <a:extLst>
                  <a:ext uri="{0D108BD9-81ED-4DB2-BD59-A6C34878D82A}">
                    <a16:rowId xmlns:a16="http://schemas.microsoft.com/office/drawing/2014/main" val="10000"/>
                  </a:ext>
                </a:extLst>
              </a:tr>
              <a:tr h="1921875">
                <a:tc>
                  <a:txBody>
                    <a:bodyPr/>
                    <a:lstStyle/>
                    <a:p>
                      <a:pPr marL="0" marR="0" lvl="0" indent="0" algn="ctr" rtl="0">
                        <a:lnSpc>
                          <a:spcPct val="100000"/>
                        </a:lnSpc>
                        <a:spcBef>
                          <a:spcPts val="0"/>
                        </a:spcBef>
                        <a:spcAft>
                          <a:spcPts val="0"/>
                        </a:spcAft>
                        <a:buClr>
                          <a:srgbClr val="000000"/>
                        </a:buClr>
                        <a:buSzPts val="1800"/>
                        <a:buFont typeface="Arial"/>
                        <a:buNone/>
                      </a:pPr>
                      <a:r>
                        <a:rPr lang="en-US" sz="1400" b="1" u="none" strike="noStrike" cap="none">
                          <a:solidFill>
                            <a:schemeClr val="lt1"/>
                          </a:solidFill>
                          <a:latin typeface="Montserrat"/>
                          <a:ea typeface="Montserrat"/>
                          <a:cs typeface="Montserrat"/>
                          <a:sym typeface="Montserrat"/>
                        </a:rPr>
                        <a:t>High Probability</a:t>
                      </a:r>
                      <a:endParaRPr sz="1400" b="1" u="none" strike="noStrike" cap="none">
                        <a:solidFill>
                          <a:schemeClr val="lt1"/>
                        </a:solidFill>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400" b="1" u="none" strike="noStrike" cap="none">
                          <a:solidFill>
                            <a:schemeClr val="dk1"/>
                          </a:solidFill>
                          <a:latin typeface="Montserrat"/>
                          <a:ea typeface="Montserrat"/>
                          <a:cs typeface="Montserrat"/>
                          <a:sym typeface="Montserrat"/>
                        </a:rPr>
                        <a:t>Medium Probability</a:t>
                      </a:r>
                      <a:endParaRPr sz="1400" b="1" u="none" strike="noStrike" cap="none">
                        <a:solidFill>
                          <a:schemeClr val="dk1"/>
                        </a:solidFill>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FF00"/>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400" b="1" u="none" strike="noStrike" cap="none">
                          <a:latin typeface="Montserrat"/>
                          <a:ea typeface="Montserrat"/>
                          <a:cs typeface="Montserrat"/>
                          <a:sym typeface="Montserrat"/>
                        </a:rPr>
                        <a:t>Low Probability</a:t>
                      </a:r>
                      <a:endParaRPr sz="1400" b="1" u="none" strike="noStrike" cap="none">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00FF00"/>
                    </a:solidFill>
                  </a:tcPr>
                </a:tc>
                <a:extLst>
                  <a:ext uri="{0D108BD9-81ED-4DB2-BD59-A6C34878D82A}">
                    <a16:rowId xmlns:a16="http://schemas.microsoft.com/office/drawing/2014/main" val="10001"/>
                  </a:ext>
                </a:extLst>
              </a:tr>
            </a:tbl>
          </a:graphicData>
        </a:graphic>
      </p:graphicFrame>
      <p:sp>
        <p:nvSpPr>
          <p:cNvPr id="384" name="Google Shape;384;p18"/>
          <p:cNvSpPr txBox="1"/>
          <p:nvPr/>
        </p:nvSpPr>
        <p:spPr>
          <a:xfrm>
            <a:off x="838200" y="2578381"/>
            <a:ext cx="4538472" cy="280800"/>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1200" i="1">
                <a:solidFill>
                  <a:schemeClr val="dk2"/>
                </a:solidFill>
                <a:latin typeface="Montserrat"/>
                <a:ea typeface="Montserrat"/>
                <a:cs typeface="Montserrat"/>
                <a:sym typeface="Montserrat"/>
              </a:rPr>
              <a:t>Measure of Time</a:t>
            </a:r>
            <a:endParaRPr sz="1200" i="1">
              <a:solidFill>
                <a:schemeClr val="dk2"/>
              </a:solidFill>
              <a:latin typeface="Montserrat"/>
              <a:ea typeface="Montserrat"/>
              <a:cs typeface="Montserrat"/>
              <a:sym typeface="Montserrat"/>
            </a:endParaRPr>
          </a:p>
        </p:txBody>
      </p:sp>
      <p:sp>
        <p:nvSpPr>
          <p:cNvPr id="385" name="Google Shape;385;p18"/>
          <p:cNvSpPr txBox="1"/>
          <p:nvPr/>
        </p:nvSpPr>
        <p:spPr>
          <a:xfrm>
            <a:off x="838200" y="5517052"/>
            <a:ext cx="4538472" cy="280800"/>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1200" i="1">
                <a:solidFill>
                  <a:schemeClr val="dk2"/>
                </a:solidFill>
                <a:latin typeface="Montserrat"/>
                <a:ea typeface="Montserrat"/>
                <a:cs typeface="Montserrat"/>
                <a:sym typeface="Montserrat"/>
              </a:rPr>
              <a:t>Measure of Probability</a:t>
            </a:r>
            <a:endParaRPr sz="1200" i="1">
              <a:solidFill>
                <a:schemeClr val="dk2"/>
              </a:solidFill>
              <a:latin typeface="Montserrat"/>
              <a:ea typeface="Montserrat"/>
              <a:cs typeface="Montserrat"/>
              <a:sym typeface="Montserrat"/>
            </a:endParaRPr>
          </a:p>
        </p:txBody>
      </p:sp>
      <p:sp>
        <p:nvSpPr>
          <p:cNvPr id="386" name="Google Shape;386;p18"/>
          <p:cNvSpPr txBox="1"/>
          <p:nvPr/>
        </p:nvSpPr>
        <p:spPr>
          <a:xfrm>
            <a:off x="749808" y="1714061"/>
            <a:ext cx="2396804" cy="40011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sz="2000" spc="300" dirty="0">
                <a:solidFill>
                  <a:schemeClr val="dk1"/>
                </a:solidFill>
                <a:latin typeface="Montserrat"/>
                <a:ea typeface="Montserrat"/>
                <a:cs typeface="Montserrat"/>
                <a:sym typeface="Montserrat"/>
              </a:rPr>
              <a:t>PROBABILITY</a:t>
            </a:r>
            <a:endParaRPr spc="300" dirty="0"/>
          </a:p>
        </p:txBody>
      </p:sp>
      <p:sp>
        <p:nvSpPr>
          <p:cNvPr id="387" name="Google Shape;387;p18"/>
          <p:cNvSpPr txBox="1"/>
          <p:nvPr/>
        </p:nvSpPr>
        <p:spPr>
          <a:xfrm>
            <a:off x="749808" y="2034420"/>
            <a:ext cx="350215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dirty="0">
                <a:solidFill>
                  <a:schemeClr val="dk1"/>
                </a:solidFill>
                <a:latin typeface="Montserrat"/>
                <a:ea typeface="Montserrat"/>
                <a:cs typeface="Montserrat"/>
                <a:sym typeface="Montserrat"/>
              </a:rPr>
              <a:t>The likelihood of a hazard occurring</a:t>
            </a:r>
            <a:endParaRPr sz="1100" b="1" dirty="0">
              <a:solidFill>
                <a:schemeClr val="dk1"/>
              </a:solidFill>
              <a:latin typeface="Montserrat"/>
              <a:ea typeface="Montserrat"/>
              <a:cs typeface="Montserrat"/>
              <a:sym typeface="Montserrat"/>
            </a:endParaRPr>
          </a:p>
        </p:txBody>
      </p:sp>
      <p:sp>
        <p:nvSpPr>
          <p:cNvPr id="388" name="Google Shape;388;p18"/>
          <p:cNvSpPr txBox="1"/>
          <p:nvPr/>
        </p:nvSpPr>
        <p:spPr>
          <a:xfrm>
            <a:off x="8396434" y="1714061"/>
            <a:ext cx="2583644"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spc="300" dirty="0">
                <a:solidFill>
                  <a:schemeClr val="dk1"/>
                </a:solidFill>
                <a:latin typeface="Montserrat"/>
                <a:ea typeface="Montserrat"/>
                <a:cs typeface="Montserrat"/>
                <a:sym typeface="Montserrat"/>
              </a:rPr>
              <a:t>MAGNITUDE</a:t>
            </a:r>
            <a:endParaRPr spc="300" dirty="0"/>
          </a:p>
        </p:txBody>
      </p:sp>
      <p:sp>
        <p:nvSpPr>
          <p:cNvPr id="389" name="Google Shape;389;p18"/>
          <p:cNvSpPr txBox="1"/>
          <p:nvPr/>
        </p:nvSpPr>
        <p:spPr>
          <a:xfrm>
            <a:off x="6564388" y="2034420"/>
            <a:ext cx="4334256" cy="2616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Montserrat"/>
                <a:ea typeface="Montserrat"/>
                <a:cs typeface="Montserrat"/>
                <a:sym typeface="Montserrat"/>
              </a:rPr>
              <a:t>Severity of impact on your firm if hazard occurs</a:t>
            </a:r>
            <a:endParaRPr sz="1100" b="1">
              <a:solidFill>
                <a:schemeClr val="dk1"/>
              </a:solidFill>
              <a:latin typeface="Montserrat"/>
              <a:ea typeface="Montserrat"/>
              <a:cs typeface="Montserrat"/>
              <a:sym typeface="Montserrat"/>
            </a:endParaRPr>
          </a:p>
        </p:txBody>
      </p:sp>
      <p:graphicFrame>
        <p:nvGraphicFramePr>
          <p:cNvPr id="390" name="Google Shape;390;p18"/>
          <p:cNvGraphicFramePr/>
          <p:nvPr>
            <p:extLst>
              <p:ext uri="{D42A27DB-BD31-4B8C-83A1-F6EECF244321}">
                <p14:modId xmlns:p14="http://schemas.microsoft.com/office/powerpoint/2010/main" val="3621946263"/>
              </p:ext>
            </p:extLst>
          </p:nvPr>
        </p:nvGraphicFramePr>
        <p:xfrm>
          <a:off x="6423580" y="2859181"/>
          <a:ext cx="4538475" cy="2657850"/>
        </p:xfrm>
        <a:graphic>
          <a:graphicData uri="http://schemas.openxmlformats.org/drawingml/2006/table">
            <a:tbl>
              <a:tblPr>
                <a:noFill/>
                <a:tableStyleId>{F0B651D7-9F09-4C66-A3E5-15916DAD2594}</a:tableStyleId>
              </a:tblPr>
              <a:tblGrid>
                <a:gridCol w="1512825">
                  <a:extLst>
                    <a:ext uri="{9D8B030D-6E8A-4147-A177-3AD203B41FA5}">
                      <a16:colId xmlns:a16="http://schemas.microsoft.com/office/drawing/2014/main" val="20000"/>
                    </a:ext>
                  </a:extLst>
                </a:gridCol>
                <a:gridCol w="1512825">
                  <a:extLst>
                    <a:ext uri="{9D8B030D-6E8A-4147-A177-3AD203B41FA5}">
                      <a16:colId xmlns:a16="http://schemas.microsoft.com/office/drawing/2014/main" val="20001"/>
                    </a:ext>
                  </a:extLst>
                </a:gridCol>
                <a:gridCol w="1512825">
                  <a:extLst>
                    <a:ext uri="{9D8B030D-6E8A-4147-A177-3AD203B41FA5}">
                      <a16:colId xmlns:a16="http://schemas.microsoft.com/office/drawing/2014/main" val="20002"/>
                    </a:ext>
                  </a:extLst>
                </a:gridCol>
              </a:tblGrid>
              <a:tr h="1210300">
                <a:tc>
                  <a:txBody>
                    <a:bodyPr/>
                    <a:lstStyle/>
                    <a:p>
                      <a:pPr marL="0" marR="0" lvl="0" indent="0" algn="ctr" rtl="0">
                        <a:lnSpc>
                          <a:spcPct val="100000"/>
                        </a:lnSpc>
                        <a:spcBef>
                          <a:spcPts val="0"/>
                        </a:spcBef>
                        <a:spcAft>
                          <a:spcPts val="0"/>
                        </a:spcAft>
                        <a:buClr>
                          <a:srgbClr val="000000"/>
                        </a:buClr>
                        <a:buSzPts val="1600"/>
                        <a:buFont typeface="Arial"/>
                        <a:buNone/>
                      </a:pPr>
                      <a:r>
                        <a:rPr lang="en-US" sz="1400" u="none" strike="noStrike" cap="none">
                          <a:solidFill>
                            <a:schemeClr val="lt1"/>
                          </a:solidFill>
                          <a:latin typeface="Montserrat"/>
                          <a:ea typeface="Montserrat"/>
                          <a:cs typeface="Montserrat"/>
                          <a:sym typeface="Montserrat"/>
                        </a:rPr>
                        <a:t> Stop business completely?</a:t>
                      </a:r>
                      <a:endParaRPr sz="1400" u="none" strike="noStrike" cap="none">
                        <a:solidFill>
                          <a:schemeClr val="lt1"/>
                        </a:solidFill>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400" u="none" strike="noStrike" cap="none">
                          <a:solidFill>
                            <a:schemeClr val="dk1"/>
                          </a:solidFill>
                          <a:latin typeface="Montserrat"/>
                          <a:ea typeface="Montserrat"/>
                          <a:cs typeface="Montserrat"/>
                          <a:sym typeface="Montserrat"/>
                        </a:rPr>
                        <a:t>Slow business significantly?</a:t>
                      </a:r>
                      <a:endParaRPr sz="1400" u="none" strike="noStrike" cap="none">
                        <a:solidFill>
                          <a:schemeClr val="dk1"/>
                        </a:solidFill>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FF0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400" u="none" strike="noStrike" cap="none">
                          <a:latin typeface="Montserrat"/>
                          <a:ea typeface="Montserrat"/>
                          <a:cs typeface="Montserrat"/>
                          <a:sym typeface="Montserrat"/>
                        </a:rPr>
                        <a:t>Continue business w/minor disruption?</a:t>
                      </a:r>
                      <a:endParaRPr sz="1400" u="none" strike="noStrike" cap="none">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00FF00"/>
                    </a:solidFill>
                  </a:tcPr>
                </a:tc>
                <a:extLst>
                  <a:ext uri="{0D108BD9-81ED-4DB2-BD59-A6C34878D82A}">
                    <a16:rowId xmlns:a16="http://schemas.microsoft.com/office/drawing/2014/main" val="10000"/>
                  </a:ext>
                </a:extLst>
              </a:tr>
              <a:tr h="1447550">
                <a:tc>
                  <a:txBody>
                    <a:bodyPr/>
                    <a:lstStyle/>
                    <a:p>
                      <a:pPr marL="0" marR="0" lvl="0" indent="0" algn="ctr" rtl="0">
                        <a:lnSpc>
                          <a:spcPct val="100000"/>
                        </a:lnSpc>
                        <a:spcBef>
                          <a:spcPts val="0"/>
                        </a:spcBef>
                        <a:spcAft>
                          <a:spcPts val="0"/>
                        </a:spcAft>
                        <a:buClr>
                          <a:srgbClr val="000000"/>
                        </a:buClr>
                        <a:buSzPts val="1800"/>
                        <a:buFont typeface="Arial"/>
                        <a:buNone/>
                      </a:pPr>
                      <a:r>
                        <a:rPr lang="en-US" sz="1400" b="1" u="none" strike="noStrike" cap="none">
                          <a:solidFill>
                            <a:schemeClr val="lt1"/>
                          </a:solidFill>
                          <a:latin typeface="Montserrat"/>
                          <a:ea typeface="Montserrat"/>
                          <a:cs typeface="Montserrat"/>
                          <a:sym typeface="Montserrat"/>
                        </a:rPr>
                        <a:t>High Magnitude</a:t>
                      </a:r>
                      <a:endParaRPr sz="1400" b="1" u="none" strike="noStrike" cap="none">
                        <a:solidFill>
                          <a:schemeClr val="lt1"/>
                        </a:solidFill>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400" b="1" u="none" strike="noStrike" cap="none">
                          <a:solidFill>
                            <a:schemeClr val="dk1"/>
                          </a:solidFill>
                          <a:latin typeface="Montserrat"/>
                          <a:ea typeface="Montserrat"/>
                          <a:cs typeface="Montserrat"/>
                          <a:sym typeface="Montserrat"/>
                        </a:rPr>
                        <a:t>Medium Magnitude</a:t>
                      </a:r>
                      <a:endParaRPr sz="1400" b="1" u="none" strike="noStrike" cap="none">
                        <a:solidFill>
                          <a:schemeClr val="dk1"/>
                        </a:solidFill>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FF00"/>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400" b="1" u="none" strike="noStrike" cap="none">
                          <a:latin typeface="Montserrat"/>
                          <a:ea typeface="Montserrat"/>
                          <a:cs typeface="Montserrat"/>
                          <a:sym typeface="Montserrat"/>
                        </a:rPr>
                        <a:t>Low Magnitude</a:t>
                      </a:r>
                      <a:endParaRPr sz="1400" b="1" u="none" strike="noStrike" cap="none">
                        <a:latin typeface="Montserrat"/>
                        <a:ea typeface="Montserrat"/>
                        <a:cs typeface="Montserrat"/>
                        <a:sym typeface="Montserrat"/>
                      </a:endParaRPr>
                    </a:p>
                  </a:txBody>
                  <a:tcPr marL="121900" marR="121900" marT="121900" marB="1219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00FF00"/>
                    </a:solidFill>
                  </a:tcPr>
                </a:tc>
                <a:extLst>
                  <a:ext uri="{0D108BD9-81ED-4DB2-BD59-A6C34878D82A}">
                    <a16:rowId xmlns:a16="http://schemas.microsoft.com/office/drawing/2014/main" val="10001"/>
                  </a:ext>
                </a:extLst>
              </a:tr>
            </a:tbl>
          </a:graphicData>
        </a:graphic>
      </p:graphicFrame>
      <p:sp>
        <p:nvSpPr>
          <p:cNvPr id="391" name="Google Shape;391;p18"/>
          <p:cNvSpPr txBox="1"/>
          <p:nvPr/>
        </p:nvSpPr>
        <p:spPr>
          <a:xfrm>
            <a:off x="6423579" y="2578381"/>
            <a:ext cx="4507685" cy="280800"/>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1200" i="1">
                <a:solidFill>
                  <a:schemeClr val="dk2"/>
                </a:solidFill>
                <a:latin typeface="Montserrat"/>
                <a:ea typeface="Montserrat"/>
                <a:cs typeface="Montserrat"/>
                <a:sym typeface="Montserrat"/>
              </a:rPr>
              <a:t>Impact on Firm/Organization Operations</a:t>
            </a:r>
            <a:endParaRPr sz="1200" i="1">
              <a:solidFill>
                <a:schemeClr val="dk2"/>
              </a:solidFill>
              <a:latin typeface="Montserrat"/>
              <a:ea typeface="Montserrat"/>
              <a:cs typeface="Montserrat"/>
              <a:sym typeface="Montserrat"/>
            </a:endParaRPr>
          </a:p>
        </p:txBody>
      </p:sp>
      <p:sp>
        <p:nvSpPr>
          <p:cNvPr id="392" name="Google Shape;392;p18"/>
          <p:cNvSpPr txBox="1"/>
          <p:nvPr/>
        </p:nvSpPr>
        <p:spPr>
          <a:xfrm>
            <a:off x="6438972" y="5517052"/>
            <a:ext cx="4507685" cy="249447"/>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1200" i="1">
                <a:solidFill>
                  <a:schemeClr val="dk2"/>
                </a:solidFill>
                <a:latin typeface="Montserrat"/>
                <a:ea typeface="Montserrat"/>
                <a:cs typeface="Montserrat"/>
                <a:sym typeface="Montserrat"/>
              </a:rPr>
              <a:t>Measure of Magnitude</a:t>
            </a:r>
            <a:endParaRPr sz="1200" i="1">
              <a:solidFill>
                <a:schemeClr val="dk2"/>
              </a:solidFill>
              <a:latin typeface="Montserrat"/>
              <a:ea typeface="Montserrat"/>
              <a:cs typeface="Montserrat"/>
              <a:sym typeface="Montserrat"/>
            </a:endParaRPr>
          </a:p>
        </p:txBody>
      </p:sp>
      <p:sp>
        <p:nvSpPr>
          <p:cNvPr id="6" name="Google Shape;316;p14">
            <a:extLst>
              <a:ext uri="{FF2B5EF4-FFF2-40B4-BE49-F238E27FC236}">
                <a16:creationId xmlns:a16="http://schemas.microsoft.com/office/drawing/2014/main" id="{A9937670-3F53-831D-6671-DBDB1E8C8B7A}"/>
              </a:ext>
            </a:extLst>
          </p:cNvPr>
          <p:cNvSpPr txBox="1">
            <a:spLocks noGrp="1"/>
          </p:cNvSpPr>
          <p:nvPr>
            <p:ph type="title"/>
          </p:nvPr>
        </p:nvSpPr>
        <p:spPr>
          <a:xfrm>
            <a:off x="838200" y="365126"/>
            <a:ext cx="10515600" cy="799944"/>
          </a:xfrm>
          <a:prstGeom prst="rect">
            <a:avLst/>
          </a:prstGeom>
          <a:noFill/>
          <a:ln>
            <a:noFill/>
          </a:ln>
        </p:spPr>
        <p:txBody>
          <a:bodyPr spcFirstLastPara="1" wrap="square" lIns="91425" tIns="45700" rIns="91425" bIns="45700" anchor="ctr" anchorCtr="0">
            <a:normAutofit/>
          </a:bodyPr>
          <a:lstStyle/>
          <a:p>
            <a:pPr>
              <a:buSzPts val="4000"/>
            </a:pPr>
            <a:r>
              <a:rPr lang="en-US" sz="4000" dirty="0">
                <a:latin typeface="Montserrat"/>
                <a:ea typeface="Montserrat"/>
                <a:cs typeface="Montserrat"/>
                <a:sym typeface="Montserrat"/>
              </a:rPr>
              <a:t>Step 2: Assess Vulnerability &amp; Risk</a:t>
            </a:r>
            <a:endParaRPr lang="en-US"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
          <p:cNvSpPr/>
          <p:nvPr/>
        </p:nvSpPr>
        <p:spPr>
          <a:xfrm>
            <a:off x="0" y="2890588"/>
            <a:ext cx="12192000" cy="2684400"/>
          </a:xfrm>
          <a:prstGeom prst="rect">
            <a:avLst/>
          </a:prstGeom>
          <a:solidFill>
            <a:srgbClr val="C0E4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9" name="Google Shape;99;p1"/>
          <p:cNvSpPr txBox="1">
            <a:spLocks noGrp="1"/>
          </p:cNvSpPr>
          <p:nvPr>
            <p:ph type="ctrTitle"/>
          </p:nvPr>
        </p:nvSpPr>
        <p:spPr>
          <a:xfrm>
            <a:off x="2040299" y="2846225"/>
            <a:ext cx="8111400" cy="970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chemeClr val="dk1"/>
              </a:buClr>
              <a:buSzPct val="100000"/>
              <a:buFont typeface="Montserrat"/>
              <a:buNone/>
            </a:pPr>
            <a:r>
              <a:rPr lang="en-US" sz="4800" b="1">
                <a:latin typeface="Montserrat"/>
                <a:ea typeface="Montserrat"/>
                <a:cs typeface="Montserrat"/>
                <a:sym typeface="Montserrat"/>
              </a:rPr>
              <a:t>Resilience on Main Street</a:t>
            </a:r>
            <a:endParaRPr/>
          </a:p>
        </p:txBody>
      </p:sp>
      <p:sp>
        <p:nvSpPr>
          <p:cNvPr id="100" name="Google Shape;100;p1"/>
          <p:cNvSpPr txBox="1">
            <a:spLocks noGrp="1"/>
          </p:cNvSpPr>
          <p:nvPr>
            <p:ph type="subTitle" idx="1"/>
          </p:nvPr>
        </p:nvSpPr>
        <p:spPr>
          <a:xfrm>
            <a:off x="2363998" y="3816418"/>
            <a:ext cx="7464000" cy="4692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2000"/>
              <a:buNone/>
            </a:pPr>
            <a:r>
              <a:rPr lang="en-US" sz="2100">
                <a:latin typeface="Montserrat"/>
                <a:ea typeface="Montserrat"/>
                <a:cs typeface="Montserrat"/>
                <a:sym typeface="Montserrat"/>
              </a:rPr>
              <a:t>Helping Downtown Businesses Prepare for Disruption</a:t>
            </a:r>
            <a:endParaRPr sz="2500"/>
          </a:p>
        </p:txBody>
      </p:sp>
      <p:pic>
        <p:nvPicPr>
          <p:cNvPr id="101" name="Google Shape;101;p1"/>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3609100" y="233407"/>
            <a:ext cx="4973776" cy="2378775"/>
          </a:xfrm>
          <a:prstGeom prst="rect">
            <a:avLst/>
          </a:prstGeom>
          <a:noFill/>
          <a:ln>
            <a:noFill/>
          </a:ln>
        </p:spPr>
      </p:pic>
      <p:sp>
        <p:nvSpPr>
          <p:cNvPr id="102" name="Google Shape;102;p1"/>
          <p:cNvSpPr txBox="1"/>
          <p:nvPr/>
        </p:nvSpPr>
        <p:spPr>
          <a:xfrm>
            <a:off x="9178500" y="4743988"/>
            <a:ext cx="3013500" cy="8310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i="1">
                <a:solidFill>
                  <a:schemeClr val="dk1"/>
                </a:solidFill>
                <a:latin typeface="Montserrat"/>
                <a:ea typeface="Montserrat"/>
                <a:cs typeface="Montserrat"/>
                <a:sym typeface="Montserrat"/>
              </a:rPr>
              <a:t>VT</a:t>
            </a:r>
            <a:r>
              <a:rPr lang="en-US" sz="1600" i="1" u="none" strike="noStrike" cap="none">
                <a:solidFill>
                  <a:schemeClr val="dk1"/>
                </a:solidFill>
                <a:latin typeface="Montserrat"/>
                <a:ea typeface="Montserrat"/>
                <a:cs typeface="Montserrat"/>
                <a:sym typeface="Montserrat"/>
              </a:rPr>
              <a:t> Downtown Conference</a:t>
            </a:r>
            <a:endParaRPr sz="1600" i="1">
              <a:latin typeface="Montserrat"/>
              <a:ea typeface="Montserrat"/>
              <a:cs typeface="Montserrat"/>
              <a:sym typeface="Montserrat"/>
            </a:endParaRPr>
          </a:p>
          <a:p>
            <a:pPr marL="0" marR="0" lvl="0" indent="0" algn="r" rtl="0">
              <a:spcBef>
                <a:spcPts val="0"/>
              </a:spcBef>
              <a:spcAft>
                <a:spcPts val="0"/>
              </a:spcAft>
              <a:buNone/>
            </a:pPr>
            <a:r>
              <a:rPr lang="en-US" sz="1600" i="1" u="none" strike="noStrike" cap="none">
                <a:solidFill>
                  <a:schemeClr val="dk1"/>
                </a:solidFill>
                <a:latin typeface="Montserrat"/>
                <a:ea typeface="Montserrat"/>
                <a:cs typeface="Montserrat"/>
                <a:sym typeface="Montserrat"/>
              </a:rPr>
              <a:t>St. Albans, VT</a:t>
            </a:r>
            <a:endParaRPr sz="1600" i="1">
              <a:latin typeface="Montserrat"/>
              <a:ea typeface="Montserrat"/>
              <a:cs typeface="Montserrat"/>
              <a:sym typeface="Montserrat"/>
            </a:endParaRPr>
          </a:p>
          <a:p>
            <a:pPr marL="0" marR="0" lvl="0" indent="0" algn="r" rtl="0">
              <a:spcBef>
                <a:spcPts val="0"/>
              </a:spcBef>
              <a:spcAft>
                <a:spcPts val="0"/>
              </a:spcAft>
              <a:buNone/>
            </a:pPr>
            <a:r>
              <a:rPr lang="en-US" sz="1600" i="1" u="none" strike="noStrike" cap="none">
                <a:solidFill>
                  <a:schemeClr val="dk1"/>
                </a:solidFill>
                <a:latin typeface="Montserrat"/>
                <a:ea typeface="Montserrat"/>
                <a:cs typeface="Montserrat"/>
                <a:sym typeface="Montserrat"/>
              </a:rPr>
              <a:t>June 4, 2026</a:t>
            </a:r>
            <a:endParaRPr sz="1600" i="1">
              <a:latin typeface="Montserrat"/>
              <a:ea typeface="Montserrat"/>
              <a:cs typeface="Montserrat"/>
              <a:sym typeface="Montserrat"/>
            </a:endParaRPr>
          </a:p>
        </p:txBody>
      </p:sp>
      <p:sp>
        <p:nvSpPr>
          <p:cNvPr id="103" name="Google Shape;103;p1"/>
          <p:cNvSpPr txBox="1"/>
          <p:nvPr/>
        </p:nvSpPr>
        <p:spPr>
          <a:xfrm>
            <a:off x="3489599" y="4589100"/>
            <a:ext cx="5212800" cy="7389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None/>
            </a:pPr>
            <a:r>
              <a:rPr lang="en-US" sz="2100" b="1">
                <a:solidFill>
                  <a:schemeClr val="dk1"/>
                </a:solidFill>
                <a:latin typeface="Montserrat"/>
                <a:ea typeface="Montserrat"/>
                <a:cs typeface="Montserrat"/>
                <a:sym typeface="Montserrat"/>
              </a:rPr>
              <a:t>Peter Plumeau, Reframe Lab</a:t>
            </a:r>
            <a:endParaRPr sz="2100" b="1">
              <a:solidFill>
                <a:schemeClr val="dk1"/>
              </a:solidFill>
              <a:latin typeface="Montserrat"/>
              <a:ea typeface="Montserrat"/>
              <a:cs typeface="Montserrat"/>
              <a:sym typeface="Montserrat"/>
            </a:endParaRPr>
          </a:p>
          <a:p>
            <a:pPr marL="0" marR="0" lvl="0" indent="0" algn="ctr" rtl="0">
              <a:spcBef>
                <a:spcPts val="0"/>
              </a:spcBef>
              <a:spcAft>
                <a:spcPts val="0"/>
              </a:spcAft>
              <a:buNone/>
            </a:pPr>
            <a:r>
              <a:rPr lang="en-US" sz="2100" b="1" i="0" u="none" strike="noStrike" cap="none">
                <a:solidFill>
                  <a:schemeClr val="dk1"/>
                </a:solidFill>
                <a:latin typeface="Montserrat"/>
                <a:ea typeface="Montserrat"/>
                <a:cs typeface="Montserrat"/>
                <a:sym typeface="Montserrat"/>
              </a:rPr>
              <a:t>Molly </a:t>
            </a:r>
            <a:r>
              <a:rPr lang="en-US" sz="2100" b="1">
                <a:solidFill>
                  <a:schemeClr val="dk1"/>
                </a:solidFill>
                <a:latin typeface="Montserrat"/>
                <a:ea typeface="Montserrat"/>
                <a:cs typeface="Montserrat"/>
                <a:sym typeface="Montserrat"/>
              </a:rPr>
              <a:t>Rand</a:t>
            </a:r>
            <a:r>
              <a:rPr lang="en-US" sz="2100" b="1" i="0" u="none" strike="noStrike" cap="none">
                <a:solidFill>
                  <a:schemeClr val="dk1"/>
                </a:solidFill>
                <a:latin typeface="Montserrat"/>
                <a:ea typeface="Montserrat"/>
                <a:cs typeface="Montserrat"/>
                <a:sym typeface="Montserrat"/>
              </a:rPr>
              <a:t>, VBSR</a:t>
            </a:r>
            <a:endParaRPr sz="2100" b="1">
              <a:latin typeface="Montserrat"/>
              <a:ea typeface="Montserrat"/>
              <a:cs typeface="Montserrat"/>
              <a:sym typeface="Montserrat"/>
            </a:endParaRPr>
          </a:p>
        </p:txBody>
      </p:sp>
      <p:pic>
        <p:nvPicPr>
          <p:cNvPr id="104" name="Google Shape;104;p1"/>
          <p:cNvPicPr preferRelativeResize="0"/>
          <p:nvPr/>
        </p:nvPicPr>
        <p:blipFill rotWithShape="1">
          <a:blip r:embed="rId4">
            <a:alphaModFix/>
          </a:blip>
          <a:srcRect/>
          <a:stretch/>
        </p:blipFill>
        <p:spPr>
          <a:xfrm>
            <a:off x="6336424" y="5853425"/>
            <a:ext cx="2719296" cy="698074"/>
          </a:xfrm>
          <a:prstGeom prst="rect">
            <a:avLst/>
          </a:prstGeom>
          <a:noFill/>
          <a:ln>
            <a:noFill/>
          </a:ln>
        </p:spPr>
      </p:pic>
      <p:pic>
        <p:nvPicPr>
          <p:cNvPr id="105" name="Google Shape;105;p1" title="vbsrlogo-wName-horizontal-RGB.jpg"/>
          <p:cNvPicPr preferRelativeResize="0"/>
          <p:nvPr/>
        </p:nvPicPr>
        <p:blipFill>
          <a:blip r:embed="rId5">
            <a:alphaModFix/>
          </a:blip>
          <a:stretch>
            <a:fillRect/>
          </a:stretch>
        </p:blipFill>
        <p:spPr>
          <a:xfrm>
            <a:off x="3136286" y="5853426"/>
            <a:ext cx="2808847" cy="6980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grpSp>
        <p:nvGrpSpPr>
          <p:cNvPr id="399" name="Google Shape;399;p19"/>
          <p:cNvGrpSpPr/>
          <p:nvPr/>
        </p:nvGrpSpPr>
        <p:grpSpPr>
          <a:xfrm>
            <a:off x="5957500" y="1344517"/>
            <a:ext cx="5396300" cy="5117814"/>
            <a:chOff x="2822414" y="1338944"/>
            <a:chExt cx="5396300" cy="5117814"/>
          </a:xfrm>
        </p:grpSpPr>
        <p:grpSp>
          <p:nvGrpSpPr>
            <p:cNvPr id="400" name="Google Shape;400;p19"/>
            <p:cNvGrpSpPr/>
            <p:nvPr/>
          </p:nvGrpSpPr>
          <p:grpSpPr>
            <a:xfrm>
              <a:off x="3646714" y="1338944"/>
              <a:ext cx="4572000" cy="4572001"/>
              <a:chOff x="4223657" y="1349829"/>
              <a:chExt cx="4572000" cy="4572001"/>
            </a:xfrm>
          </p:grpSpPr>
          <p:sp>
            <p:nvSpPr>
              <p:cNvPr id="401" name="Google Shape;401;p19"/>
              <p:cNvSpPr/>
              <p:nvPr/>
            </p:nvSpPr>
            <p:spPr>
              <a:xfrm>
                <a:off x="4223657" y="1349829"/>
                <a:ext cx="4572000" cy="4572000"/>
              </a:xfrm>
              <a:prstGeom prst="rect">
                <a:avLst/>
              </a:prstGeom>
              <a:noFill/>
              <a:ln w="9525"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402" name="Google Shape;402;p19"/>
              <p:cNvCxnSpPr/>
              <p:nvPr/>
            </p:nvCxnSpPr>
            <p:spPr>
              <a:xfrm rot="10800000">
                <a:off x="4223657" y="5921830"/>
                <a:ext cx="4572000" cy="0"/>
              </a:xfrm>
              <a:prstGeom prst="straightConnector1">
                <a:avLst/>
              </a:prstGeom>
              <a:noFill/>
              <a:ln w="57150" cap="flat" cmpd="sng">
                <a:solidFill>
                  <a:srgbClr val="A5A5A5"/>
                </a:solidFill>
                <a:prstDash val="solid"/>
                <a:miter lim="800000"/>
                <a:headEnd type="none" w="sm" len="sm"/>
                <a:tailEnd type="none" w="sm" len="sm"/>
              </a:ln>
            </p:spPr>
          </p:cxnSp>
          <p:cxnSp>
            <p:nvCxnSpPr>
              <p:cNvPr id="403" name="Google Shape;403;p19"/>
              <p:cNvCxnSpPr/>
              <p:nvPr/>
            </p:nvCxnSpPr>
            <p:spPr>
              <a:xfrm>
                <a:off x="4223657" y="1349829"/>
                <a:ext cx="0" cy="4572000"/>
              </a:xfrm>
              <a:prstGeom prst="straightConnector1">
                <a:avLst/>
              </a:prstGeom>
              <a:noFill/>
              <a:ln w="57150" cap="flat" cmpd="sng">
                <a:solidFill>
                  <a:srgbClr val="A5A5A5"/>
                </a:solidFill>
                <a:prstDash val="solid"/>
                <a:miter lim="800000"/>
                <a:headEnd type="none" w="sm" len="sm"/>
                <a:tailEnd type="none" w="sm" len="sm"/>
              </a:ln>
            </p:spPr>
          </p:cxnSp>
          <p:cxnSp>
            <p:nvCxnSpPr>
              <p:cNvPr id="404" name="Google Shape;404;p19"/>
              <p:cNvCxnSpPr/>
              <p:nvPr/>
            </p:nvCxnSpPr>
            <p:spPr>
              <a:xfrm>
                <a:off x="4223657" y="4310743"/>
                <a:ext cx="4572000" cy="0"/>
              </a:xfrm>
              <a:prstGeom prst="straightConnector1">
                <a:avLst/>
              </a:prstGeom>
              <a:noFill/>
              <a:ln w="12700" cap="flat" cmpd="sng">
                <a:solidFill>
                  <a:schemeClr val="dk1"/>
                </a:solidFill>
                <a:prstDash val="dash"/>
                <a:miter lim="800000"/>
                <a:headEnd type="none" w="sm" len="sm"/>
                <a:tailEnd type="none" w="sm" len="sm"/>
              </a:ln>
            </p:spPr>
          </p:cxnSp>
          <p:cxnSp>
            <p:nvCxnSpPr>
              <p:cNvPr id="405" name="Google Shape;405;p19"/>
              <p:cNvCxnSpPr/>
              <p:nvPr/>
            </p:nvCxnSpPr>
            <p:spPr>
              <a:xfrm>
                <a:off x="4223657" y="2819400"/>
                <a:ext cx="4572000" cy="0"/>
              </a:xfrm>
              <a:prstGeom prst="straightConnector1">
                <a:avLst/>
              </a:prstGeom>
              <a:noFill/>
              <a:ln w="12700" cap="flat" cmpd="sng">
                <a:solidFill>
                  <a:schemeClr val="dk1"/>
                </a:solidFill>
                <a:prstDash val="dash"/>
                <a:miter lim="800000"/>
                <a:headEnd type="none" w="sm" len="sm"/>
                <a:tailEnd type="none" w="sm" len="sm"/>
              </a:ln>
            </p:spPr>
          </p:cxnSp>
          <p:cxnSp>
            <p:nvCxnSpPr>
              <p:cNvPr id="406" name="Google Shape;406;p19"/>
              <p:cNvCxnSpPr/>
              <p:nvPr/>
            </p:nvCxnSpPr>
            <p:spPr>
              <a:xfrm rot="10800000">
                <a:off x="5834743" y="1355272"/>
                <a:ext cx="0" cy="4566557"/>
              </a:xfrm>
              <a:prstGeom prst="straightConnector1">
                <a:avLst/>
              </a:prstGeom>
              <a:noFill/>
              <a:ln w="12700" cap="flat" cmpd="sng">
                <a:solidFill>
                  <a:schemeClr val="dk1"/>
                </a:solidFill>
                <a:prstDash val="dash"/>
                <a:miter lim="800000"/>
                <a:headEnd type="none" w="sm" len="sm"/>
                <a:tailEnd type="none" w="sm" len="sm"/>
              </a:ln>
            </p:spPr>
          </p:cxnSp>
          <p:cxnSp>
            <p:nvCxnSpPr>
              <p:cNvPr id="407" name="Google Shape;407;p19"/>
              <p:cNvCxnSpPr/>
              <p:nvPr/>
            </p:nvCxnSpPr>
            <p:spPr>
              <a:xfrm rot="10800000">
                <a:off x="7315200" y="1349829"/>
                <a:ext cx="0" cy="4566557"/>
              </a:xfrm>
              <a:prstGeom prst="straightConnector1">
                <a:avLst/>
              </a:prstGeom>
              <a:noFill/>
              <a:ln w="12700" cap="flat" cmpd="sng">
                <a:solidFill>
                  <a:schemeClr val="dk1"/>
                </a:solidFill>
                <a:prstDash val="dash"/>
                <a:miter lim="800000"/>
                <a:headEnd type="none" w="sm" len="sm"/>
                <a:tailEnd type="none" w="sm" len="sm"/>
              </a:ln>
            </p:spPr>
          </p:cxnSp>
        </p:grpSp>
        <p:sp>
          <p:nvSpPr>
            <p:cNvPr id="408" name="Google Shape;408;p19"/>
            <p:cNvSpPr txBox="1"/>
            <p:nvPr/>
          </p:nvSpPr>
          <p:spPr>
            <a:xfrm rot="16200000">
              <a:off x="2107154" y="3288072"/>
              <a:ext cx="170751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spc="300" dirty="0">
                  <a:solidFill>
                    <a:schemeClr val="dk1"/>
                  </a:solidFill>
                  <a:latin typeface="Montserrat"/>
                  <a:ea typeface="Montserrat"/>
                  <a:cs typeface="Montserrat"/>
                  <a:sym typeface="Montserrat"/>
                </a:rPr>
                <a:t>PROBABILITY</a:t>
              </a:r>
              <a:endParaRPr spc="300" dirty="0"/>
            </a:p>
          </p:txBody>
        </p:sp>
        <p:sp>
          <p:nvSpPr>
            <p:cNvPr id="409" name="Google Shape;409;p19"/>
            <p:cNvSpPr txBox="1"/>
            <p:nvPr/>
          </p:nvSpPr>
          <p:spPr>
            <a:xfrm>
              <a:off x="4088298" y="6179759"/>
              <a:ext cx="368883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spc="300" dirty="0">
                  <a:solidFill>
                    <a:schemeClr val="dk1"/>
                  </a:solidFill>
                  <a:latin typeface="Montserrat"/>
                  <a:ea typeface="Montserrat"/>
                  <a:cs typeface="Montserrat"/>
                  <a:sym typeface="Montserrat"/>
                </a:rPr>
                <a:t>MAGNITUDE OF CONSEQUENCE</a:t>
              </a:r>
              <a:endParaRPr spc="300" dirty="0"/>
            </a:p>
          </p:txBody>
        </p:sp>
        <p:sp>
          <p:nvSpPr>
            <p:cNvPr id="410" name="Google Shape;410;p19"/>
            <p:cNvSpPr txBox="1"/>
            <p:nvPr/>
          </p:nvSpPr>
          <p:spPr>
            <a:xfrm>
              <a:off x="2971802" y="1861457"/>
              <a:ext cx="64225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Montserrat"/>
                  <a:ea typeface="Montserrat"/>
                  <a:cs typeface="Montserrat"/>
                  <a:sym typeface="Montserrat"/>
                </a:rPr>
                <a:t>High</a:t>
              </a:r>
              <a:endParaRPr/>
            </a:p>
          </p:txBody>
        </p:sp>
        <p:sp>
          <p:nvSpPr>
            <p:cNvPr id="411" name="Google Shape;411;p19"/>
            <p:cNvSpPr txBox="1"/>
            <p:nvPr/>
          </p:nvSpPr>
          <p:spPr>
            <a:xfrm>
              <a:off x="2988129" y="3269669"/>
              <a:ext cx="64225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Montserrat"/>
                  <a:ea typeface="Montserrat"/>
                  <a:cs typeface="Montserrat"/>
                  <a:sym typeface="Montserrat"/>
                </a:rPr>
                <a:t>Med</a:t>
              </a:r>
              <a:endParaRPr/>
            </a:p>
          </p:txBody>
        </p:sp>
        <p:sp>
          <p:nvSpPr>
            <p:cNvPr id="412" name="Google Shape;412;p19"/>
            <p:cNvSpPr txBox="1"/>
            <p:nvPr/>
          </p:nvSpPr>
          <p:spPr>
            <a:xfrm>
              <a:off x="2966359" y="4977189"/>
              <a:ext cx="64225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Montserrat"/>
                  <a:ea typeface="Montserrat"/>
                  <a:cs typeface="Montserrat"/>
                  <a:sym typeface="Montserrat"/>
                </a:rPr>
                <a:t>Low</a:t>
              </a:r>
              <a:endParaRPr/>
            </a:p>
          </p:txBody>
        </p:sp>
        <p:sp>
          <p:nvSpPr>
            <p:cNvPr id="413" name="Google Shape;413;p19"/>
            <p:cNvSpPr txBox="1"/>
            <p:nvPr/>
          </p:nvSpPr>
          <p:spPr>
            <a:xfrm>
              <a:off x="4131129" y="5905501"/>
              <a:ext cx="64225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Montserrat"/>
                  <a:ea typeface="Montserrat"/>
                  <a:cs typeface="Montserrat"/>
                  <a:sym typeface="Montserrat"/>
                </a:rPr>
                <a:t>Low</a:t>
              </a:r>
              <a:endParaRPr/>
            </a:p>
          </p:txBody>
        </p:sp>
        <p:sp>
          <p:nvSpPr>
            <p:cNvPr id="414" name="Google Shape;414;p19"/>
            <p:cNvSpPr txBox="1"/>
            <p:nvPr/>
          </p:nvSpPr>
          <p:spPr>
            <a:xfrm>
              <a:off x="5611585" y="5905501"/>
              <a:ext cx="64225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Montserrat"/>
                  <a:ea typeface="Montserrat"/>
                  <a:cs typeface="Montserrat"/>
                  <a:sym typeface="Montserrat"/>
                </a:rPr>
                <a:t>Med</a:t>
              </a:r>
              <a:endParaRPr/>
            </a:p>
          </p:txBody>
        </p:sp>
        <p:sp>
          <p:nvSpPr>
            <p:cNvPr id="415" name="Google Shape;415;p19"/>
            <p:cNvSpPr txBox="1"/>
            <p:nvPr/>
          </p:nvSpPr>
          <p:spPr>
            <a:xfrm>
              <a:off x="7092041" y="5905500"/>
              <a:ext cx="64225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Montserrat"/>
                  <a:ea typeface="Montserrat"/>
                  <a:cs typeface="Montserrat"/>
                  <a:sym typeface="Montserrat"/>
                </a:rPr>
                <a:t>High</a:t>
              </a:r>
              <a:endParaRPr/>
            </a:p>
          </p:txBody>
        </p:sp>
      </p:grpSp>
      <p:sp>
        <p:nvSpPr>
          <p:cNvPr id="416" name="Google Shape;416;p19"/>
          <p:cNvSpPr txBox="1"/>
          <p:nvPr/>
        </p:nvSpPr>
        <p:spPr>
          <a:xfrm>
            <a:off x="939963" y="1386758"/>
            <a:ext cx="3986891" cy="452431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spc="300" dirty="0">
                <a:solidFill>
                  <a:schemeClr val="dk1"/>
                </a:solidFill>
                <a:latin typeface="Montserrat"/>
                <a:ea typeface="Montserrat"/>
                <a:cs typeface="Montserrat"/>
                <a:sym typeface="Montserrat"/>
              </a:rPr>
              <a:t>THE RISK MATRIX</a:t>
            </a:r>
            <a:endParaRPr spc="300" dirty="0"/>
          </a:p>
          <a:p>
            <a:pPr marL="0" marR="0" lvl="0" indent="0" algn="l" rtl="0">
              <a:spcBef>
                <a:spcPts val="0"/>
              </a:spcBef>
              <a:spcAft>
                <a:spcPts val="0"/>
              </a:spcAft>
              <a:buNone/>
            </a:pPr>
            <a:endParaRPr sz="2400" dirty="0">
              <a:solidFill>
                <a:schemeClr val="dk1"/>
              </a:solidFill>
              <a:latin typeface="Montserrat"/>
              <a:ea typeface="Montserrat"/>
              <a:cs typeface="Montserrat"/>
              <a:sym typeface="Montserrat"/>
            </a:endParaRPr>
          </a:p>
          <a:p>
            <a:pPr marL="0" marR="0" lvl="0" indent="0" algn="l" rtl="0">
              <a:spcBef>
                <a:spcPts val="0"/>
              </a:spcBef>
              <a:spcAft>
                <a:spcPts val="0"/>
              </a:spcAft>
              <a:buNone/>
            </a:pPr>
            <a:r>
              <a:rPr lang="en-US" sz="2400" dirty="0">
                <a:solidFill>
                  <a:schemeClr val="dk1"/>
                </a:solidFill>
                <a:latin typeface="Montserrat"/>
                <a:ea typeface="Montserrat"/>
                <a:cs typeface="Montserrat"/>
                <a:sym typeface="Montserrat"/>
              </a:rPr>
              <a:t>Allows one to consider probability and business impacts of different hazards </a:t>
            </a:r>
            <a:r>
              <a:rPr lang="en-US" sz="2400" b="1" u="sng" dirty="0">
                <a:solidFill>
                  <a:schemeClr val="dk1"/>
                </a:solidFill>
                <a:latin typeface="Montserrat"/>
                <a:ea typeface="Montserrat"/>
                <a:cs typeface="Montserrat"/>
                <a:sym typeface="Montserrat"/>
              </a:rPr>
              <a:t>together</a:t>
            </a:r>
            <a:endParaRPr dirty="0"/>
          </a:p>
          <a:p>
            <a:pPr marL="0" marR="0" lvl="0" indent="0" algn="l" rtl="0">
              <a:spcBef>
                <a:spcPts val="0"/>
              </a:spcBef>
              <a:spcAft>
                <a:spcPts val="0"/>
              </a:spcAft>
              <a:buNone/>
            </a:pPr>
            <a:endParaRPr sz="2400" dirty="0">
              <a:solidFill>
                <a:schemeClr val="dk1"/>
              </a:solidFill>
              <a:latin typeface="Montserrat"/>
              <a:ea typeface="Montserrat"/>
              <a:cs typeface="Montserrat"/>
              <a:sym typeface="Montserrat"/>
            </a:endParaRPr>
          </a:p>
          <a:p>
            <a:pPr marL="0" marR="0" lvl="0" indent="0" algn="l" rtl="0">
              <a:spcBef>
                <a:spcPts val="0"/>
              </a:spcBef>
              <a:spcAft>
                <a:spcPts val="0"/>
              </a:spcAft>
              <a:buNone/>
            </a:pPr>
            <a:r>
              <a:rPr lang="en-US" sz="2400" dirty="0">
                <a:solidFill>
                  <a:schemeClr val="dk1"/>
                </a:solidFill>
                <a:latin typeface="Montserrat"/>
                <a:ea typeface="Montserrat"/>
                <a:cs typeface="Montserrat"/>
                <a:sym typeface="Montserrat"/>
              </a:rPr>
              <a:t>Provides a climate risk </a:t>
            </a:r>
            <a:r>
              <a:rPr lang="en-US" sz="2400" b="1" u="sng" dirty="0">
                <a:solidFill>
                  <a:schemeClr val="dk1"/>
                </a:solidFill>
                <a:latin typeface="Montserrat"/>
                <a:ea typeface="Montserrat"/>
                <a:cs typeface="Montserrat"/>
                <a:sym typeface="Montserrat"/>
              </a:rPr>
              <a:t>profile</a:t>
            </a:r>
            <a:r>
              <a:rPr lang="en-US" sz="2400" dirty="0">
                <a:solidFill>
                  <a:schemeClr val="dk1"/>
                </a:solidFill>
                <a:latin typeface="Montserrat"/>
                <a:ea typeface="Montserrat"/>
                <a:cs typeface="Montserrat"/>
                <a:sym typeface="Montserrat"/>
              </a:rPr>
              <a:t> and </a:t>
            </a:r>
            <a:r>
              <a:rPr lang="en-US" sz="2400" b="1" u="sng" dirty="0">
                <a:solidFill>
                  <a:schemeClr val="dk1"/>
                </a:solidFill>
                <a:latin typeface="Montserrat"/>
                <a:ea typeface="Montserrat"/>
                <a:cs typeface="Montserrat"/>
                <a:sym typeface="Montserrat"/>
              </a:rPr>
              <a:t>guidance</a:t>
            </a:r>
            <a:r>
              <a:rPr lang="en-US" sz="2400" dirty="0">
                <a:solidFill>
                  <a:schemeClr val="dk1"/>
                </a:solidFill>
                <a:latin typeface="Montserrat"/>
                <a:ea typeface="Montserrat"/>
                <a:cs typeface="Montserrat"/>
                <a:sym typeface="Montserrat"/>
              </a:rPr>
              <a:t> on where, how, and when to invest in resilience actions</a:t>
            </a:r>
            <a:endParaRPr dirty="0"/>
          </a:p>
        </p:txBody>
      </p:sp>
      <p:sp>
        <p:nvSpPr>
          <p:cNvPr id="417" name="Google Shape;41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dirty="0"/>
          </a:p>
        </p:txBody>
      </p:sp>
      <p:sp>
        <p:nvSpPr>
          <p:cNvPr id="6" name="Google Shape;316;p14">
            <a:extLst>
              <a:ext uri="{FF2B5EF4-FFF2-40B4-BE49-F238E27FC236}">
                <a16:creationId xmlns:a16="http://schemas.microsoft.com/office/drawing/2014/main" id="{D2E69BFC-E577-FE68-030F-6C815E420D1F}"/>
              </a:ext>
            </a:extLst>
          </p:cNvPr>
          <p:cNvSpPr txBox="1">
            <a:spLocks noGrp="1"/>
          </p:cNvSpPr>
          <p:nvPr>
            <p:ph type="title"/>
          </p:nvPr>
        </p:nvSpPr>
        <p:spPr>
          <a:xfrm>
            <a:off x="893808" y="364176"/>
            <a:ext cx="10515600" cy="799944"/>
          </a:xfrm>
          <a:prstGeom prst="rect">
            <a:avLst/>
          </a:prstGeom>
          <a:noFill/>
          <a:ln>
            <a:noFill/>
          </a:ln>
        </p:spPr>
        <p:txBody>
          <a:bodyPr spcFirstLastPara="1" wrap="square" lIns="91425" tIns="45700" rIns="91425" bIns="45700" anchor="ctr" anchorCtr="0">
            <a:normAutofit/>
          </a:bodyPr>
          <a:lstStyle/>
          <a:p>
            <a:pPr>
              <a:buSzPts val="4000"/>
            </a:pPr>
            <a:r>
              <a:rPr lang="en-US" sz="4000" dirty="0">
                <a:latin typeface="Montserrat"/>
                <a:ea typeface="Montserrat"/>
                <a:cs typeface="Montserrat"/>
                <a:sym typeface="Montserrat"/>
              </a:rPr>
              <a:t>Step 2: Assess Vulnerability &amp; Risk</a:t>
            </a:r>
            <a:endParaRPr lang="en-US" sz="4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p:nvPr/>
        </p:nvSpPr>
        <p:spPr>
          <a:xfrm>
            <a:off x="9873343" y="1344517"/>
            <a:ext cx="1480457" cy="14695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4" name="Google Shape;424;p20"/>
          <p:cNvSpPr/>
          <p:nvPr/>
        </p:nvSpPr>
        <p:spPr>
          <a:xfrm>
            <a:off x="6803571" y="4310262"/>
            <a:ext cx="1587051" cy="1573781"/>
          </a:xfrm>
          <a:prstGeom prst="rect">
            <a:avLst/>
          </a:prstGeom>
          <a:solidFill>
            <a:srgbClr val="8CD8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5" name="Google Shape;425;p20"/>
          <p:cNvSpPr/>
          <p:nvPr/>
        </p:nvSpPr>
        <p:spPr>
          <a:xfrm>
            <a:off x="8401508" y="4310263"/>
            <a:ext cx="1480456" cy="1573781"/>
          </a:xfrm>
          <a:prstGeom prst="rect">
            <a:avLst/>
          </a:prstGeom>
          <a:solidFill>
            <a:srgbClr val="8CD8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6" name="Google Shape;426;p20"/>
          <p:cNvSpPr/>
          <p:nvPr/>
        </p:nvSpPr>
        <p:spPr>
          <a:xfrm>
            <a:off x="6798129" y="2840694"/>
            <a:ext cx="1570725" cy="1464737"/>
          </a:xfrm>
          <a:prstGeom prst="rect">
            <a:avLst/>
          </a:prstGeom>
          <a:solidFill>
            <a:srgbClr val="8CD8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7" name="Google Shape;427;p20"/>
          <p:cNvSpPr/>
          <p:nvPr/>
        </p:nvSpPr>
        <p:spPr>
          <a:xfrm>
            <a:off x="8390623" y="2808831"/>
            <a:ext cx="1480458" cy="1469571"/>
          </a:xfrm>
          <a:prstGeom prst="rect">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8" name="Google Shape;428;p20"/>
          <p:cNvSpPr/>
          <p:nvPr/>
        </p:nvSpPr>
        <p:spPr>
          <a:xfrm>
            <a:off x="6798129" y="1355402"/>
            <a:ext cx="1594757" cy="1469571"/>
          </a:xfrm>
          <a:prstGeom prst="rect">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9" name="Google Shape;429;p20"/>
          <p:cNvSpPr/>
          <p:nvPr/>
        </p:nvSpPr>
        <p:spPr>
          <a:xfrm>
            <a:off x="9881964" y="4323648"/>
            <a:ext cx="1480458" cy="1574202"/>
          </a:xfrm>
          <a:prstGeom prst="rect">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0" name="Google Shape;430;p20"/>
          <p:cNvSpPr/>
          <p:nvPr/>
        </p:nvSpPr>
        <p:spPr>
          <a:xfrm>
            <a:off x="9881964" y="2824973"/>
            <a:ext cx="1480457" cy="14695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1" name="Google Shape;431;p20"/>
          <p:cNvSpPr/>
          <p:nvPr/>
        </p:nvSpPr>
        <p:spPr>
          <a:xfrm>
            <a:off x="8392886" y="1344517"/>
            <a:ext cx="1480457" cy="14695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433" name="Google Shape;433;p20"/>
          <p:cNvGrpSpPr/>
          <p:nvPr/>
        </p:nvGrpSpPr>
        <p:grpSpPr>
          <a:xfrm>
            <a:off x="5837758" y="1344517"/>
            <a:ext cx="5516042" cy="5246328"/>
            <a:chOff x="2702672" y="1338944"/>
            <a:chExt cx="5516042" cy="5246328"/>
          </a:xfrm>
        </p:grpSpPr>
        <p:grpSp>
          <p:nvGrpSpPr>
            <p:cNvPr id="434" name="Google Shape;434;p20"/>
            <p:cNvGrpSpPr/>
            <p:nvPr/>
          </p:nvGrpSpPr>
          <p:grpSpPr>
            <a:xfrm>
              <a:off x="3646714" y="1338944"/>
              <a:ext cx="4572000" cy="4572001"/>
              <a:chOff x="4223657" y="1349829"/>
              <a:chExt cx="4572000" cy="4572001"/>
            </a:xfrm>
          </p:grpSpPr>
          <p:sp>
            <p:nvSpPr>
              <p:cNvPr id="435" name="Google Shape;435;p20"/>
              <p:cNvSpPr/>
              <p:nvPr/>
            </p:nvSpPr>
            <p:spPr>
              <a:xfrm>
                <a:off x="4223657" y="1349829"/>
                <a:ext cx="4572000" cy="4572000"/>
              </a:xfrm>
              <a:prstGeom prst="rect">
                <a:avLst/>
              </a:prstGeom>
              <a:noFill/>
              <a:ln w="9525"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436" name="Google Shape;436;p20"/>
              <p:cNvCxnSpPr/>
              <p:nvPr/>
            </p:nvCxnSpPr>
            <p:spPr>
              <a:xfrm rot="10800000">
                <a:off x="4223657" y="5921830"/>
                <a:ext cx="4572000" cy="0"/>
              </a:xfrm>
              <a:prstGeom prst="straightConnector1">
                <a:avLst/>
              </a:prstGeom>
              <a:noFill/>
              <a:ln w="57150" cap="flat" cmpd="sng">
                <a:solidFill>
                  <a:srgbClr val="A5A5A5"/>
                </a:solidFill>
                <a:prstDash val="solid"/>
                <a:miter lim="800000"/>
                <a:headEnd type="none" w="sm" len="sm"/>
                <a:tailEnd type="none" w="sm" len="sm"/>
              </a:ln>
            </p:spPr>
          </p:cxnSp>
          <p:cxnSp>
            <p:nvCxnSpPr>
              <p:cNvPr id="437" name="Google Shape;437;p20"/>
              <p:cNvCxnSpPr/>
              <p:nvPr/>
            </p:nvCxnSpPr>
            <p:spPr>
              <a:xfrm>
                <a:off x="4223657" y="1349829"/>
                <a:ext cx="0" cy="4572000"/>
              </a:xfrm>
              <a:prstGeom prst="straightConnector1">
                <a:avLst/>
              </a:prstGeom>
              <a:noFill/>
              <a:ln w="57150" cap="flat" cmpd="sng">
                <a:solidFill>
                  <a:srgbClr val="A5A5A5"/>
                </a:solidFill>
                <a:prstDash val="solid"/>
                <a:miter lim="800000"/>
                <a:headEnd type="none" w="sm" len="sm"/>
                <a:tailEnd type="none" w="sm" len="sm"/>
              </a:ln>
            </p:spPr>
          </p:cxnSp>
          <p:cxnSp>
            <p:nvCxnSpPr>
              <p:cNvPr id="438" name="Google Shape;438;p20"/>
              <p:cNvCxnSpPr/>
              <p:nvPr/>
            </p:nvCxnSpPr>
            <p:spPr>
              <a:xfrm>
                <a:off x="4223657" y="4310743"/>
                <a:ext cx="4572000" cy="0"/>
              </a:xfrm>
              <a:prstGeom prst="straightConnector1">
                <a:avLst/>
              </a:prstGeom>
              <a:noFill/>
              <a:ln w="12700" cap="flat" cmpd="sng">
                <a:solidFill>
                  <a:schemeClr val="dk1"/>
                </a:solidFill>
                <a:prstDash val="dash"/>
                <a:miter lim="800000"/>
                <a:headEnd type="none" w="sm" len="sm"/>
                <a:tailEnd type="none" w="sm" len="sm"/>
              </a:ln>
            </p:spPr>
          </p:cxnSp>
          <p:cxnSp>
            <p:nvCxnSpPr>
              <p:cNvPr id="439" name="Google Shape;439;p20"/>
              <p:cNvCxnSpPr/>
              <p:nvPr/>
            </p:nvCxnSpPr>
            <p:spPr>
              <a:xfrm>
                <a:off x="4223657" y="2819400"/>
                <a:ext cx="4572000" cy="0"/>
              </a:xfrm>
              <a:prstGeom prst="straightConnector1">
                <a:avLst/>
              </a:prstGeom>
              <a:noFill/>
              <a:ln w="12700" cap="flat" cmpd="sng">
                <a:solidFill>
                  <a:schemeClr val="dk1"/>
                </a:solidFill>
                <a:prstDash val="dash"/>
                <a:miter lim="800000"/>
                <a:headEnd type="none" w="sm" len="sm"/>
                <a:tailEnd type="none" w="sm" len="sm"/>
              </a:ln>
            </p:spPr>
          </p:cxnSp>
          <p:cxnSp>
            <p:nvCxnSpPr>
              <p:cNvPr id="440" name="Google Shape;440;p20"/>
              <p:cNvCxnSpPr/>
              <p:nvPr/>
            </p:nvCxnSpPr>
            <p:spPr>
              <a:xfrm rot="10800000">
                <a:off x="5834743" y="1355272"/>
                <a:ext cx="0" cy="4566557"/>
              </a:xfrm>
              <a:prstGeom prst="straightConnector1">
                <a:avLst/>
              </a:prstGeom>
              <a:noFill/>
              <a:ln w="12700" cap="flat" cmpd="sng">
                <a:solidFill>
                  <a:schemeClr val="dk1"/>
                </a:solidFill>
                <a:prstDash val="dash"/>
                <a:miter lim="800000"/>
                <a:headEnd type="none" w="sm" len="sm"/>
                <a:tailEnd type="none" w="sm" len="sm"/>
              </a:ln>
            </p:spPr>
          </p:cxnSp>
          <p:cxnSp>
            <p:nvCxnSpPr>
              <p:cNvPr id="441" name="Google Shape;441;p20"/>
              <p:cNvCxnSpPr/>
              <p:nvPr/>
            </p:nvCxnSpPr>
            <p:spPr>
              <a:xfrm rot="10800000">
                <a:off x="7315200" y="1349829"/>
                <a:ext cx="0" cy="4566557"/>
              </a:xfrm>
              <a:prstGeom prst="straightConnector1">
                <a:avLst/>
              </a:prstGeom>
              <a:noFill/>
              <a:ln w="12700" cap="flat" cmpd="sng">
                <a:solidFill>
                  <a:schemeClr val="dk1"/>
                </a:solidFill>
                <a:prstDash val="dash"/>
                <a:miter lim="800000"/>
                <a:headEnd type="none" w="sm" len="sm"/>
                <a:tailEnd type="none" w="sm" len="sm"/>
              </a:ln>
            </p:spPr>
          </p:cxnSp>
        </p:grpSp>
        <p:sp>
          <p:nvSpPr>
            <p:cNvPr id="442" name="Google Shape;442;p20"/>
            <p:cNvSpPr txBox="1"/>
            <p:nvPr/>
          </p:nvSpPr>
          <p:spPr>
            <a:xfrm rot="-5400000">
              <a:off x="1987412" y="3285059"/>
              <a:ext cx="170751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spc="300" dirty="0">
                  <a:solidFill>
                    <a:schemeClr val="dk1"/>
                  </a:solidFill>
                  <a:latin typeface="Montserrat"/>
                  <a:ea typeface="Montserrat"/>
                  <a:cs typeface="Montserrat"/>
                  <a:sym typeface="Montserrat"/>
                </a:rPr>
                <a:t>PROBABILITY</a:t>
              </a:r>
              <a:endParaRPr spc="300" dirty="0"/>
            </a:p>
          </p:txBody>
        </p:sp>
        <p:sp>
          <p:nvSpPr>
            <p:cNvPr id="443" name="Google Shape;443;p20"/>
            <p:cNvSpPr txBox="1"/>
            <p:nvPr/>
          </p:nvSpPr>
          <p:spPr>
            <a:xfrm>
              <a:off x="4088298" y="6308273"/>
              <a:ext cx="368883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dirty="0">
                  <a:solidFill>
                    <a:schemeClr val="dk1"/>
                  </a:solidFill>
                  <a:latin typeface="Montserrat"/>
                  <a:ea typeface="Montserrat"/>
                  <a:cs typeface="Montserrat"/>
                  <a:sym typeface="Montserrat"/>
                </a:rPr>
                <a:t>MAGNITUDE OF </a:t>
              </a:r>
              <a:r>
                <a:rPr lang="en-US" sz="1200" b="1" spc="300" dirty="0">
                  <a:solidFill>
                    <a:schemeClr val="dk1"/>
                  </a:solidFill>
                  <a:latin typeface="Montserrat"/>
                  <a:ea typeface="Montserrat"/>
                  <a:cs typeface="Montserrat"/>
                  <a:sym typeface="Montserrat"/>
                </a:rPr>
                <a:t>CONSEQUENCE</a:t>
              </a:r>
              <a:endParaRPr spc="300" dirty="0"/>
            </a:p>
          </p:txBody>
        </p:sp>
        <p:sp>
          <p:nvSpPr>
            <p:cNvPr id="444" name="Google Shape;444;p20"/>
            <p:cNvSpPr txBox="1"/>
            <p:nvPr/>
          </p:nvSpPr>
          <p:spPr>
            <a:xfrm>
              <a:off x="2971802" y="1861457"/>
              <a:ext cx="64225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Montserrat"/>
                  <a:ea typeface="Montserrat"/>
                  <a:cs typeface="Montserrat"/>
                  <a:sym typeface="Montserrat"/>
                </a:rPr>
                <a:t>High</a:t>
              </a:r>
              <a:endParaRPr/>
            </a:p>
          </p:txBody>
        </p:sp>
        <p:sp>
          <p:nvSpPr>
            <p:cNvPr id="445" name="Google Shape;445;p20"/>
            <p:cNvSpPr txBox="1"/>
            <p:nvPr/>
          </p:nvSpPr>
          <p:spPr>
            <a:xfrm>
              <a:off x="2988129" y="3269669"/>
              <a:ext cx="64225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Montserrat"/>
                  <a:ea typeface="Montserrat"/>
                  <a:cs typeface="Montserrat"/>
                  <a:sym typeface="Montserrat"/>
                </a:rPr>
                <a:t>Med</a:t>
              </a:r>
              <a:endParaRPr/>
            </a:p>
          </p:txBody>
        </p:sp>
        <p:sp>
          <p:nvSpPr>
            <p:cNvPr id="446" name="Google Shape;446;p20"/>
            <p:cNvSpPr txBox="1"/>
            <p:nvPr/>
          </p:nvSpPr>
          <p:spPr>
            <a:xfrm>
              <a:off x="2966359" y="4977189"/>
              <a:ext cx="64225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Montserrat"/>
                  <a:ea typeface="Montserrat"/>
                  <a:cs typeface="Montserrat"/>
                  <a:sym typeface="Montserrat"/>
                </a:rPr>
                <a:t>Low</a:t>
              </a:r>
              <a:endParaRPr/>
            </a:p>
          </p:txBody>
        </p:sp>
        <p:sp>
          <p:nvSpPr>
            <p:cNvPr id="447" name="Google Shape;447;p20"/>
            <p:cNvSpPr txBox="1"/>
            <p:nvPr/>
          </p:nvSpPr>
          <p:spPr>
            <a:xfrm>
              <a:off x="4131129" y="5905501"/>
              <a:ext cx="64225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Montserrat"/>
                  <a:ea typeface="Montserrat"/>
                  <a:cs typeface="Montserrat"/>
                  <a:sym typeface="Montserrat"/>
                </a:rPr>
                <a:t>Low</a:t>
              </a:r>
              <a:endParaRPr/>
            </a:p>
          </p:txBody>
        </p:sp>
        <p:sp>
          <p:nvSpPr>
            <p:cNvPr id="448" name="Google Shape;448;p20"/>
            <p:cNvSpPr txBox="1"/>
            <p:nvPr/>
          </p:nvSpPr>
          <p:spPr>
            <a:xfrm>
              <a:off x="5611585" y="5905501"/>
              <a:ext cx="64225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Montserrat"/>
                  <a:ea typeface="Montserrat"/>
                  <a:cs typeface="Montserrat"/>
                  <a:sym typeface="Montserrat"/>
                </a:rPr>
                <a:t>Med</a:t>
              </a:r>
              <a:endParaRPr/>
            </a:p>
          </p:txBody>
        </p:sp>
        <p:sp>
          <p:nvSpPr>
            <p:cNvPr id="449" name="Google Shape;449;p20"/>
            <p:cNvSpPr txBox="1"/>
            <p:nvPr/>
          </p:nvSpPr>
          <p:spPr>
            <a:xfrm>
              <a:off x="7092041" y="5905500"/>
              <a:ext cx="64225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Montserrat"/>
                  <a:ea typeface="Montserrat"/>
                  <a:cs typeface="Montserrat"/>
                  <a:sym typeface="Montserrat"/>
                </a:rPr>
                <a:t>High</a:t>
              </a:r>
              <a:endParaRPr/>
            </a:p>
          </p:txBody>
        </p:sp>
      </p:grpSp>
      <p:sp>
        <p:nvSpPr>
          <p:cNvPr id="450" name="Google Shape;450;p20"/>
          <p:cNvSpPr txBox="1"/>
          <p:nvPr/>
        </p:nvSpPr>
        <p:spPr>
          <a:xfrm>
            <a:off x="1025977" y="1524000"/>
            <a:ext cx="377734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spc="300" dirty="0">
                <a:solidFill>
                  <a:schemeClr val="dk1"/>
                </a:solidFill>
                <a:latin typeface="Montserrat"/>
                <a:ea typeface="Montserrat"/>
                <a:cs typeface="Montserrat"/>
                <a:sym typeface="Montserrat"/>
              </a:rPr>
              <a:t>THE RISK MATRIX</a:t>
            </a:r>
            <a:endParaRPr spc="300" dirty="0"/>
          </a:p>
        </p:txBody>
      </p:sp>
      <p:pic>
        <p:nvPicPr>
          <p:cNvPr id="451" name="Google Shape;451;p20"/>
          <p:cNvPicPr preferRelativeResize="0">
            <a:picLocks noChangeAspect="1"/>
          </p:cNvPicPr>
          <p:nvPr/>
        </p:nvPicPr>
        <p:blipFill rotWithShape="1">
          <a:blip r:embed="rId3">
            <a:alphaModFix/>
          </a:blip>
          <a:srcRect/>
          <a:stretch/>
        </p:blipFill>
        <p:spPr>
          <a:xfrm>
            <a:off x="10227127" y="339646"/>
            <a:ext cx="1308019" cy="727741"/>
          </a:xfrm>
          <a:prstGeom prst="rect">
            <a:avLst/>
          </a:prstGeom>
          <a:noFill/>
          <a:ln>
            <a:noFill/>
          </a:ln>
        </p:spPr>
      </p:pic>
      <p:graphicFrame>
        <p:nvGraphicFramePr>
          <p:cNvPr id="452" name="Google Shape;452;p20"/>
          <p:cNvGraphicFramePr/>
          <p:nvPr/>
        </p:nvGraphicFramePr>
        <p:xfrm>
          <a:off x="808265" y="2185366"/>
          <a:ext cx="4362450" cy="2487300"/>
        </p:xfrm>
        <a:graphic>
          <a:graphicData uri="http://schemas.openxmlformats.org/drawingml/2006/table">
            <a:tbl>
              <a:tblPr firstRow="1" bandRow="1">
                <a:noFill/>
                <a:tableStyleId>{D3050800-2343-4A38-8F39-B4CC8A565D7A}</a:tableStyleId>
              </a:tblPr>
              <a:tblGrid>
                <a:gridCol w="1454150">
                  <a:extLst>
                    <a:ext uri="{9D8B030D-6E8A-4147-A177-3AD203B41FA5}">
                      <a16:colId xmlns:a16="http://schemas.microsoft.com/office/drawing/2014/main" val="20000"/>
                    </a:ext>
                  </a:extLst>
                </a:gridCol>
                <a:gridCol w="1454150">
                  <a:extLst>
                    <a:ext uri="{9D8B030D-6E8A-4147-A177-3AD203B41FA5}">
                      <a16:colId xmlns:a16="http://schemas.microsoft.com/office/drawing/2014/main" val="20001"/>
                    </a:ext>
                  </a:extLst>
                </a:gridCol>
                <a:gridCol w="1454150">
                  <a:extLst>
                    <a:ext uri="{9D8B030D-6E8A-4147-A177-3AD203B41FA5}">
                      <a16:colId xmlns:a16="http://schemas.microsoft.com/office/drawing/2014/main" val="20002"/>
                    </a:ext>
                  </a:extLst>
                </a:gridCol>
              </a:tblGrid>
              <a:tr h="621825">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Most Vulnerable Priority Assets</a:t>
                      </a:r>
                      <a:endParaRPr/>
                    </a:p>
                  </a:txBody>
                  <a:tcPr marL="91450" marR="91450" marT="45725" marB="45725" anchor="b"/>
                </a:tc>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Probability of a Loss (high, med, low)</a:t>
                      </a:r>
                      <a:endParaRPr/>
                    </a:p>
                  </a:txBody>
                  <a:tcPr marL="91450" marR="91450" marT="45725" marB="45725" anchor="b"/>
                </a:tc>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Magnitude of the Loss (high, med, loss)</a:t>
                      </a:r>
                      <a:endParaRPr/>
                    </a:p>
                  </a:txBody>
                  <a:tcPr marL="91450" marR="91450" marT="45725" marB="45725" anchor="b"/>
                </a:tc>
                <a:extLst>
                  <a:ext uri="{0D108BD9-81ED-4DB2-BD59-A6C34878D82A}">
                    <a16:rowId xmlns:a16="http://schemas.microsoft.com/office/drawing/2014/main" val="10000"/>
                  </a:ext>
                </a:extLst>
              </a:tr>
              <a:tr h="621825">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Inventory Storage Room</a:t>
                      </a:r>
                      <a:endParaRPr/>
                    </a:p>
                  </a:txBody>
                  <a:tcPr marL="91450" marR="91450" marT="45725" marB="45725" anchor="ctr"/>
                </a:tc>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High</a:t>
                      </a:r>
                      <a:endParaRPr/>
                    </a:p>
                  </a:txBody>
                  <a:tcPr marL="91450" marR="91450" marT="45725" marB="45725" anchor="ctr"/>
                </a:tc>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Medium</a:t>
                      </a:r>
                      <a:endParaRPr/>
                    </a:p>
                  </a:txBody>
                  <a:tcPr marL="91450" marR="91450" marT="45725" marB="45725" anchor="ctr"/>
                </a:tc>
                <a:extLst>
                  <a:ext uri="{0D108BD9-81ED-4DB2-BD59-A6C34878D82A}">
                    <a16:rowId xmlns:a16="http://schemas.microsoft.com/office/drawing/2014/main" val="10001"/>
                  </a:ext>
                </a:extLst>
              </a:tr>
              <a:tr h="621825">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Staff</a:t>
                      </a:r>
                      <a:endParaRPr/>
                    </a:p>
                  </a:txBody>
                  <a:tcPr marL="91450" marR="91450" marT="45725" marB="45725" anchor="ctr"/>
                </a:tc>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Medium</a:t>
                      </a:r>
                      <a:endParaRPr/>
                    </a:p>
                  </a:txBody>
                  <a:tcPr marL="91450" marR="91450" marT="45725" marB="45725" anchor="ctr"/>
                </a:tc>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High</a:t>
                      </a:r>
                      <a:endParaRPr/>
                    </a:p>
                  </a:txBody>
                  <a:tcPr marL="91450" marR="91450" marT="45725" marB="45725" anchor="ctr"/>
                </a:tc>
                <a:extLst>
                  <a:ext uri="{0D108BD9-81ED-4DB2-BD59-A6C34878D82A}">
                    <a16:rowId xmlns:a16="http://schemas.microsoft.com/office/drawing/2014/main" val="10002"/>
                  </a:ext>
                </a:extLst>
              </a:tr>
              <a:tr h="621825">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Electric + (Utilities)</a:t>
                      </a:r>
                      <a:endParaRPr/>
                    </a:p>
                  </a:txBody>
                  <a:tcPr marL="91450" marR="91450" marT="45725" marB="45725" anchor="ctr"/>
                </a:tc>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Medium</a:t>
                      </a:r>
                      <a:endParaRPr/>
                    </a:p>
                  </a:txBody>
                  <a:tcPr marL="91450" marR="91450" marT="45725" marB="45725" anchor="ctr"/>
                </a:tc>
                <a:tc>
                  <a:txBody>
                    <a:bodyPr/>
                    <a:lstStyle/>
                    <a:p>
                      <a:pPr marL="0" marR="0" lvl="0" indent="0" algn="ctr" rtl="0">
                        <a:spcBef>
                          <a:spcPts val="0"/>
                        </a:spcBef>
                        <a:spcAft>
                          <a:spcPts val="0"/>
                        </a:spcAft>
                        <a:buNone/>
                      </a:pPr>
                      <a:r>
                        <a:rPr lang="en-US" sz="1100" u="none" strike="noStrike" cap="none">
                          <a:latin typeface="Montserrat"/>
                          <a:ea typeface="Montserrat"/>
                          <a:cs typeface="Montserrat"/>
                          <a:sym typeface="Montserrat"/>
                        </a:rPr>
                        <a:t>Medium</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453" name="Google Shape;453;p20"/>
          <p:cNvSpPr/>
          <p:nvPr/>
        </p:nvSpPr>
        <p:spPr>
          <a:xfrm>
            <a:off x="8948057" y="1642636"/>
            <a:ext cx="214530" cy="224394"/>
          </a:xfrm>
          <a:prstGeom prst="triangle">
            <a:avLst>
              <a:gd name="adj" fmla="val 50000"/>
            </a:avLst>
          </a:prstGeom>
          <a:solidFill>
            <a:schemeClr val="dk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4" name="Google Shape;454;p20"/>
          <p:cNvSpPr txBox="1"/>
          <p:nvPr/>
        </p:nvSpPr>
        <p:spPr>
          <a:xfrm>
            <a:off x="8572504" y="1874725"/>
            <a:ext cx="930727"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dk1"/>
                </a:solidFill>
                <a:latin typeface="Montserrat"/>
                <a:ea typeface="Montserrat"/>
                <a:cs typeface="Montserrat"/>
                <a:sym typeface="Montserrat"/>
              </a:rPr>
              <a:t>Inventory Storage Room</a:t>
            </a:r>
            <a:endParaRPr/>
          </a:p>
        </p:txBody>
      </p:sp>
      <p:sp>
        <p:nvSpPr>
          <p:cNvPr id="455" name="Google Shape;455;p20"/>
          <p:cNvSpPr/>
          <p:nvPr/>
        </p:nvSpPr>
        <p:spPr>
          <a:xfrm>
            <a:off x="9013832" y="3163583"/>
            <a:ext cx="214530" cy="224394"/>
          </a:xfrm>
          <a:prstGeom prst="triangle">
            <a:avLst>
              <a:gd name="adj" fmla="val 50000"/>
            </a:avLst>
          </a:prstGeom>
          <a:solidFill>
            <a:schemeClr val="dk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6" name="Google Shape;456;p20"/>
          <p:cNvSpPr txBox="1"/>
          <p:nvPr/>
        </p:nvSpPr>
        <p:spPr>
          <a:xfrm>
            <a:off x="8638279" y="3395672"/>
            <a:ext cx="930727" cy="4308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dk1"/>
                </a:solidFill>
                <a:latin typeface="Montserrat"/>
                <a:ea typeface="Montserrat"/>
                <a:cs typeface="Montserrat"/>
                <a:sym typeface="Montserrat"/>
              </a:rPr>
              <a:t>Electric+ (Utilities)</a:t>
            </a:r>
            <a:endParaRPr/>
          </a:p>
        </p:txBody>
      </p:sp>
      <p:sp>
        <p:nvSpPr>
          <p:cNvPr id="457" name="Google Shape;457;p20"/>
          <p:cNvSpPr/>
          <p:nvPr/>
        </p:nvSpPr>
        <p:spPr>
          <a:xfrm>
            <a:off x="10529201" y="3211416"/>
            <a:ext cx="214530" cy="224394"/>
          </a:xfrm>
          <a:prstGeom prst="triangle">
            <a:avLst>
              <a:gd name="adj" fmla="val 50000"/>
            </a:avLst>
          </a:prstGeom>
          <a:solidFill>
            <a:schemeClr val="dk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8" name="Google Shape;458;p20"/>
          <p:cNvSpPr txBox="1"/>
          <p:nvPr/>
        </p:nvSpPr>
        <p:spPr>
          <a:xfrm>
            <a:off x="10153648" y="3443505"/>
            <a:ext cx="930727"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dk1"/>
                </a:solidFill>
                <a:latin typeface="Montserrat"/>
                <a:ea typeface="Montserrat"/>
                <a:cs typeface="Montserrat"/>
                <a:sym typeface="Montserrat"/>
              </a:rPr>
              <a:t>Staff</a:t>
            </a:r>
            <a:endParaRPr/>
          </a:p>
        </p:txBody>
      </p:sp>
      <p:cxnSp>
        <p:nvCxnSpPr>
          <p:cNvPr id="459" name="Google Shape;459;p20"/>
          <p:cNvCxnSpPr>
            <a:endCxn id="454" idx="1"/>
          </p:cNvCxnSpPr>
          <p:nvPr/>
        </p:nvCxnSpPr>
        <p:spPr>
          <a:xfrm rot="10800000" flipH="1">
            <a:off x="5206504" y="2174807"/>
            <a:ext cx="3366000" cy="962400"/>
          </a:xfrm>
          <a:prstGeom prst="straightConnector1">
            <a:avLst/>
          </a:prstGeom>
          <a:noFill/>
          <a:ln w="19050" cap="flat" cmpd="sng">
            <a:solidFill>
              <a:schemeClr val="dk1"/>
            </a:solidFill>
            <a:prstDash val="solid"/>
            <a:miter lim="800000"/>
            <a:headEnd type="none" w="sm" len="sm"/>
            <a:tailEnd type="triangle" w="med" len="med"/>
          </a:ln>
        </p:spPr>
      </p:cxnSp>
      <p:cxnSp>
        <p:nvCxnSpPr>
          <p:cNvPr id="460" name="Google Shape;460;p20"/>
          <p:cNvCxnSpPr/>
          <p:nvPr/>
        </p:nvCxnSpPr>
        <p:spPr>
          <a:xfrm rot="10800000" flipH="1">
            <a:off x="5206551" y="3583019"/>
            <a:ext cx="5151208" cy="228992"/>
          </a:xfrm>
          <a:prstGeom prst="straightConnector1">
            <a:avLst/>
          </a:prstGeom>
          <a:noFill/>
          <a:ln w="19050" cap="flat" cmpd="sng">
            <a:solidFill>
              <a:schemeClr val="dk1"/>
            </a:solidFill>
            <a:prstDash val="solid"/>
            <a:miter lim="800000"/>
            <a:headEnd type="none" w="sm" len="sm"/>
            <a:tailEnd type="triangle" w="med" len="med"/>
          </a:ln>
        </p:spPr>
      </p:cxnSp>
      <p:cxnSp>
        <p:nvCxnSpPr>
          <p:cNvPr id="461" name="Google Shape;461;p20"/>
          <p:cNvCxnSpPr/>
          <p:nvPr/>
        </p:nvCxnSpPr>
        <p:spPr>
          <a:xfrm rot="10800000" flipH="1">
            <a:off x="5206551" y="3413442"/>
            <a:ext cx="3540120" cy="969591"/>
          </a:xfrm>
          <a:prstGeom prst="straightConnector1">
            <a:avLst/>
          </a:prstGeom>
          <a:noFill/>
          <a:ln w="19050" cap="flat" cmpd="sng">
            <a:solidFill>
              <a:schemeClr val="dk1"/>
            </a:solidFill>
            <a:prstDash val="solid"/>
            <a:miter lim="800000"/>
            <a:headEnd type="none" w="sm" len="sm"/>
            <a:tailEnd type="triangle" w="med" len="med"/>
          </a:ln>
        </p:spPr>
      </p:cxnSp>
      <p:grpSp>
        <p:nvGrpSpPr>
          <p:cNvPr id="7" name="Group 6">
            <a:extLst>
              <a:ext uri="{FF2B5EF4-FFF2-40B4-BE49-F238E27FC236}">
                <a16:creationId xmlns:a16="http://schemas.microsoft.com/office/drawing/2014/main" id="{7110A110-0590-C3CA-F4FC-1ADBADB01B4A}"/>
              </a:ext>
            </a:extLst>
          </p:cNvPr>
          <p:cNvGrpSpPr/>
          <p:nvPr/>
        </p:nvGrpSpPr>
        <p:grpSpPr>
          <a:xfrm>
            <a:off x="2656114" y="5375691"/>
            <a:ext cx="3173687" cy="970941"/>
            <a:chOff x="2656114" y="5375691"/>
            <a:chExt cx="3173687" cy="970941"/>
          </a:xfrm>
        </p:grpSpPr>
        <p:sp>
          <p:nvSpPr>
            <p:cNvPr id="463" name="Google Shape;463;p20"/>
            <p:cNvSpPr/>
            <p:nvPr/>
          </p:nvSpPr>
          <p:spPr>
            <a:xfrm>
              <a:off x="5555481" y="5375691"/>
              <a:ext cx="274320" cy="237744"/>
            </a:xfrm>
            <a:prstGeom prst="rect">
              <a:avLst/>
            </a:prstGeom>
            <a:solidFill>
              <a:srgbClr val="DC26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a:solidFill>
                  <a:schemeClr val="dk1"/>
                </a:solidFill>
                <a:latin typeface="Montserrat"/>
                <a:ea typeface="Montserrat"/>
                <a:cs typeface="Montserrat"/>
                <a:sym typeface="Montserrat"/>
              </a:endParaRPr>
            </a:p>
          </p:txBody>
        </p:sp>
        <p:sp>
          <p:nvSpPr>
            <p:cNvPr id="464" name="Google Shape;464;p20"/>
            <p:cNvSpPr/>
            <p:nvPr/>
          </p:nvSpPr>
          <p:spPr>
            <a:xfrm>
              <a:off x="2812869" y="5389214"/>
              <a:ext cx="2551939" cy="237744"/>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4A4A4A"/>
                </a:buClr>
                <a:buSzPts val="1050"/>
                <a:buFont typeface="Montserrat"/>
                <a:buNone/>
              </a:pPr>
              <a:r>
                <a:rPr lang="en-US" sz="1050" dirty="0">
                  <a:solidFill>
                    <a:srgbClr val="4A4A4A"/>
                  </a:solidFill>
                  <a:latin typeface="Montserrat"/>
                  <a:ea typeface="Montserrat"/>
                  <a:cs typeface="Montserrat"/>
                  <a:sym typeface="Montserrat"/>
                </a:rPr>
                <a:t>Top Priority - Act First / Act Soon</a:t>
              </a:r>
              <a:endParaRPr sz="1050" dirty="0">
                <a:solidFill>
                  <a:schemeClr val="dk1"/>
                </a:solidFill>
                <a:latin typeface="Montserrat"/>
                <a:ea typeface="Montserrat"/>
                <a:cs typeface="Montserrat"/>
                <a:sym typeface="Montserrat"/>
              </a:endParaRPr>
            </a:p>
          </p:txBody>
        </p:sp>
        <p:sp>
          <p:nvSpPr>
            <p:cNvPr id="465" name="Google Shape;465;p20"/>
            <p:cNvSpPr/>
            <p:nvPr/>
          </p:nvSpPr>
          <p:spPr>
            <a:xfrm>
              <a:off x="5554390" y="5746956"/>
              <a:ext cx="274320" cy="237744"/>
            </a:xfrm>
            <a:prstGeom prst="rect">
              <a:avLst/>
            </a:prstGeom>
            <a:solidFill>
              <a:srgbClr val="EAB30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a:solidFill>
                  <a:schemeClr val="dk1"/>
                </a:solidFill>
                <a:latin typeface="Montserrat"/>
                <a:ea typeface="Montserrat"/>
                <a:cs typeface="Montserrat"/>
                <a:sym typeface="Montserrat"/>
              </a:endParaRPr>
            </a:p>
          </p:txBody>
        </p:sp>
        <p:sp>
          <p:nvSpPr>
            <p:cNvPr id="466" name="Google Shape;466;p20"/>
            <p:cNvSpPr/>
            <p:nvPr/>
          </p:nvSpPr>
          <p:spPr>
            <a:xfrm>
              <a:off x="2656114" y="5751551"/>
              <a:ext cx="2718659" cy="22355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4A4A4A"/>
                </a:buClr>
                <a:buSzPts val="1050"/>
                <a:buFont typeface="Montserrat"/>
                <a:buNone/>
              </a:pPr>
              <a:r>
                <a:rPr lang="en-US" sz="1050" dirty="0">
                  <a:solidFill>
                    <a:srgbClr val="4A4A4A"/>
                  </a:solidFill>
                  <a:latin typeface="Montserrat"/>
                  <a:ea typeface="Montserrat"/>
                  <a:cs typeface="Montserrat"/>
                  <a:sym typeface="Montserrat"/>
                </a:rPr>
                <a:t>Medium Priority - Monitor / Watch</a:t>
              </a:r>
              <a:endParaRPr sz="1050" dirty="0">
                <a:solidFill>
                  <a:schemeClr val="dk1"/>
                </a:solidFill>
                <a:latin typeface="Montserrat"/>
                <a:ea typeface="Montserrat"/>
                <a:cs typeface="Montserrat"/>
                <a:sym typeface="Montserrat"/>
              </a:endParaRPr>
            </a:p>
          </p:txBody>
        </p:sp>
        <p:sp>
          <p:nvSpPr>
            <p:cNvPr id="467" name="Google Shape;467;p20"/>
            <p:cNvSpPr/>
            <p:nvPr/>
          </p:nvSpPr>
          <p:spPr>
            <a:xfrm>
              <a:off x="5555480" y="6108888"/>
              <a:ext cx="274320" cy="237744"/>
            </a:xfrm>
            <a:prstGeom prst="rect">
              <a:avLst/>
            </a:prstGeom>
            <a:solidFill>
              <a:srgbClr val="16A34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a:solidFill>
                  <a:schemeClr val="dk1"/>
                </a:solidFill>
                <a:latin typeface="Montserrat"/>
                <a:ea typeface="Montserrat"/>
                <a:cs typeface="Montserrat"/>
                <a:sym typeface="Montserrat"/>
              </a:endParaRPr>
            </a:p>
          </p:txBody>
        </p:sp>
        <p:sp>
          <p:nvSpPr>
            <p:cNvPr id="468" name="Google Shape;468;p20"/>
            <p:cNvSpPr/>
            <p:nvPr/>
          </p:nvSpPr>
          <p:spPr>
            <a:xfrm>
              <a:off x="3056709" y="6108152"/>
              <a:ext cx="2308099" cy="235354"/>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4A4A4A"/>
                </a:buClr>
                <a:buSzPts val="1050"/>
                <a:buFont typeface="Montserrat"/>
                <a:buNone/>
              </a:pPr>
              <a:r>
                <a:rPr lang="en-US" sz="1050" dirty="0">
                  <a:solidFill>
                    <a:srgbClr val="4A4A4A"/>
                  </a:solidFill>
                  <a:latin typeface="Montserrat"/>
                  <a:ea typeface="Montserrat"/>
                  <a:cs typeface="Montserrat"/>
                  <a:sym typeface="Montserrat"/>
                </a:rPr>
                <a:t>Low Priority - Accept</a:t>
              </a:r>
              <a:endParaRPr sz="1050" dirty="0">
                <a:solidFill>
                  <a:schemeClr val="dk1"/>
                </a:solidFill>
                <a:latin typeface="Montserrat"/>
                <a:ea typeface="Montserrat"/>
                <a:cs typeface="Montserrat"/>
                <a:sym typeface="Montserrat"/>
              </a:endParaRPr>
            </a:p>
          </p:txBody>
        </p:sp>
      </p:grpSp>
      <p:sp>
        <p:nvSpPr>
          <p:cNvPr id="469" name="Google Shape;46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6" name="Google Shape;316;p14">
            <a:extLst>
              <a:ext uri="{FF2B5EF4-FFF2-40B4-BE49-F238E27FC236}">
                <a16:creationId xmlns:a16="http://schemas.microsoft.com/office/drawing/2014/main" id="{FE11C4EE-FA51-E04A-E970-D7A09F29FB73}"/>
              </a:ext>
            </a:extLst>
          </p:cNvPr>
          <p:cNvSpPr txBox="1">
            <a:spLocks noGrp="1"/>
          </p:cNvSpPr>
          <p:nvPr>
            <p:ph type="title"/>
          </p:nvPr>
        </p:nvSpPr>
        <p:spPr>
          <a:xfrm>
            <a:off x="838200" y="274416"/>
            <a:ext cx="10515600" cy="799944"/>
          </a:xfrm>
          <a:prstGeom prst="rect">
            <a:avLst/>
          </a:prstGeom>
          <a:noFill/>
          <a:ln>
            <a:noFill/>
          </a:ln>
        </p:spPr>
        <p:txBody>
          <a:bodyPr spcFirstLastPara="1" wrap="square" lIns="91425" tIns="45700" rIns="91425" bIns="45700" anchor="ctr" anchorCtr="0">
            <a:normAutofit/>
          </a:bodyPr>
          <a:lstStyle/>
          <a:p>
            <a:pPr>
              <a:buSzPts val="4000"/>
            </a:pPr>
            <a:r>
              <a:rPr lang="en-US" sz="4000" dirty="0">
                <a:latin typeface="Montserrat"/>
                <a:ea typeface="Montserrat"/>
                <a:cs typeface="Montserrat"/>
                <a:sym typeface="Montserrat"/>
              </a:rPr>
              <a:t>Step 2: Assess Vulnerability &amp; Risk</a:t>
            </a:r>
            <a:endParaRPr lang="en-US" sz="4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21"/>
          <p:cNvSpPr txBox="1">
            <a:spLocks noGrp="1"/>
          </p:cNvSpPr>
          <p:nvPr>
            <p:ph type="title"/>
          </p:nvPr>
        </p:nvSpPr>
        <p:spPr>
          <a:xfrm>
            <a:off x="838200" y="1274928"/>
            <a:ext cx="7589520" cy="11659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800"/>
              <a:buFont typeface="Play"/>
              <a:buNone/>
            </a:pPr>
            <a:r>
              <a:rPr lang="en-US" sz="4000" dirty="0">
                <a:latin typeface="Montserrat" pitchFamily="2" charset="77"/>
              </a:rPr>
              <a:t>Build Your Own Risk Matrix</a:t>
            </a:r>
            <a:endParaRPr sz="3600" dirty="0">
              <a:latin typeface="Montserrat" pitchFamily="2" charset="77"/>
            </a:endParaRPr>
          </a:p>
        </p:txBody>
      </p:sp>
      <p:sp>
        <p:nvSpPr>
          <p:cNvPr id="476" name="Google Shape;476;p21"/>
          <p:cNvSpPr txBox="1"/>
          <p:nvPr/>
        </p:nvSpPr>
        <p:spPr>
          <a:xfrm>
            <a:off x="838200" y="777580"/>
            <a:ext cx="60977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F7F7F"/>
              </a:buClr>
              <a:buSzPts val="1800"/>
              <a:buFont typeface="Calibri"/>
              <a:buNone/>
            </a:pPr>
            <a:r>
              <a:rPr lang="en-US" sz="1800" b="1" spc="300" dirty="0">
                <a:solidFill>
                  <a:srgbClr val="7F7F7F"/>
                </a:solidFill>
                <a:latin typeface="Calibri"/>
                <a:ea typeface="Calibri"/>
                <a:cs typeface="Calibri"/>
                <a:sym typeface="Calibri"/>
              </a:rPr>
              <a:t>ACTIVITY 2</a:t>
            </a:r>
            <a:endParaRPr sz="1800" spc="300" dirty="0">
              <a:solidFill>
                <a:srgbClr val="7F7F7F"/>
              </a:solidFill>
              <a:latin typeface="Arial"/>
              <a:ea typeface="Arial"/>
              <a:cs typeface="Arial"/>
              <a:sym typeface="Arial"/>
            </a:endParaRPr>
          </a:p>
        </p:txBody>
      </p:sp>
      <p:sp>
        <p:nvSpPr>
          <p:cNvPr id="477" name="Google Shape;477;p21"/>
          <p:cNvSpPr/>
          <p:nvPr/>
        </p:nvSpPr>
        <p:spPr>
          <a:xfrm>
            <a:off x="838200" y="2815521"/>
            <a:ext cx="6683477" cy="841248"/>
          </a:xfrm>
          <a:prstGeom prst="rect">
            <a:avLst/>
          </a:prstGeom>
          <a:solidFill>
            <a:schemeClr val="accent4"/>
          </a:solidFill>
          <a:ln w="12700" cap="flat" cmpd="sng">
            <a:solidFill>
              <a:srgbClr val="52B78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478" name="Google Shape;478;p21"/>
          <p:cNvSpPr/>
          <p:nvPr/>
        </p:nvSpPr>
        <p:spPr>
          <a:xfrm>
            <a:off x="975360" y="2888673"/>
            <a:ext cx="411480" cy="6858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lt1"/>
              </a:buClr>
              <a:buSzPts val="2800"/>
              <a:buFont typeface="Montserrat"/>
              <a:buNone/>
            </a:pPr>
            <a:r>
              <a:rPr lang="en-US" sz="2800" b="1">
                <a:solidFill>
                  <a:schemeClr val="lt1"/>
                </a:solidFill>
                <a:latin typeface="Montserrat"/>
                <a:ea typeface="Montserrat"/>
                <a:cs typeface="Montserrat"/>
                <a:sym typeface="Montserrat"/>
              </a:rPr>
              <a:t>1</a:t>
            </a:r>
            <a:endParaRPr sz="2800">
              <a:solidFill>
                <a:schemeClr val="lt1"/>
              </a:solidFill>
              <a:latin typeface="Montserrat"/>
              <a:ea typeface="Montserrat"/>
              <a:cs typeface="Montserrat"/>
              <a:sym typeface="Montserrat"/>
            </a:endParaRPr>
          </a:p>
        </p:txBody>
      </p:sp>
      <p:sp>
        <p:nvSpPr>
          <p:cNvPr id="479" name="Google Shape;479;p21"/>
          <p:cNvSpPr/>
          <p:nvPr/>
        </p:nvSpPr>
        <p:spPr>
          <a:xfrm>
            <a:off x="1478280" y="2888673"/>
            <a:ext cx="758952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600"/>
              <a:buFont typeface="Montserrat"/>
              <a:buNone/>
            </a:pPr>
            <a:r>
              <a:rPr lang="en-US" sz="1600" b="1" dirty="0">
                <a:solidFill>
                  <a:srgbClr val="FFFFFF"/>
                </a:solidFill>
                <a:latin typeface="Montserrat"/>
                <a:ea typeface="Montserrat"/>
                <a:cs typeface="Montserrat"/>
                <a:sym typeface="Montserrat"/>
              </a:rPr>
              <a:t>Read about Pete’s Pick and Pack</a:t>
            </a:r>
            <a:endParaRPr sz="1600" dirty="0">
              <a:solidFill>
                <a:schemeClr val="dk1"/>
              </a:solidFill>
              <a:latin typeface="Montserrat"/>
              <a:ea typeface="Montserrat"/>
              <a:cs typeface="Montserrat"/>
              <a:sym typeface="Montserrat"/>
            </a:endParaRPr>
          </a:p>
        </p:txBody>
      </p:sp>
      <p:sp>
        <p:nvSpPr>
          <p:cNvPr id="480" name="Google Shape;480;p21"/>
          <p:cNvSpPr/>
          <p:nvPr/>
        </p:nvSpPr>
        <p:spPr>
          <a:xfrm>
            <a:off x="1478280" y="3208713"/>
            <a:ext cx="7589520" cy="38404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chemeClr val="lt1"/>
              </a:buClr>
              <a:buSzPts val="1200"/>
              <a:buFont typeface="Montserrat"/>
              <a:buNone/>
            </a:pPr>
            <a:r>
              <a:rPr lang="en-US" sz="1200" dirty="0">
                <a:solidFill>
                  <a:schemeClr val="lt1"/>
                </a:solidFill>
                <a:latin typeface="Montserrat"/>
                <a:ea typeface="Montserrat"/>
                <a:cs typeface="Montserrat"/>
                <a:sym typeface="Montserrat"/>
              </a:rPr>
              <a:t>With two pre-identified hazards and multiple possible priority assets</a:t>
            </a:r>
            <a:endParaRPr sz="1200" dirty="0">
              <a:solidFill>
                <a:schemeClr val="lt1"/>
              </a:solidFill>
              <a:latin typeface="Montserrat"/>
              <a:ea typeface="Montserrat"/>
              <a:cs typeface="Montserrat"/>
              <a:sym typeface="Montserrat"/>
            </a:endParaRPr>
          </a:p>
        </p:txBody>
      </p:sp>
      <p:sp>
        <p:nvSpPr>
          <p:cNvPr id="481" name="Google Shape;481;p21"/>
          <p:cNvSpPr/>
          <p:nvPr/>
        </p:nvSpPr>
        <p:spPr>
          <a:xfrm>
            <a:off x="838200" y="3784785"/>
            <a:ext cx="6683477" cy="841248"/>
          </a:xfrm>
          <a:prstGeom prst="rect">
            <a:avLst/>
          </a:prstGeom>
          <a:solidFill>
            <a:schemeClr val="accent4"/>
          </a:solidFill>
          <a:ln w="12700" cap="flat" cmpd="sng">
            <a:solidFill>
              <a:srgbClr val="52B78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482" name="Google Shape;482;p21"/>
          <p:cNvSpPr/>
          <p:nvPr/>
        </p:nvSpPr>
        <p:spPr>
          <a:xfrm>
            <a:off x="975360" y="3857937"/>
            <a:ext cx="411480" cy="6858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lt1"/>
              </a:buClr>
              <a:buSzPts val="2800"/>
              <a:buFont typeface="Montserrat"/>
              <a:buNone/>
            </a:pPr>
            <a:r>
              <a:rPr lang="en-US" sz="2800" b="1">
                <a:solidFill>
                  <a:schemeClr val="lt1"/>
                </a:solidFill>
                <a:latin typeface="Montserrat"/>
                <a:ea typeface="Montserrat"/>
                <a:cs typeface="Montserrat"/>
                <a:sym typeface="Montserrat"/>
              </a:rPr>
              <a:t>2</a:t>
            </a:r>
            <a:endParaRPr sz="2800">
              <a:solidFill>
                <a:schemeClr val="lt1"/>
              </a:solidFill>
              <a:latin typeface="Montserrat"/>
              <a:ea typeface="Montserrat"/>
              <a:cs typeface="Montserrat"/>
              <a:sym typeface="Montserrat"/>
            </a:endParaRPr>
          </a:p>
        </p:txBody>
      </p:sp>
      <p:sp>
        <p:nvSpPr>
          <p:cNvPr id="483" name="Google Shape;483;p21"/>
          <p:cNvSpPr/>
          <p:nvPr/>
        </p:nvSpPr>
        <p:spPr>
          <a:xfrm>
            <a:off x="1478280" y="3857937"/>
            <a:ext cx="758952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600"/>
              <a:buFont typeface="Montserrat"/>
              <a:buNone/>
            </a:pPr>
            <a:r>
              <a:rPr lang="en-US" sz="1600" b="1">
                <a:solidFill>
                  <a:srgbClr val="FFFFFF"/>
                </a:solidFill>
                <a:latin typeface="Montserrat"/>
                <a:ea typeface="Montserrat"/>
                <a:cs typeface="Montserrat"/>
                <a:sym typeface="Montserrat"/>
              </a:rPr>
              <a:t>Rate each asset-hazard pair</a:t>
            </a:r>
            <a:endParaRPr sz="1600">
              <a:solidFill>
                <a:schemeClr val="dk1"/>
              </a:solidFill>
              <a:latin typeface="Montserrat"/>
              <a:ea typeface="Montserrat"/>
              <a:cs typeface="Montserrat"/>
              <a:sym typeface="Montserrat"/>
            </a:endParaRPr>
          </a:p>
        </p:txBody>
      </p:sp>
      <p:sp>
        <p:nvSpPr>
          <p:cNvPr id="484" name="Google Shape;484;p21"/>
          <p:cNvSpPr/>
          <p:nvPr/>
        </p:nvSpPr>
        <p:spPr>
          <a:xfrm>
            <a:off x="1478280" y="4177977"/>
            <a:ext cx="7589520" cy="38404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chemeClr val="lt1"/>
              </a:buClr>
              <a:buSzPts val="1200"/>
              <a:buFont typeface="Montserrat"/>
              <a:buNone/>
            </a:pPr>
            <a:r>
              <a:rPr lang="en-US" sz="1200">
                <a:solidFill>
                  <a:schemeClr val="lt1"/>
                </a:solidFill>
                <a:latin typeface="Montserrat"/>
                <a:ea typeface="Montserrat"/>
                <a:cs typeface="Montserrat"/>
                <a:sym typeface="Montserrat"/>
              </a:rPr>
              <a:t>Discuss probability and magnitude</a:t>
            </a:r>
            <a:endParaRPr sz="1200">
              <a:solidFill>
                <a:schemeClr val="lt1"/>
              </a:solidFill>
              <a:latin typeface="Montserrat"/>
              <a:ea typeface="Montserrat"/>
              <a:cs typeface="Montserrat"/>
              <a:sym typeface="Montserrat"/>
            </a:endParaRPr>
          </a:p>
        </p:txBody>
      </p:sp>
      <p:sp>
        <p:nvSpPr>
          <p:cNvPr id="485" name="Google Shape;485;p21"/>
          <p:cNvSpPr/>
          <p:nvPr/>
        </p:nvSpPr>
        <p:spPr>
          <a:xfrm>
            <a:off x="838200" y="4754049"/>
            <a:ext cx="6683477" cy="841248"/>
          </a:xfrm>
          <a:prstGeom prst="rect">
            <a:avLst/>
          </a:prstGeom>
          <a:solidFill>
            <a:schemeClr val="accent4"/>
          </a:solidFill>
          <a:ln w="12700" cap="flat" cmpd="sng">
            <a:solidFill>
              <a:srgbClr val="52B78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486" name="Google Shape;486;p21"/>
          <p:cNvSpPr/>
          <p:nvPr/>
        </p:nvSpPr>
        <p:spPr>
          <a:xfrm>
            <a:off x="975360" y="4827201"/>
            <a:ext cx="411480" cy="6858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lt1"/>
              </a:buClr>
              <a:buSzPts val="2800"/>
              <a:buFont typeface="Montserrat"/>
              <a:buNone/>
            </a:pPr>
            <a:r>
              <a:rPr lang="en-US" sz="2800" b="1">
                <a:solidFill>
                  <a:schemeClr val="lt1"/>
                </a:solidFill>
                <a:latin typeface="Montserrat"/>
                <a:ea typeface="Montserrat"/>
                <a:cs typeface="Montserrat"/>
                <a:sym typeface="Montserrat"/>
              </a:rPr>
              <a:t>3</a:t>
            </a:r>
            <a:endParaRPr sz="2800">
              <a:solidFill>
                <a:schemeClr val="lt1"/>
              </a:solidFill>
              <a:latin typeface="Montserrat"/>
              <a:ea typeface="Montserrat"/>
              <a:cs typeface="Montserrat"/>
              <a:sym typeface="Montserrat"/>
            </a:endParaRPr>
          </a:p>
        </p:txBody>
      </p:sp>
      <p:sp>
        <p:nvSpPr>
          <p:cNvPr id="487" name="Google Shape;487;p21"/>
          <p:cNvSpPr/>
          <p:nvPr/>
        </p:nvSpPr>
        <p:spPr>
          <a:xfrm>
            <a:off x="1478280" y="4827201"/>
            <a:ext cx="758952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600"/>
              <a:buFont typeface="Montserrat"/>
              <a:buNone/>
            </a:pPr>
            <a:r>
              <a:rPr lang="en-US" sz="1600" b="1">
                <a:solidFill>
                  <a:srgbClr val="FFFFFF"/>
                </a:solidFill>
                <a:latin typeface="Montserrat"/>
                <a:ea typeface="Montserrat"/>
                <a:cs typeface="Montserrat"/>
                <a:sym typeface="Montserrat"/>
              </a:rPr>
              <a:t>Plot and decide</a:t>
            </a:r>
            <a:endParaRPr sz="1600">
              <a:solidFill>
                <a:schemeClr val="dk1"/>
              </a:solidFill>
              <a:latin typeface="Montserrat"/>
              <a:ea typeface="Montserrat"/>
              <a:cs typeface="Montserrat"/>
              <a:sym typeface="Montserrat"/>
            </a:endParaRPr>
          </a:p>
        </p:txBody>
      </p:sp>
      <p:sp>
        <p:nvSpPr>
          <p:cNvPr id="488" name="Google Shape;488;p21"/>
          <p:cNvSpPr/>
          <p:nvPr/>
        </p:nvSpPr>
        <p:spPr>
          <a:xfrm>
            <a:off x="1478280" y="5147241"/>
            <a:ext cx="7589520" cy="38404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chemeClr val="lt1"/>
              </a:buClr>
              <a:buSzPts val="1200"/>
              <a:buFont typeface="Montserrat"/>
              <a:buNone/>
            </a:pPr>
            <a:r>
              <a:rPr lang="en-US" sz="1200">
                <a:solidFill>
                  <a:schemeClr val="lt1"/>
                </a:solidFill>
                <a:latin typeface="Montserrat"/>
                <a:ea typeface="Montserrat"/>
                <a:cs typeface="Montserrat"/>
                <a:sym typeface="Montserrat"/>
              </a:rPr>
              <a:t>Place pairs on the matrix. Agree on the most urgent resilience investment(s).</a:t>
            </a:r>
            <a:endParaRPr sz="1200">
              <a:solidFill>
                <a:schemeClr val="lt1"/>
              </a:solidFill>
              <a:latin typeface="Montserrat"/>
              <a:ea typeface="Montserrat"/>
              <a:cs typeface="Montserrat"/>
              <a:sym typeface="Montserrat"/>
            </a:endParaRPr>
          </a:p>
        </p:txBody>
      </p:sp>
      <p:sp>
        <p:nvSpPr>
          <p:cNvPr id="489" name="Google Shape;48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490" name="Google Shape;490;p21"/>
          <p:cNvPicPr preferRelativeResize="0"/>
          <p:nvPr/>
        </p:nvPicPr>
        <p:blipFill rotWithShape="1">
          <a:blip r:embed="rId3">
            <a:alphaModFix/>
          </a:blip>
          <a:srcRect/>
          <a:stretch/>
        </p:blipFill>
        <p:spPr>
          <a:xfrm>
            <a:off x="7907708" y="2725994"/>
            <a:ext cx="3446092" cy="328801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22"/>
          <p:cNvSpPr/>
          <p:nvPr/>
        </p:nvSpPr>
        <p:spPr>
          <a:xfrm>
            <a:off x="0" y="1087361"/>
            <a:ext cx="12219826" cy="5268989"/>
          </a:xfrm>
          <a:prstGeom prst="rect">
            <a:avLst/>
          </a:prstGeom>
          <a:solidFill>
            <a:srgbClr val="C9F1FC"/>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1867" b="1">
              <a:solidFill>
                <a:schemeClr val="lt1"/>
              </a:solidFill>
              <a:latin typeface="Arial"/>
              <a:ea typeface="Arial"/>
              <a:cs typeface="Arial"/>
              <a:sym typeface="Arial"/>
            </a:endParaRPr>
          </a:p>
        </p:txBody>
      </p:sp>
      <p:sp>
        <p:nvSpPr>
          <p:cNvPr id="496" name="Google Shape;496;p22"/>
          <p:cNvSpPr txBox="1">
            <a:spLocks noGrp="1"/>
          </p:cNvSpPr>
          <p:nvPr>
            <p:ph type="title"/>
          </p:nvPr>
        </p:nvSpPr>
        <p:spPr>
          <a:xfrm>
            <a:off x="831850" y="2188029"/>
            <a:ext cx="10515600" cy="104537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Montserrat"/>
              <a:buNone/>
            </a:pPr>
            <a:r>
              <a:rPr lang="en-US" sz="4800">
                <a:latin typeface="Montserrat"/>
                <a:ea typeface="Montserrat"/>
                <a:cs typeface="Montserrat"/>
                <a:sym typeface="Montserrat"/>
              </a:rPr>
              <a:t>From Risk Matrix to Action Plan</a:t>
            </a:r>
            <a:endParaRPr/>
          </a:p>
        </p:txBody>
      </p:sp>
      <p:sp>
        <p:nvSpPr>
          <p:cNvPr id="497" name="Google Shape;497;p22"/>
          <p:cNvSpPr txBox="1">
            <a:spLocks noGrp="1"/>
          </p:cNvSpPr>
          <p:nvPr>
            <p:ph type="body" idx="1"/>
          </p:nvPr>
        </p:nvSpPr>
        <p:spPr>
          <a:xfrm>
            <a:off x="831850" y="3516086"/>
            <a:ext cx="10515600" cy="124449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57575"/>
              </a:buClr>
              <a:buSzPts val="2400"/>
              <a:buNone/>
            </a:pPr>
            <a:r>
              <a:rPr lang="en-US">
                <a:latin typeface="Montserrat"/>
                <a:ea typeface="Montserrat"/>
                <a:cs typeface="Montserrat"/>
                <a:sym typeface="Montserrat"/>
              </a:rPr>
              <a:t>Translating the risk assessment into a clear set of action steps</a:t>
            </a:r>
            <a:endParaRPr/>
          </a:p>
        </p:txBody>
      </p:sp>
      <p:sp>
        <p:nvSpPr>
          <p:cNvPr id="498" name="Google Shape;498;p22"/>
          <p:cNvSpPr/>
          <p:nvPr/>
        </p:nvSpPr>
        <p:spPr>
          <a:xfrm>
            <a:off x="844550" y="1395557"/>
            <a:ext cx="54864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chemeClr val="dk1"/>
              </a:buClr>
              <a:buSzPts val="2000"/>
              <a:buFont typeface="Arial"/>
              <a:buNone/>
            </a:pPr>
            <a:endParaRPr sz="2000">
              <a:solidFill>
                <a:schemeClr val="dk1"/>
              </a:solidFill>
              <a:latin typeface="Montserrat"/>
              <a:ea typeface="Montserrat"/>
              <a:cs typeface="Montserrat"/>
              <a:sym typeface="Montserrat"/>
            </a:endParaRPr>
          </a:p>
        </p:txBody>
      </p:sp>
      <p:sp>
        <p:nvSpPr>
          <p:cNvPr id="499" name="Google Shape;49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517" name="Google Shape;517;p24"/>
          <p:cNvPicPr preferRelativeResize="0"/>
          <p:nvPr/>
        </p:nvPicPr>
        <p:blipFill rotWithShape="1">
          <a:blip r:embed="rId3">
            <a:alphaModFix/>
          </a:blip>
          <a:srcRect/>
          <a:stretch/>
        </p:blipFill>
        <p:spPr>
          <a:xfrm>
            <a:off x="4483639" y="1258121"/>
            <a:ext cx="3941897" cy="4833165"/>
          </a:xfrm>
          <a:prstGeom prst="rect">
            <a:avLst/>
          </a:prstGeom>
          <a:no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sp>
        <p:nvSpPr>
          <p:cNvPr id="514" name="Google Shape;51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515" name="Google Shape;515;p24"/>
          <p:cNvPicPr preferRelativeResize="0"/>
          <p:nvPr/>
        </p:nvPicPr>
        <p:blipFill rotWithShape="1">
          <a:blip r:embed="rId4">
            <a:alphaModFix/>
          </a:blip>
          <a:srcRect/>
          <a:stretch/>
        </p:blipFill>
        <p:spPr>
          <a:xfrm>
            <a:off x="7122096" y="1501352"/>
            <a:ext cx="1150713" cy="622362"/>
          </a:xfrm>
          <a:prstGeom prst="rect">
            <a:avLst/>
          </a:prstGeom>
          <a:noFill/>
          <a:ln>
            <a:noFill/>
          </a:ln>
        </p:spPr>
      </p:pic>
      <p:sp>
        <p:nvSpPr>
          <p:cNvPr id="516" name="Google Shape;516;p24"/>
          <p:cNvSpPr txBox="1"/>
          <p:nvPr/>
        </p:nvSpPr>
        <p:spPr>
          <a:xfrm>
            <a:off x="2043951" y="2386274"/>
            <a:ext cx="2157923" cy="40006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b="1" spc="300" dirty="0">
                <a:solidFill>
                  <a:schemeClr val="dk1"/>
                </a:solidFill>
                <a:latin typeface="Arial"/>
                <a:ea typeface="Arial"/>
                <a:cs typeface="Arial"/>
                <a:sym typeface="Arial"/>
              </a:rPr>
              <a:t>WORKBOOK</a:t>
            </a:r>
            <a:endParaRPr sz="1600" spc="300" dirty="0"/>
          </a:p>
        </p:txBody>
      </p:sp>
      <p:sp>
        <p:nvSpPr>
          <p:cNvPr id="5" name="Google Shape;504;p23">
            <a:extLst>
              <a:ext uri="{FF2B5EF4-FFF2-40B4-BE49-F238E27FC236}">
                <a16:creationId xmlns:a16="http://schemas.microsoft.com/office/drawing/2014/main" id="{14DC74FC-6FFD-D4A3-9CFF-91EE3733174C}"/>
              </a:ext>
            </a:extLst>
          </p:cNvPr>
          <p:cNvSpPr txBox="1">
            <a:spLocks noGrp="1"/>
          </p:cNvSpPr>
          <p:nvPr>
            <p:ph type="title"/>
          </p:nvPr>
        </p:nvSpPr>
        <p:spPr>
          <a:xfrm>
            <a:off x="838200" y="365126"/>
            <a:ext cx="10515600" cy="627932"/>
          </a:xfrm>
          <a:prstGeom prst="rect">
            <a:avLst/>
          </a:prstGeom>
          <a:noFill/>
          <a:ln>
            <a:noFill/>
          </a:ln>
        </p:spPr>
        <p:txBody>
          <a:bodyPr spcFirstLastPara="1" wrap="square" lIns="91425" tIns="45700" rIns="91425" bIns="45700" anchor="ctr" anchorCtr="0">
            <a:noAutofit/>
          </a:bodyPr>
          <a:lstStyle/>
          <a:p>
            <a:pPr lvl="0"/>
            <a:r>
              <a:rPr lang="en-US" sz="4000" dirty="0">
                <a:latin typeface="Montserrat" pitchFamily="2" charset="77"/>
                <a:ea typeface="Arial"/>
                <a:cs typeface="Arial"/>
                <a:sym typeface="Arial"/>
              </a:rPr>
              <a:t>Example Of Action Plan Template</a:t>
            </a:r>
            <a:endParaRPr lang="en-US" sz="4000" dirty="0">
              <a:latin typeface="Montserrat" pitchFamily="2" charset="77"/>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41" name="Google Shape;54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2" name="Google Shape;504;p23">
            <a:extLst>
              <a:ext uri="{FF2B5EF4-FFF2-40B4-BE49-F238E27FC236}">
                <a16:creationId xmlns:a16="http://schemas.microsoft.com/office/drawing/2014/main" id="{B9DF0570-A910-2889-9E02-9DF8AF3160F2}"/>
              </a:ext>
            </a:extLst>
          </p:cNvPr>
          <p:cNvSpPr txBox="1">
            <a:spLocks noGrp="1"/>
          </p:cNvSpPr>
          <p:nvPr>
            <p:ph type="title"/>
          </p:nvPr>
        </p:nvSpPr>
        <p:spPr>
          <a:xfrm>
            <a:off x="838200" y="365126"/>
            <a:ext cx="10515600" cy="627932"/>
          </a:xfrm>
          <a:prstGeom prst="rect">
            <a:avLst/>
          </a:prstGeom>
          <a:noFill/>
          <a:ln>
            <a:noFill/>
          </a:ln>
        </p:spPr>
        <p:txBody>
          <a:bodyPr spcFirstLastPara="1" wrap="square" lIns="91425" tIns="45700" rIns="91425" bIns="45700" anchor="ctr" anchorCtr="0">
            <a:noAutofit/>
          </a:bodyPr>
          <a:lstStyle/>
          <a:p>
            <a:pPr lvl="0"/>
            <a:r>
              <a:rPr lang="en-US" sz="4000" dirty="0">
                <a:latin typeface="Montserrat" pitchFamily="2" charset="77"/>
              </a:rPr>
              <a:t>Sharing the Action Plan for Buy-in</a:t>
            </a:r>
          </a:p>
        </p:txBody>
      </p:sp>
      <p:pic>
        <p:nvPicPr>
          <p:cNvPr id="5" name="Picture 4">
            <a:extLst>
              <a:ext uri="{FF2B5EF4-FFF2-40B4-BE49-F238E27FC236}">
                <a16:creationId xmlns:a16="http://schemas.microsoft.com/office/drawing/2014/main" id="{023DC231-70D9-7FD6-FC80-A93AB2C6A808}"/>
              </a:ext>
            </a:extLst>
          </p:cNvPr>
          <p:cNvPicPr>
            <a:picLocks noChangeAspect="1"/>
          </p:cNvPicPr>
          <p:nvPr/>
        </p:nvPicPr>
        <p:blipFill>
          <a:blip r:embed="rId3"/>
          <a:stretch>
            <a:fillRect/>
          </a:stretch>
        </p:blipFill>
        <p:spPr>
          <a:xfrm>
            <a:off x="742216" y="2054448"/>
            <a:ext cx="5446614" cy="2921366"/>
          </a:xfrm>
          <a:prstGeom prst="rect">
            <a:avLst/>
          </a:prstGeom>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C29A863A-2BC1-8249-725E-F9D6BE76FE1A}"/>
              </a:ext>
            </a:extLst>
          </p:cNvPr>
          <p:cNvSpPr txBox="1"/>
          <p:nvPr/>
        </p:nvSpPr>
        <p:spPr>
          <a:xfrm>
            <a:off x="6866966" y="1445502"/>
            <a:ext cx="4840940" cy="4401205"/>
          </a:xfrm>
          <a:prstGeom prst="rect">
            <a:avLst/>
          </a:prstGeom>
          <a:noFill/>
        </p:spPr>
        <p:txBody>
          <a:bodyPr wrap="square" rtlCol="0">
            <a:spAutoFit/>
          </a:bodyPr>
          <a:lstStyle/>
          <a:p>
            <a:r>
              <a:rPr lang="en-US" sz="2800" dirty="0">
                <a:latin typeface="Montserrat" pitchFamily="2" charset="77"/>
              </a:rPr>
              <a:t>CRVT provides a ready-to-use slide template to communicate the plan to any audience</a:t>
            </a:r>
          </a:p>
          <a:p>
            <a:endParaRPr lang="en-US" sz="2800" dirty="0">
              <a:latin typeface="Montserrat" pitchFamily="2" charset="77"/>
            </a:endParaRPr>
          </a:p>
          <a:p>
            <a:r>
              <a:rPr lang="en-US" sz="2800" dirty="0">
                <a:latin typeface="Montserrat" pitchFamily="2" charset="77"/>
              </a:rPr>
              <a:t>Consistent format helps audiences quickly grasp priorities and costs - making it easier to secure support</a:t>
            </a:r>
          </a:p>
        </p:txBody>
      </p:sp>
      <p:sp>
        <p:nvSpPr>
          <p:cNvPr id="8" name="TextBox 7">
            <a:extLst>
              <a:ext uri="{FF2B5EF4-FFF2-40B4-BE49-F238E27FC236}">
                <a16:creationId xmlns:a16="http://schemas.microsoft.com/office/drawing/2014/main" id="{C446E94C-6F1A-8E06-7DF6-2CD14846AE9F}"/>
              </a:ext>
            </a:extLst>
          </p:cNvPr>
          <p:cNvSpPr txBox="1"/>
          <p:nvPr/>
        </p:nvSpPr>
        <p:spPr>
          <a:xfrm>
            <a:off x="1496875" y="1746671"/>
            <a:ext cx="3937296" cy="307777"/>
          </a:xfrm>
          <a:prstGeom prst="rect">
            <a:avLst/>
          </a:prstGeom>
          <a:noFill/>
        </p:spPr>
        <p:txBody>
          <a:bodyPr wrap="none" rtlCol="0">
            <a:spAutoFit/>
          </a:bodyPr>
          <a:lstStyle/>
          <a:p>
            <a:pPr algn="ctr"/>
            <a:r>
              <a:rPr lang="en-US" spc="300" dirty="0">
                <a:latin typeface="Montserrat" pitchFamily="2" charset="77"/>
              </a:rPr>
              <a:t>EXAMPLE ACTION PLAN SLIDE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26"/>
          <p:cNvSpPr/>
          <p:nvPr/>
        </p:nvSpPr>
        <p:spPr>
          <a:xfrm>
            <a:off x="0" y="1087361"/>
            <a:ext cx="12219826" cy="5268989"/>
          </a:xfrm>
          <a:prstGeom prst="rect">
            <a:avLst/>
          </a:prstGeom>
          <a:solidFill>
            <a:srgbClr val="C9F1FC"/>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1867" b="1">
              <a:solidFill>
                <a:schemeClr val="lt1"/>
              </a:solidFill>
              <a:latin typeface="Arial"/>
              <a:ea typeface="Arial"/>
              <a:cs typeface="Arial"/>
              <a:sym typeface="Arial"/>
            </a:endParaRPr>
          </a:p>
        </p:txBody>
      </p:sp>
      <p:sp>
        <p:nvSpPr>
          <p:cNvPr id="549" name="Google Shape;549;p26"/>
          <p:cNvSpPr txBox="1">
            <a:spLocks noGrp="1"/>
          </p:cNvSpPr>
          <p:nvPr>
            <p:ph type="title"/>
          </p:nvPr>
        </p:nvSpPr>
        <p:spPr>
          <a:xfrm>
            <a:off x="838200" y="365125"/>
            <a:ext cx="10515600" cy="68692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Montserrat"/>
              <a:buNone/>
            </a:pPr>
            <a:r>
              <a:rPr lang="en-US">
                <a:latin typeface="Montserrat"/>
                <a:ea typeface="Montserrat"/>
                <a:cs typeface="Montserrat"/>
                <a:sym typeface="Montserrat"/>
              </a:rPr>
              <a:t>Key Takeaways</a:t>
            </a:r>
            <a:endParaRPr/>
          </a:p>
        </p:txBody>
      </p:sp>
      <p:sp>
        <p:nvSpPr>
          <p:cNvPr id="550" name="Google Shape;55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grpSp>
        <p:nvGrpSpPr>
          <p:cNvPr id="551" name="Google Shape;551;p26"/>
          <p:cNvGrpSpPr/>
          <p:nvPr/>
        </p:nvGrpSpPr>
        <p:grpSpPr>
          <a:xfrm>
            <a:off x="1015863" y="1680021"/>
            <a:ext cx="10042286" cy="4378792"/>
            <a:chOff x="3140" y="297535"/>
            <a:chExt cx="10042286" cy="4378792"/>
          </a:xfrm>
        </p:grpSpPr>
        <p:sp>
          <p:nvSpPr>
            <p:cNvPr id="552" name="Google Shape;552;p26"/>
            <p:cNvSpPr/>
            <p:nvPr/>
          </p:nvSpPr>
          <p:spPr>
            <a:xfrm>
              <a:off x="3140" y="297535"/>
              <a:ext cx="3061672" cy="759767"/>
            </a:xfrm>
            <a:prstGeom prst="rect">
              <a:avLst/>
            </a:prstGeom>
            <a:solidFill>
              <a:srgbClr val="0B2741"/>
            </a:solidFill>
            <a:ln w="19050" cap="flat" cmpd="sng">
              <a:solidFill>
                <a:srgbClr val="0B27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6"/>
            <p:cNvSpPr txBox="1"/>
            <p:nvPr/>
          </p:nvSpPr>
          <p:spPr>
            <a:xfrm>
              <a:off x="3140" y="297535"/>
              <a:ext cx="3061672" cy="759767"/>
            </a:xfrm>
            <a:prstGeom prst="rect">
              <a:avLst/>
            </a:prstGeom>
            <a:noFill/>
            <a:ln>
              <a:noFill/>
            </a:ln>
          </p:spPr>
          <p:txBody>
            <a:bodyPr spcFirstLastPara="1" wrap="square" lIns="149350" tIns="85325" rIns="149350" bIns="85325" anchor="ctr" anchorCtr="0">
              <a:noAutofit/>
            </a:bodyPr>
            <a:lstStyle/>
            <a:p>
              <a:pPr marL="0" marR="0" lvl="0" indent="0" algn="ctr" rtl="0">
                <a:lnSpc>
                  <a:spcPct val="90000"/>
                </a:lnSpc>
                <a:spcBef>
                  <a:spcPts val="0"/>
                </a:spcBef>
                <a:spcAft>
                  <a:spcPts val="0"/>
                </a:spcAft>
                <a:buClr>
                  <a:schemeClr val="lt1"/>
                </a:buClr>
                <a:buSzPts val="2100"/>
                <a:buFont typeface="Montserrat"/>
                <a:buNone/>
              </a:pPr>
              <a:r>
                <a:rPr lang="en-US" sz="2100" spc="300" dirty="0">
                  <a:solidFill>
                    <a:schemeClr val="lt1"/>
                  </a:solidFill>
                  <a:latin typeface="Montserrat"/>
                  <a:ea typeface="Montserrat"/>
                  <a:cs typeface="Montserrat"/>
                  <a:sym typeface="Montserrat"/>
                </a:rPr>
                <a:t>THE FRAMEWORK</a:t>
              </a:r>
              <a:endParaRPr spc="300" dirty="0"/>
            </a:p>
          </p:txBody>
        </p:sp>
        <p:sp>
          <p:nvSpPr>
            <p:cNvPr id="554" name="Google Shape;554;p26"/>
            <p:cNvSpPr/>
            <p:nvPr/>
          </p:nvSpPr>
          <p:spPr>
            <a:xfrm>
              <a:off x="3140" y="1057302"/>
              <a:ext cx="3061672" cy="3619025"/>
            </a:xfrm>
            <a:prstGeom prst="rect">
              <a:avLst/>
            </a:prstGeom>
            <a:solidFill>
              <a:srgbClr val="C9CACD">
                <a:alpha val="90196"/>
              </a:srgbClr>
            </a:solidFill>
            <a:ln w="19050" cap="flat" cmpd="sng">
              <a:solidFill>
                <a:srgbClr val="C9CACD">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6"/>
            <p:cNvSpPr txBox="1"/>
            <p:nvPr/>
          </p:nvSpPr>
          <p:spPr>
            <a:xfrm>
              <a:off x="3140" y="1057302"/>
              <a:ext cx="3061672" cy="3619025"/>
            </a:xfrm>
            <a:prstGeom prst="rect">
              <a:avLst/>
            </a:prstGeom>
            <a:noFill/>
            <a:ln>
              <a:noFill/>
            </a:ln>
          </p:spPr>
          <p:txBody>
            <a:bodyPr spcFirstLastPara="1" wrap="square" lIns="112000" tIns="112000" rIns="149350" bIns="168000" anchor="t" anchorCtr="0">
              <a:noAutofit/>
            </a:bodyPr>
            <a:lstStyle/>
            <a:p>
              <a:pPr marL="228600" marR="0" lvl="1" indent="-228600" algn="l" rtl="0">
                <a:lnSpc>
                  <a:spcPct val="100000"/>
                </a:lnSpc>
                <a:spcBef>
                  <a:spcPts val="0"/>
                </a:spcBef>
                <a:spcAft>
                  <a:spcPts val="0"/>
                </a:spcAft>
                <a:buClr>
                  <a:schemeClr val="dk1"/>
                </a:buClr>
                <a:buSzPts val="2100"/>
                <a:buFont typeface="Arial"/>
                <a:buChar char="•"/>
              </a:pPr>
              <a:r>
                <a:rPr lang="en-US" sz="2100" b="0" i="0" u="none" strike="noStrike" cap="none" dirty="0">
                  <a:solidFill>
                    <a:schemeClr val="dk1"/>
                  </a:solidFill>
                  <a:latin typeface="Montserrat"/>
                  <a:ea typeface="Montserrat"/>
                  <a:cs typeface="Montserrat"/>
                  <a:sym typeface="Montserrat"/>
                </a:rPr>
                <a:t>Understand critical assets</a:t>
              </a:r>
              <a:endParaRPr sz="2100" b="0" i="0" u="none" strike="noStrike" cap="none" dirty="0">
                <a:solidFill>
                  <a:schemeClr val="dk1"/>
                </a:solidFill>
                <a:latin typeface="Montserrat"/>
                <a:ea typeface="Montserrat"/>
                <a:cs typeface="Montserrat"/>
                <a:sym typeface="Montserrat"/>
              </a:endParaRPr>
            </a:p>
            <a:p>
              <a:pPr marL="228600" marR="0" lvl="1" indent="-228600" algn="l" rtl="0">
                <a:lnSpc>
                  <a:spcPct val="100000"/>
                </a:lnSpc>
                <a:spcBef>
                  <a:spcPts val="600"/>
                </a:spcBef>
                <a:spcAft>
                  <a:spcPts val="0"/>
                </a:spcAft>
                <a:buClr>
                  <a:schemeClr val="dk1"/>
                </a:buClr>
                <a:buSzPts val="2100"/>
                <a:buFont typeface="Arial"/>
                <a:buChar char="•"/>
              </a:pPr>
              <a:r>
                <a:rPr lang="en-US" sz="2100" b="0" i="0" u="none" strike="noStrike" cap="none" dirty="0">
                  <a:solidFill>
                    <a:schemeClr val="dk1"/>
                  </a:solidFill>
                  <a:latin typeface="Montserrat"/>
                  <a:ea typeface="Montserrat"/>
                  <a:cs typeface="Montserrat"/>
                  <a:sym typeface="Montserrat"/>
                </a:rPr>
                <a:t>Identify asset exposure</a:t>
              </a:r>
              <a:endParaRPr sz="2100" b="0" i="0" u="none" strike="noStrike" cap="none" dirty="0">
                <a:solidFill>
                  <a:schemeClr val="dk1"/>
                </a:solidFill>
                <a:latin typeface="Montserrat"/>
                <a:ea typeface="Montserrat"/>
                <a:cs typeface="Montserrat"/>
                <a:sym typeface="Montserrat"/>
              </a:endParaRPr>
            </a:p>
            <a:p>
              <a:pPr marL="228600" marR="0" lvl="1" indent="-228600" algn="l" rtl="0">
                <a:lnSpc>
                  <a:spcPct val="100000"/>
                </a:lnSpc>
                <a:spcBef>
                  <a:spcPts val="600"/>
                </a:spcBef>
                <a:spcAft>
                  <a:spcPts val="0"/>
                </a:spcAft>
                <a:buClr>
                  <a:schemeClr val="dk1"/>
                </a:buClr>
                <a:buSzPts val="2100"/>
                <a:buFont typeface="Arial"/>
                <a:buChar char="•"/>
              </a:pPr>
              <a:r>
                <a:rPr lang="en-US" sz="2100" b="0" i="0" u="none" strike="noStrike" cap="none" dirty="0">
                  <a:solidFill>
                    <a:schemeClr val="dk1"/>
                  </a:solidFill>
                  <a:latin typeface="Montserrat"/>
                  <a:ea typeface="Montserrat"/>
                  <a:cs typeface="Montserrat"/>
                  <a:sym typeface="Montserrat"/>
                </a:rPr>
                <a:t>Assess risk on a simple matrix</a:t>
              </a:r>
              <a:endParaRPr sz="2100" b="0" i="0" u="none" strike="noStrike" cap="none" dirty="0">
                <a:solidFill>
                  <a:schemeClr val="dk1"/>
                </a:solidFill>
                <a:latin typeface="Montserrat"/>
                <a:ea typeface="Montserrat"/>
                <a:cs typeface="Montserrat"/>
                <a:sym typeface="Montserrat"/>
              </a:endParaRPr>
            </a:p>
            <a:p>
              <a:pPr marL="228600" marR="0" lvl="1" indent="-228600" algn="l" rtl="0">
                <a:lnSpc>
                  <a:spcPct val="100000"/>
                </a:lnSpc>
                <a:spcBef>
                  <a:spcPts val="600"/>
                </a:spcBef>
                <a:spcAft>
                  <a:spcPts val="0"/>
                </a:spcAft>
                <a:buClr>
                  <a:schemeClr val="dk1"/>
                </a:buClr>
                <a:buSzPts val="2100"/>
                <a:buFont typeface="Arial"/>
                <a:buChar char="•"/>
              </a:pPr>
              <a:r>
                <a:rPr lang="en-US" sz="2100" b="0" i="0" u="none" strike="noStrike" cap="none" dirty="0">
                  <a:solidFill>
                    <a:schemeClr val="dk1"/>
                  </a:solidFill>
                  <a:latin typeface="Montserrat"/>
                  <a:ea typeface="Montserrat"/>
                  <a:cs typeface="Montserrat"/>
                  <a:sym typeface="Montserrat"/>
                </a:rPr>
                <a:t>Build a plan</a:t>
              </a:r>
              <a:endParaRPr sz="2100" b="0" i="0" u="none" strike="noStrike" cap="none" dirty="0">
                <a:solidFill>
                  <a:schemeClr val="dk1"/>
                </a:solidFill>
                <a:latin typeface="Montserrat"/>
                <a:ea typeface="Montserrat"/>
                <a:cs typeface="Montserrat"/>
                <a:sym typeface="Montserrat"/>
              </a:endParaRPr>
            </a:p>
          </p:txBody>
        </p:sp>
        <p:sp>
          <p:nvSpPr>
            <p:cNvPr id="556" name="Google Shape;556;p26"/>
            <p:cNvSpPr/>
            <p:nvPr/>
          </p:nvSpPr>
          <p:spPr>
            <a:xfrm>
              <a:off x="3493447" y="297535"/>
              <a:ext cx="3061672" cy="759767"/>
            </a:xfrm>
            <a:prstGeom prst="rect">
              <a:avLst/>
            </a:prstGeom>
            <a:solidFill>
              <a:srgbClr val="0B2741"/>
            </a:solidFill>
            <a:ln w="19050" cap="flat" cmpd="sng">
              <a:solidFill>
                <a:srgbClr val="0B27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6"/>
            <p:cNvSpPr txBox="1"/>
            <p:nvPr/>
          </p:nvSpPr>
          <p:spPr>
            <a:xfrm>
              <a:off x="3493447" y="297535"/>
              <a:ext cx="3061672" cy="759767"/>
            </a:xfrm>
            <a:prstGeom prst="rect">
              <a:avLst/>
            </a:prstGeom>
            <a:noFill/>
            <a:ln>
              <a:noFill/>
            </a:ln>
          </p:spPr>
          <p:txBody>
            <a:bodyPr spcFirstLastPara="1" wrap="square" lIns="149350" tIns="85325" rIns="149350" bIns="85325" anchor="ctr" anchorCtr="0">
              <a:noAutofit/>
            </a:bodyPr>
            <a:lstStyle/>
            <a:p>
              <a:pPr marL="0" marR="0" lvl="0" indent="0" algn="ctr" rtl="0">
                <a:lnSpc>
                  <a:spcPct val="90000"/>
                </a:lnSpc>
                <a:spcBef>
                  <a:spcPts val="0"/>
                </a:spcBef>
                <a:spcAft>
                  <a:spcPts val="0"/>
                </a:spcAft>
                <a:buClr>
                  <a:schemeClr val="lt1"/>
                </a:buClr>
                <a:buSzPts val="2100"/>
                <a:buFont typeface="Montserrat"/>
                <a:buNone/>
              </a:pPr>
              <a:r>
                <a:rPr lang="en-US" sz="2100" spc="300" dirty="0">
                  <a:solidFill>
                    <a:schemeClr val="lt1"/>
                  </a:solidFill>
                  <a:latin typeface="Montserrat"/>
                  <a:ea typeface="Montserrat"/>
                  <a:cs typeface="Montserrat"/>
                  <a:sym typeface="Montserrat"/>
                </a:rPr>
                <a:t>THE APPROACH</a:t>
              </a:r>
              <a:endParaRPr spc="300" dirty="0"/>
            </a:p>
          </p:txBody>
        </p:sp>
        <p:sp>
          <p:nvSpPr>
            <p:cNvPr id="558" name="Google Shape;558;p26"/>
            <p:cNvSpPr/>
            <p:nvPr/>
          </p:nvSpPr>
          <p:spPr>
            <a:xfrm>
              <a:off x="3493447" y="1057302"/>
              <a:ext cx="3061672" cy="3619025"/>
            </a:xfrm>
            <a:prstGeom prst="rect">
              <a:avLst/>
            </a:prstGeom>
            <a:solidFill>
              <a:srgbClr val="C9CACD">
                <a:alpha val="90196"/>
              </a:srgbClr>
            </a:solidFill>
            <a:ln w="19050" cap="flat" cmpd="sng">
              <a:solidFill>
                <a:srgbClr val="C9CACD">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6"/>
            <p:cNvSpPr txBox="1"/>
            <p:nvPr/>
          </p:nvSpPr>
          <p:spPr>
            <a:xfrm>
              <a:off x="3493447" y="1057302"/>
              <a:ext cx="3061672" cy="3619025"/>
            </a:xfrm>
            <a:prstGeom prst="rect">
              <a:avLst/>
            </a:prstGeom>
            <a:noFill/>
            <a:ln>
              <a:noFill/>
            </a:ln>
          </p:spPr>
          <p:txBody>
            <a:bodyPr spcFirstLastPara="1" wrap="square" lIns="112000" tIns="112000" rIns="149350" bIns="168000" anchor="t" anchorCtr="0">
              <a:noAutofit/>
            </a:bodyPr>
            <a:lstStyle/>
            <a:p>
              <a:pPr marL="228600" marR="0" lvl="1" indent="-228600" algn="l" rtl="0">
                <a:lnSpc>
                  <a:spcPct val="100000"/>
                </a:lnSpc>
                <a:spcBef>
                  <a:spcPts val="0"/>
                </a:spcBef>
                <a:spcAft>
                  <a:spcPts val="0"/>
                </a:spcAft>
                <a:buClr>
                  <a:schemeClr val="dk1"/>
                </a:buClr>
                <a:buSzPts val="2100"/>
                <a:buFont typeface="Arial"/>
                <a:buChar char="•"/>
              </a:pPr>
              <a:r>
                <a:rPr lang="en-US" sz="2100" b="0" i="0" u="none" strike="noStrike" cap="none">
                  <a:solidFill>
                    <a:schemeClr val="dk1"/>
                  </a:solidFill>
                  <a:latin typeface="Montserrat"/>
                  <a:ea typeface="Montserrat"/>
                  <a:cs typeface="Montserrat"/>
                  <a:sym typeface="Montserrat"/>
                </a:rPr>
                <a:t>Resilience planning works best as a facilitated conversation, not a delivered product</a:t>
              </a:r>
              <a:endParaRPr sz="2100" b="0" i="0" u="none" strike="noStrike" cap="none">
                <a:solidFill>
                  <a:schemeClr val="dk1"/>
                </a:solidFill>
                <a:latin typeface="Montserrat"/>
                <a:ea typeface="Montserrat"/>
                <a:cs typeface="Montserrat"/>
                <a:sym typeface="Montserrat"/>
              </a:endParaRPr>
            </a:p>
            <a:p>
              <a:pPr marL="228600" marR="0" lvl="1" indent="-228600" algn="l" rtl="0">
                <a:lnSpc>
                  <a:spcPct val="100000"/>
                </a:lnSpc>
                <a:spcBef>
                  <a:spcPts val="600"/>
                </a:spcBef>
                <a:spcAft>
                  <a:spcPts val="0"/>
                </a:spcAft>
                <a:buClr>
                  <a:schemeClr val="dk1"/>
                </a:buClr>
                <a:buSzPts val="2100"/>
                <a:buFont typeface="Arial"/>
                <a:buChar char="•"/>
              </a:pPr>
              <a:r>
                <a:rPr lang="en-US" sz="2100" b="0" i="0" u="none" strike="noStrike" cap="none">
                  <a:solidFill>
                    <a:schemeClr val="dk1"/>
                  </a:solidFill>
                  <a:latin typeface="Montserrat"/>
                  <a:ea typeface="Montserrat"/>
                  <a:cs typeface="Montserrat"/>
                  <a:sym typeface="Montserrat"/>
                </a:rPr>
                <a:t>Your job isn't to hand them a plan. It's to walk them through the thinking.</a:t>
              </a:r>
              <a:endParaRPr sz="2100" b="0" i="0" u="none" strike="noStrike" cap="none">
                <a:solidFill>
                  <a:schemeClr val="dk1"/>
                </a:solidFill>
                <a:latin typeface="Montserrat"/>
                <a:ea typeface="Montserrat"/>
                <a:cs typeface="Montserrat"/>
                <a:sym typeface="Montserrat"/>
              </a:endParaRPr>
            </a:p>
          </p:txBody>
        </p:sp>
        <p:sp>
          <p:nvSpPr>
            <p:cNvPr id="560" name="Google Shape;560;p26"/>
            <p:cNvSpPr/>
            <p:nvPr/>
          </p:nvSpPr>
          <p:spPr>
            <a:xfrm>
              <a:off x="6983754" y="297535"/>
              <a:ext cx="3061672" cy="759767"/>
            </a:xfrm>
            <a:prstGeom prst="rect">
              <a:avLst/>
            </a:prstGeom>
            <a:solidFill>
              <a:srgbClr val="0B2741"/>
            </a:solidFill>
            <a:ln w="19050" cap="flat" cmpd="sng">
              <a:solidFill>
                <a:srgbClr val="0B27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6"/>
            <p:cNvSpPr txBox="1"/>
            <p:nvPr/>
          </p:nvSpPr>
          <p:spPr>
            <a:xfrm>
              <a:off x="6983754" y="297535"/>
              <a:ext cx="3061672" cy="759767"/>
            </a:xfrm>
            <a:prstGeom prst="rect">
              <a:avLst/>
            </a:prstGeom>
            <a:noFill/>
            <a:ln>
              <a:noFill/>
            </a:ln>
          </p:spPr>
          <p:txBody>
            <a:bodyPr spcFirstLastPara="1" wrap="square" lIns="149350" tIns="85325" rIns="149350" bIns="85325" anchor="ctr" anchorCtr="0">
              <a:noAutofit/>
            </a:bodyPr>
            <a:lstStyle/>
            <a:p>
              <a:pPr marL="0" marR="0" lvl="0" indent="0" algn="ctr" rtl="0">
                <a:lnSpc>
                  <a:spcPct val="90000"/>
                </a:lnSpc>
                <a:spcBef>
                  <a:spcPts val="0"/>
                </a:spcBef>
                <a:spcAft>
                  <a:spcPts val="0"/>
                </a:spcAft>
                <a:buClr>
                  <a:schemeClr val="lt1"/>
                </a:buClr>
                <a:buSzPts val="2100"/>
                <a:buFont typeface="Montserrat"/>
                <a:buNone/>
              </a:pPr>
              <a:r>
                <a:rPr lang="en-US" sz="2100" spc="300" dirty="0">
                  <a:solidFill>
                    <a:schemeClr val="lt1"/>
                  </a:solidFill>
                  <a:latin typeface="Montserrat"/>
                  <a:ea typeface="Montserrat"/>
                  <a:cs typeface="Montserrat"/>
                  <a:sym typeface="Montserrat"/>
                </a:rPr>
                <a:t>THE URGENCY</a:t>
              </a:r>
              <a:endParaRPr spc="300" dirty="0"/>
            </a:p>
          </p:txBody>
        </p:sp>
        <p:sp>
          <p:nvSpPr>
            <p:cNvPr id="562" name="Google Shape;562;p26"/>
            <p:cNvSpPr/>
            <p:nvPr/>
          </p:nvSpPr>
          <p:spPr>
            <a:xfrm>
              <a:off x="6983754" y="1057302"/>
              <a:ext cx="3061672" cy="3619025"/>
            </a:xfrm>
            <a:prstGeom prst="rect">
              <a:avLst/>
            </a:prstGeom>
            <a:solidFill>
              <a:srgbClr val="C9CACD">
                <a:alpha val="90196"/>
              </a:srgbClr>
            </a:solidFill>
            <a:ln w="19050" cap="flat" cmpd="sng">
              <a:solidFill>
                <a:srgbClr val="C9CACD">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6"/>
            <p:cNvSpPr txBox="1"/>
            <p:nvPr/>
          </p:nvSpPr>
          <p:spPr>
            <a:xfrm>
              <a:off x="6983754" y="1057302"/>
              <a:ext cx="3061672" cy="3619025"/>
            </a:xfrm>
            <a:prstGeom prst="rect">
              <a:avLst/>
            </a:prstGeom>
            <a:noFill/>
            <a:ln>
              <a:noFill/>
            </a:ln>
          </p:spPr>
          <p:txBody>
            <a:bodyPr spcFirstLastPara="1" wrap="square" lIns="112000" tIns="112000" rIns="149350" bIns="168000" anchor="t" anchorCtr="0">
              <a:noAutofit/>
            </a:bodyPr>
            <a:lstStyle/>
            <a:p>
              <a:pPr marL="228600" marR="0" lvl="1" indent="-228600" algn="l" rtl="0">
                <a:lnSpc>
                  <a:spcPct val="100000"/>
                </a:lnSpc>
                <a:spcBef>
                  <a:spcPts val="0"/>
                </a:spcBef>
                <a:spcAft>
                  <a:spcPts val="0"/>
                </a:spcAft>
                <a:buClr>
                  <a:schemeClr val="dk1"/>
                </a:buClr>
                <a:buSzPts val="2100"/>
                <a:buFont typeface="Arial"/>
                <a:buChar char="•"/>
              </a:pPr>
              <a:r>
                <a:rPr lang="en-US" sz="2100" b="0" i="0" u="none" strike="noStrike" cap="none" dirty="0">
                  <a:solidFill>
                    <a:schemeClr val="dk1"/>
                  </a:solidFill>
                  <a:latin typeface="Montserrat"/>
                  <a:ea typeface="Montserrat"/>
                  <a:cs typeface="Montserrat"/>
                  <a:sym typeface="Montserrat"/>
                </a:rPr>
                <a:t>Businesses that survive the next decade are the ones that plan before the next disaster - not after</a:t>
              </a:r>
              <a:endParaRPr sz="2100" b="0" i="0" u="none" strike="noStrike" cap="none" dirty="0">
                <a:solidFill>
                  <a:schemeClr val="dk1"/>
                </a:solidFill>
                <a:latin typeface="Montserrat"/>
                <a:ea typeface="Montserrat"/>
                <a:cs typeface="Montserrat"/>
                <a:sym typeface="Montserrat"/>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27"/>
          <p:cNvSpPr/>
          <p:nvPr/>
        </p:nvSpPr>
        <p:spPr>
          <a:xfrm>
            <a:off x="0" y="1197428"/>
            <a:ext cx="12192000" cy="4463143"/>
          </a:xfrm>
          <a:prstGeom prst="rect">
            <a:avLst/>
          </a:prstGeom>
          <a:solidFill>
            <a:srgbClr val="C0E4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9" name="Google Shape;569;p27"/>
          <p:cNvSpPr txBox="1">
            <a:spLocks noGrp="1"/>
          </p:cNvSpPr>
          <p:nvPr>
            <p:ph type="title"/>
          </p:nvPr>
        </p:nvSpPr>
        <p:spPr>
          <a:xfrm>
            <a:off x="672354" y="2846017"/>
            <a:ext cx="6561072" cy="116596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chemeClr val="dk1"/>
              </a:buClr>
              <a:buSzPts val="4400"/>
              <a:buFont typeface="Montserrat"/>
              <a:buNone/>
            </a:pPr>
            <a:r>
              <a:rPr lang="en-US" sz="3600" dirty="0">
                <a:latin typeface="Montserrat"/>
                <a:ea typeface="Montserrat"/>
                <a:cs typeface="Montserrat"/>
                <a:sym typeface="Montserrat"/>
              </a:rPr>
              <a:t>What is </a:t>
            </a:r>
            <a:r>
              <a:rPr lang="en-US" sz="3600" b="1" dirty="0">
                <a:latin typeface="Montserrat"/>
                <a:ea typeface="Montserrat"/>
                <a:cs typeface="Montserrat"/>
                <a:sym typeface="Montserrat"/>
              </a:rPr>
              <a:t>one thing </a:t>
            </a:r>
            <a:r>
              <a:rPr lang="en-US" sz="3600" dirty="0">
                <a:latin typeface="Montserrat"/>
                <a:ea typeface="Montserrat"/>
                <a:cs typeface="Montserrat"/>
                <a:sym typeface="Montserrat"/>
              </a:rPr>
              <a:t>you will do in the next 30 days to help a business in your community build its climate resilience?</a:t>
            </a:r>
            <a:endParaRPr sz="3600" dirty="0">
              <a:latin typeface="Montserrat"/>
              <a:ea typeface="Montserrat"/>
              <a:cs typeface="Montserrat"/>
              <a:sym typeface="Montserrat"/>
            </a:endParaRPr>
          </a:p>
        </p:txBody>
      </p:sp>
      <p:sp>
        <p:nvSpPr>
          <p:cNvPr id="570" name="Google Shape;570;p27"/>
          <p:cNvSpPr txBox="1"/>
          <p:nvPr/>
        </p:nvSpPr>
        <p:spPr>
          <a:xfrm>
            <a:off x="838200" y="777580"/>
            <a:ext cx="60977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F7F7F"/>
              </a:buClr>
              <a:buSzPts val="1800"/>
              <a:buFont typeface="Calibri"/>
              <a:buNone/>
            </a:pPr>
            <a:r>
              <a:rPr lang="en-US" sz="1800" b="1" spc="300" dirty="0">
                <a:solidFill>
                  <a:srgbClr val="7F7F7F"/>
                </a:solidFill>
                <a:latin typeface="Calibri"/>
                <a:ea typeface="Calibri"/>
                <a:cs typeface="Calibri"/>
                <a:sym typeface="Calibri"/>
              </a:rPr>
              <a:t>ACTIVITY 3</a:t>
            </a:r>
            <a:endParaRPr sz="1800" spc="300" dirty="0">
              <a:solidFill>
                <a:srgbClr val="7F7F7F"/>
              </a:solidFill>
              <a:latin typeface="Arial"/>
              <a:ea typeface="Arial"/>
              <a:cs typeface="Arial"/>
              <a:sym typeface="Arial"/>
            </a:endParaRPr>
          </a:p>
        </p:txBody>
      </p:sp>
      <p:sp>
        <p:nvSpPr>
          <p:cNvPr id="571" name="Google Shape;57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2" name="Google Shape;48;p1">
            <a:extLst>
              <a:ext uri="{FF2B5EF4-FFF2-40B4-BE49-F238E27FC236}">
                <a16:creationId xmlns:a16="http://schemas.microsoft.com/office/drawing/2014/main" id="{50617861-BE51-DDE3-CD70-12A88A73BE53}"/>
              </a:ext>
            </a:extLst>
          </p:cNvPr>
          <p:cNvPicPr preferRelativeResize="0"/>
          <p:nvPr/>
        </p:nvPicPr>
        <p:blipFill rotWithShape="1">
          <a:blip r:embed="rId3">
            <a:alphaModFix amt="35000"/>
            <a:extLst>
              <a:ext uri="{28A0092B-C50C-407E-A947-70E740481C1C}">
                <a14:useLocalDpi xmlns:a14="http://schemas.microsoft.com/office/drawing/2010/main"/>
              </a:ext>
            </a:extLst>
          </a:blip>
          <a:srcRect/>
          <a:stretch>
            <a:fillRect/>
          </a:stretch>
        </p:blipFill>
        <p:spPr>
          <a:xfrm>
            <a:off x="7942729" y="11933"/>
            <a:ext cx="4249271" cy="6858000"/>
          </a:xfrm>
          <a:prstGeom prst="rect">
            <a:avLst/>
          </a:prstGeom>
          <a:noFill/>
          <a:ln>
            <a:noFill/>
          </a:ln>
        </p:spPr>
      </p:pic>
      <p:pic>
        <p:nvPicPr>
          <p:cNvPr id="3" name="Google Shape;50;p1" descr="Woman writing open on board">
            <a:extLst>
              <a:ext uri="{FF2B5EF4-FFF2-40B4-BE49-F238E27FC236}">
                <a16:creationId xmlns:a16="http://schemas.microsoft.com/office/drawing/2014/main" id="{3FC80CDF-A382-F26A-18C6-AD6096F45702}"/>
              </a:ext>
            </a:extLst>
          </p:cNvPr>
          <p:cNvPicPr preferRelativeResize="0"/>
          <p:nvPr/>
        </p:nvPicPr>
        <p:blipFill rotWithShape="1">
          <a:blip r:embed="rId4">
            <a:alphaModFix/>
          </a:blip>
          <a:srcRect/>
          <a:stretch/>
        </p:blipFill>
        <p:spPr>
          <a:xfrm>
            <a:off x="8663038" y="3996761"/>
            <a:ext cx="2099349" cy="2099349"/>
          </a:xfrm>
          <a:prstGeom prst="round2DiagRect">
            <a:avLst>
              <a:gd name="adj1" fmla="val 16667"/>
              <a:gd name="adj2" fmla="val 0"/>
            </a:avLst>
          </a:prstGeom>
          <a:noFill/>
          <a:ln>
            <a:noFill/>
          </a:ln>
        </p:spPr>
      </p:pic>
      <p:pic>
        <p:nvPicPr>
          <p:cNvPr id="4" name="Google Shape;51;p1" descr="Happy man standing in office">
            <a:extLst>
              <a:ext uri="{FF2B5EF4-FFF2-40B4-BE49-F238E27FC236}">
                <a16:creationId xmlns:a16="http://schemas.microsoft.com/office/drawing/2014/main" id="{1D7490FF-C391-354E-7924-B7D92E33A5F4}"/>
              </a:ext>
            </a:extLst>
          </p:cNvPr>
          <p:cNvPicPr preferRelativeResize="0"/>
          <p:nvPr/>
        </p:nvPicPr>
        <p:blipFill rotWithShape="1">
          <a:blip r:embed="rId5">
            <a:alphaModFix/>
          </a:blip>
          <a:srcRect/>
          <a:stretch/>
        </p:blipFill>
        <p:spPr>
          <a:xfrm>
            <a:off x="10195714" y="3029327"/>
            <a:ext cx="1525913" cy="1525913"/>
          </a:xfrm>
          <a:prstGeom prst="round2DiagRect">
            <a:avLst>
              <a:gd name="adj1" fmla="val 16667"/>
              <a:gd name="adj2" fmla="val 0"/>
            </a:avLst>
          </a:prstGeom>
          <a:noFill/>
          <a:ln>
            <a:noFill/>
          </a:ln>
        </p:spPr>
      </p:pic>
      <p:pic>
        <p:nvPicPr>
          <p:cNvPr id="5" name="Google Shape;52;p1" descr="Man in workshop writing and holding tablet">
            <a:extLst>
              <a:ext uri="{FF2B5EF4-FFF2-40B4-BE49-F238E27FC236}">
                <a16:creationId xmlns:a16="http://schemas.microsoft.com/office/drawing/2014/main" id="{9350899D-06F7-48CD-DEE5-152702AE7763}"/>
              </a:ext>
            </a:extLst>
          </p:cNvPr>
          <p:cNvPicPr preferRelativeResize="0"/>
          <p:nvPr/>
        </p:nvPicPr>
        <p:blipFill rotWithShape="1">
          <a:blip r:embed="rId6">
            <a:alphaModFix/>
          </a:blip>
          <a:srcRect/>
          <a:stretch/>
        </p:blipFill>
        <p:spPr>
          <a:xfrm>
            <a:off x="8386311" y="2181392"/>
            <a:ext cx="1991620" cy="1991620"/>
          </a:xfrm>
          <a:prstGeom prst="round2DiagRect">
            <a:avLst>
              <a:gd name="adj1" fmla="val 16667"/>
              <a:gd name="adj2" fmla="val 0"/>
            </a:avLst>
          </a:prstGeom>
          <a:noFill/>
          <a:ln>
            <a:noFill/>
          </a:ln>
        </p:spPr>
      </p:pic>
      <p:pic>
        <p:nvPicPr>
          <p:cNvPr id="6" name="Google Shape;53;p1" descr="Smiling woman wearing apron in shop">
            <a:extLst>
              <a:ext uri="{FF2B5EF4-FFF2-40B4-BE49-F238E27FC236}">
                <a16:creationId xmlns:a16="http://schemas.microsoft.com/office/drawing/2014/main" id="{FF091D3B-68C2-8192-7FA8-C8C5D071C5CA}"/>
              </a:ext>
            </a:extLst>
          </p:cNvPr>
          <p:cNvPicPr preferRelativeResize="0"/>
          <p:nvPr/>
        </p:nvPicPr>
        <p:blipFill rotWithShape="1">
          <a:blip r:embed="rId7">
            <a:alphaModFix/>
          </a:blip>
          <a:srcRect/>
          <a:stretch/>
        </p:blipFill>
        <p:spPr>
          <a:xfrm>
            <a:off x="10060863" y="926716"/>
            <a:ext cx="1651968" cy="1652663"/>
          </a:xfrm>
          <a:prstGeom prst="round2DiagRect">
            <a:avLst>
              <a:gd name="adj1" fmla="val 16667"/>
              <a:gd name="adj2" fmla="val 0"/>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28"/>
          <p:cNvSpPr txBox="1">
            <a:spLocks noGrp="1"/>
          </p:cNvSpPr>
          <p:nvPr>
            <p:ph type="title"/>
          </p:nvPr>
        </p:nvSpPr>
        <p:spPr>
          <a:xfrm>
            <a:off x="838200" y="365125"/>
            <a:ext cx="10515600" cy="65560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Montserrat"/>
              <a:buNone/>
            </a:pPr>
            <a:r>
              <a:rPr lang="en-US">
                <a:latin typeface="Montserrat"/>
                <a:ea typeface="Montserrat"/>
                <a:cs typeface="Montserrat"/>
                <a:sym typeface="Montserrat"/>
              </a:rPr>
              <a:t>Tools &amp; Resources</a:t>
            </a:r>
            <a:endParaRPr/>
          </a:p>
        </p:txBody>
      </p:sp>
      <p:sp>
        <p:nvSpPr>
          <p:cNvPr id="577" name="Google Shape;577;p28"/>
          <p:cNvSpPr/>
          <p:nvPr/>
        </p:nvSpPr>
        <p:spPr>
          <a:xfrm>
            <a:off x="838200" y="1634009"/>
            <a:ext cx="5093704" cy="804672"/>
          </a:xfrm>
          <a:prstGeom prst="rect">
            <a:avLst/>
          </a:prstGeom>
          <a:solidFill>
            <a:srgbClr val="FFFFFF"/>
          </a:solidFill>
          <a:ln w="12700" cap="flat" cmpd="sng">
            <a:solidFill>
              <a:srgbClr val="E8EEE9"/>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78" name="Google Shape;578;p28"/>
          <p:cNvSpPr/>
          <p:nvPr/>
        </p:nvSpPr>
        <p:spPr>
          <a:xfrm>
            <a:off x="838200" y="1634009"/>
            <a:ext cx="87634" cy="804672"/>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79" name="Google Shape;579;p28"/>
          <p:cNvSpPr/>
          <p:nvPr/>
        </p:nvSpPr>
        <p:spPr>
          <a:xfrm>
            <a:off x="1021079" y="1688873"/>
            <a:ext cx="4710307" cy="2011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97706"/>
              </a:buClr>
              <a:buSzPts val="1050"/>
              <a:buFont typeface="Montserrat"/>
              <a:buNone/>
            </a:pPr>
            <a:r>
              <a:rPr lang="en-US" sz="1050" b="1" spc="300" dirty="0">
                <a:solidFill>
                  <a:schemeClr val="accent4"/>
                </a:solidFill>
                <a:latin typeface="Montserrat"/>
                <a:ea typeface="Montserrat"/>
                <a:cs typeface="Montserrat"/>
                <a:sym typeface="Montserrat"/>
              </a:rPr>
              <a:t>CLIMATE DATA</a:t>
            </a:r>
            <a:endParaRPr sz="1050" spc="300" dirty="0">
              <a:solidFill>
                <a:schemeClr val="accent4"/>
              </a:solidFill>
              <a:latin typeface="Montserrat"/>
              <a:ea typeface="Montserrat"/>
              <a:cs typeface="Montserrat"/>
              <a:sym typeface="Montserrat"/>
            </a:endParaRPr>
          </a:p>
        </p:txBody>
      </p:sp>
      <p:sp>
        <p:nvSpPr>
          <p:cNvPr id="580" name="Google Shape;580;p28"/>
          <p:cNvSpPr/>
          <p:nvPr/>
        </p:nvSpPr>
        <p:spPr>
          <a:xfrm>
            <a:off x="1021079" y="1880897"/>
            <a:ext cx="4710307" cy="2560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C2C2C"/>
              </a:buClr>
              <a:buSzPts val="1600"/>
              <a:buFont typeface="Montserrat"/>
              <a:buNone/>
            </a:pPr>
            <a:r>
              <a:rPr lang="en-US" sz="1600" b="1" dirty="0">
                <a:solidFill>
                  <a:srgbClr val="2C2C2C"/>
                </a:solidFill>
                <a:latin typeface="Montserrat"/>
                <a:ea typeface="Montserrat"/>
                <a:cs typeface="Montserrat"/>
                <a:sym typeface="Montserrat"/>
              </a:rPr>
              <a:t>Climate Explorer</a:t>
            </a:r>
            <a:endParaRPr sz="1600" dirty="0">
              <a:solidFill>
                <a:schemeClr val="dk1"/>
              </a:solidFill>
              <a:latin typeface="Montserrat"/>
              <a:ea typeface="Montserrat"/>
              <a:cs typeface="Montserrat"/>
              <a:sym typeface="Montserrat"/>
            </a:endParaRPr>
          </a:p>
        </p:txBody>
      </p:sp>
      <p:sp>
        <p:nvSpPr>
          <p:cNvPr id="581" name="Google Shape;581;p28"/>
          <p:cNvSpPr/>
          <p:nvPr/>
        </p:nvSpPr>
        <p:spPr>
          <a:xfrm>
            <a:off x="1021079" y="2136929"/>
            <a:ext cx="4051443" cy="30175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4748B"/>
              </a:buClr>
              <a:buSzPts val="1100"/>
              <a:buFont typeface="Montserrat"/>
              <a:buNone/>
            </a:pPr>
            <a:r>
              <a:rPr lang="en-US" sz="1100">
                <a:solidFill>
                  <a:srgbClr val="64748B"/>
                </a:solidFill>
                <a:latin typeface="Montserrat"/>
                <a:ea typeface="Montserrat"/>
                <a:cs typeface="Montserrat"/>
                <a:sym typeface="Montserrat"/>
              </a:rPr>
              <a:t>crt-climate-explorer.nemac.org  ·  Localized projections to 2100</a:t>
            </a:r>
            <a:endParaRPr sz="1100">
              <a:solidFill>
                <a:schemeClr val="dk1"/>
              </a:solidFill>
              <a:latin typeface="Montserrat"/>
              <a:ea typeface="Montserrat"/>
              <a:cs typeface="Montserrat"/>
              <a:sym typeface="Montserrat"/>
            </a:endParaRPr>
          </a:p>
        </p:txBody>
      </p:sp>
      <p:sp>
        <p:nvSpPr>
          <p:cNvPr id="582" name="Google Shape;582;p28"/>
          <p:cNvSpPr/>
          <p:nvPr/>
        </p:nvSpPr>
        <p:spPr>
          <a:xfrm>
            <a:off x="5568877" y="1634009"/>
            <a:ext cx="5093704" cy="804672"/>
          </a:xfrm>
          <a:prstGeom prst="rect">
            <a:avLst/>
          </a:prstGeom>
          <a:solidFill>
            <a:srgbClr val="FFFFFF"/>
          </a:solidFill>
          <a:ln w="12700" cap="flat" cmpd="sng">
            <a:solidFill>
              <a:srgbClr val="E8EEE9"/>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83" name="Google Shape;583;p28"/>
          <p:cNvSpPr/>
          <p:nvPr/>
        </p:nvSpPr>
        <p:spPr>
          <a:xfrm>
            <a:off x="5568877" y="1634009"/>
            <a:ext cx="87634" cy="804672"/>
          </a:xfrm>
          <a:prstGeom prst="rect">
            <a:avLst/>
          </a:prstGeom>
          <a:solidFill>
            <a:schemeClr val="accent4">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84" name="Google Shape;584;p28"/>
          <p:cNvSpPr/>
          <p:nvPr/>
        </p:nvSpPr>
        <p:spPr>
          <a:xfrm>
            <a:off x="5751756" y="1688873"/>
            <a:ext cx="4710307" cy="2011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6A4F"/>
              </a:buClr>
              <a:buSzPts val="1050"/>
              <a:buFont typeface="Montserrat"/>
              <a:buNone/>
            </a:pPr>
            <a:r>
              <a:rPr lang="en-US" sz="1050" b="1" spc="300" dirty="0">
                <a:solidFill>
                  <a:schemeClr val="accent4">
                    <a:lumMod val="50000"/>
                  </a:schemeClr>
                </a:solidFill>
                <a:latin typeface="Montserrat"/>
                <a:ea typeface="Montserrat"/>
                <a:cs typeface="Montserrat"/>
                <a:sym typeface="Montserrat"/>
              </a:rPr>
              <a:t>FLOOD RISK</a:t>
            </a:r>
            <a:endParaRPr sz="1050" spc="300" dirty="0">
              <a:solidFill>
                <a:schemeClr val="accent4">
                  <a:lumMod val="50000"/>
                </a:schemeClr>
              </a:solidFill>
              <a:latin typeface="Montserrat"/>
              <a:ea typeface="Montserrat"/>
              <a:cs typeface="Montserrat"/>
              <a:sym typeface="Montserrat"/>
            </a:endParaRPr>
          </a:p>
        </p:txBody>
      </p:sp>
      <p:sp>
        <p:nvSpPr>
          <p:cNvPr id="585" name="Google Shape;585;p28"/>
          <p:cNvSpPr/>
          <p:nvPr/>
        </p:nvSpPr>
        <p:spPr>
          <a:xfrm>
            <a:off x="5751756" y="1880897"/>
            <a:ext cx="4710307" cy="2560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C2C2C"/>
              </a:buClr>
              <a:buSzPts val="1600"/>
              <a:buFont typeface="Montserrat"/>
              <a:buNone/>
            </a:pPr>
            <a:r>
              <a:rPr lang="en-US" sz="1600" b="1">
                <a:solidFill>
                  <a:srgbClr val="2C2C2C"/>
                </a:solidFill>
                <a:latin typeface="Montserrat"/>
                <a:ea typeface="Montserrat"/>
                <a:cs typeface="Montserrat"/>
                <a:sym typeface="Montserrat"/>
              </a:rPr>
              <a:t>FEMA Risk Index (RAPT)</a:t>
            </a:r>
            <a:endParaRPr sz="1600">
              <a:solidFill>
                <a:schemeClr val="dk1"/>
              </a:solidFill>
              <a:latin typeface="Montserrat"/>
              <a:ea typeface="Montserrat"/>
              <a:cs typeface="Montserrat"/>
              <a:sym typeface="Montserrat"/>
            </a:endParaRPr>
          </a:p>
        </p:txBody>
      </p:sp>
      <p:sp>
        <p:nvSpPr>
          <p:cNvPr id="586" name="Google Shape;586;p28"/>
          <p:cNvSpPr/>
          <p:nvPr/>
        </p:nvSpPr>
        <p:spPr>
          <a:xfrm>
            <a:off x="5751756" y="2136929"/>
            <a:ext cx="4710307" cy="23774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4748B"/>
              </a:buClr>
              <a:buSzPts val="1100"/>
              <a:buFont typeface="Montserrat"/>
              <a:buNone/>
            </a:pPr>
            <a:r>
              <a:rPr lang="en-US" sz="1100">
                <a:solidFill>
                  <a:srgbClr val="64748B"/>
                </a:solidFill>
                <a:latin typeface="Montserrat"/>
                <a:ea typeface="Montserrat"/>
                <a:cs typeface="Montserrat"/>
                <a:sym typeface="Montserrat"/>
              </a:rPr>
              <a:t>tinyurl.com/RAPT-Access  ·  National risk assessment by location</a:t>
            </a:r>
            <a:endParaRPr sz="1100">
              <a:solidFill>
                <a:schemeClr val="dk1"/>
              </a:solidFill>
              <a:latin typeface="Montserrat"/>
              <a:ea typeface="Montserrat"/>
              <a:cs typeface="Montserrat"/>
              <a:sym typeface="Montserrat"/>
            </a:endParaRPr>
          </a:p>
        </p:txBody>
      </p:sp>
      <p:sp>
        <p:nvSpPr>
          <p:cNvPr id="587" name="Google Shape;587;p28"/>
          <p:cNvSpPr/>
          <p:nvPr/>
        </p:nvSpPr>
        <p:spPr>
          <a:xfrm>
            <a:off x="838200" y="2566697"/>
            <a:ext cx="5093704" cy="804672"/>
          </a:xfrm>
          <a:prstGeom prst="rect">
            <a:avLst/>
          </a:prstGeom>
          <a:solidFill>
            <a:srgbClr val="FFFFFF"/>
          </a:solidFill>
          <a:ln w="12700" cap="flat" cmpd="sng">
            <a:solidFill>
              <a:srgbClr val="E8EEE9"/>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88" name="Google Shape;588;p28"/>
          <p:cNvSpPr/>
          <p:nvPr/>
        </p:nvSpPr>
        <p:spPr>
          <a:xfrm>
            <a:off x="838200" y="2566697"/>
            <a:ext cx="87634" cy="804672"/>
          </a:xfrm>
          <a:prstGeom prst="rect">
            <a:avLst/>
          </a:prstGeom>
          <a:solidFill>
            <a:schemeClr val="accent4">
              <a:lumMod val="60000"/>
              <a:lumOff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89" name="Google Shape;589;p28"/>
          <p:cNvSpPr/>
          <p:nvPr/>
        </p:nvSpPr>
        <p:spPr>
          <a:xfrm>
            <a:off x="1021079" y="2621561"/>
            <a:ext cx="4710307" cy="2011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6A4F"/>
              </a:buClr>
              <a:buSzPts val="1050"/>
              <a:buFont typeface="Montserrat"/>
              <a:buNone/>
            </a:pPr>
            <a:r>
              <a:rPr lang="en-US" sz="1050" b="1" spc="300" dirty="0">
                <a:solidFill>
                  <a:schemeClr val="accent4">
                    <a:lumMod val="60000"/>
                    <a:lumOff val="40000"/>
                  </a:schemeClr>
                </a:solidFill>
                <a:latin typeface="Montserrat"/>
                <a:ea typeface="Montserrat"/>
                <a:cs typeface="Montserrat"/>
                <a:sym typeface="Montserrat"/>
              </a:rPr>
              <a:t>FLOOD MAPPING</a:t>
            </a:r>
            <a:endParaRPr sz="1050" spc="300" dirty="0">
              <a:solidFill>
                <a:schemeClr val="accent4">
                  <a:lumMod val="60000"/>
                  <a:lumOff val="40000"/>
                </a:schemeClr>
              </a:solidFill>
              <a:latin typeface="Montserrat"/>
              <a:ea typeface="Montserrat"/>
              <a:cs typeface="Montserrat"/>
              <a:sym typeface="Montserrat"/>
            </a:endParaRPr>
          </a:p>
        </p:txBody>
      </p:sp>
      <p:sp>
        <p:nvSpPr>
          <p:cNvPr id="590" name="Google Shape;590;p28"/>
          <p:cNvSpPr/>
          <p:nvPr/>
        </p:nvSpPr>
        <p:spPr>
          <a:xfrm>
            <a:off x="1021079" y="2813585"/>
            <a:ext cx="4710307" cy="2560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C2C2C"/>
              </a:buClr>
              <a:buSzPts val="1600"/>
              <a:buFont typeface="Montserrat"/>
              <a:buNone/>
            </a:pPr>
            <a:r>
              <a:rPr lang="en-US" sz="1600" b="1">
                <a:solidFill>
                  <a:srgbClr val="2C2C2C"/>
                </a:solidFill>
                <a:latin typeface="Montserrat"/>
                <a:ea typeface="Montserrat"/>
                <a:cs typeface="Montserrat"/>
                <a:sym typeface="Montserrat"/>
              </a:rPr>
              <a:t>Flood Ready Vermont</a:t>
            </a:r>
            <a:endParaRPr sz="1600">
              <a:solidFill>
                <a:schemeClr val="dk1"/>
              </a:solidFill>
              <a:latin typeface="Montserrat"/>
              <a:ea typeface="Montserrat"/>
              <a:cs typeface="Montserrat"/>
              <a:sym typeface="Montserrat"/>
            </a:endParaRPr>
          </a:p>
        </p:txBody>
      </p:sp>
      <p:sp>
        <p:nvSpPr>
          <p:cNvPr id="591" name="Google Shape;591;p28"/>
          <p:cNvSpPr/>
          <p:nvPr/>
        </p:nvSpPr>
        <p:spPr>
          <a:xfrm>
            <a:off x="1021079" y="3069617"/>
            <a:ext cx="4710307" cy="23774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4748B"/>
              </a:buClr>
              <a:buSzPts val="1100"/>
              <a:buFont typeface="Montserrat"/>
              <a:buNone/>
            </a:pPr>
            <a:r>
              <a:rPr lang="en-US" sz="1100">
                <a:solidFill>
                  <a:srgbClr val="64748B"/>
                </a:solidFill>
                <a:latin typeface="Montserrat"/>
                <a:ea typeface="Montserrat"/>
                <a:cs typeface="Montserrat"/>
                <a:sym typeface="Montserrat"/>
              </a:rPr>
              <a:t>floodready.vermont.gov  ·  Click 'Vermont Flood Atlas'</a:t>
            </a:r>
            <a:endParaRPr sz="1100">
              <a:solidFill>
                <a:schemeClr val="dk1"/>
              </a:solidFill>
              <a:latin typeface="Montserrat"/>
              <a:ea typeface="Montserrat"/>
              <a:cs typeface="Montserrat"/>
              <a:sym typeface="Montserrat"/>
            </a:endParaRPr>
          </a:p>
        </p:txBody>
      </p:sp>
      <p:sp>
        <p:nvSpPr>
          <p:cNvPr id="592" name="Google Shape;592;p28"/>
          <p:cNvSpPr/>
          <p:nvPr/>
        </p:nvSpPr>
        <p:spPr>
          <a:xfrm>
            <a:off x="5568877" y="2566697"/>
            <a:ext cx="5093704" cy="804672"/>
          </a:xfrm>
          <a:prstGeom prst="rect">
            <a:avLst/>
          </a:prstGeom>
          <a:solidFill>
            <a:srgbClr val="FFFFFF"/>
          </a:solidFill>
          <a:ln w="12700" cap="flat" cmpd="sng">
            <a:solidFill>
              <a:srgbClr val="E8EEE9"/>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93" name="Google Shape;593;p28"/>
          <p:cNvSpPr/>
          <p:nvPr/>
        </p:nvSpPr>
        <p:spPr>
          <a:xfrm>
            <a:off x="5568877" y="2566697"/>
            <a:ext cx="87634" cy="804672"/>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94" name="Google Shape;594;p28"/>
          <p:cNvSpPr/>
          <p:nvPr/>
        </p:nvSpPr>
        <p:spPr>
          <a:xfrm>
            <a:off x="5751756" y="2621561"/>
            <a:ext cx="4710307" cy="2011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B4332"/>
              </a:buClr>
              <a:buSzPts val="1050"/>
              <a:buFont typeface="Montserrat"/>
              <a:buNone/>
            </a:pPr>
            <a:r>
              <a:rPr lang="en-US" sz="1050" b="1" spc="300" dirty="0">
                <a:solidFill>
                  <a:schemeClr val="accent4"/>
                </a:solidFill>
                <a:latin typeface="Montserrat"/>
                <a:ea typeface="Montserrat"/>
                <a:cs typeface="Montserrat"/>
                <a:sym typeface="Montserrat"/>
              </a:rPr>
              <a:t>STATE &amp; REGIONAL PLANNING</a:t>
            </a:r>
            <a:endParaRPr sz="1050" spc="300" dirty="0">
              <a:solidFill>
                <a:schemeClr val="accent4"/>
              </a:solidFill>
              <a:latin typeface="Montserrat"/>
              <a:ea typeface="Montserrat"/>
              <a:cs typeface="Montserrat"/>
              <a:sym typeface="Montserrat"/>
            </a:endParaRPr>
          </a:p>
        </p:txBody>
      </p:sp>
      <p:sp>
        <p:nvSpPr>
          <p:cNvPr id="595" name="Google Shape;595;p28"/>
          <p:cNvSpPr/>
          <p:nvPr/>
        </p:nvSpPr>
        <p:spPr>
          <a:xfrm>
            <a:off x="5751756" y="2813585"/>
            <a:ext cx="4710307" cy="2560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C2C2C"/>
              </a:buClr>
              <a:buSzPts val="1600"/>
              <a:buFont typeface="Montserrat"/>
              <a:buNone/>
            </a:pPr>
            <a:r>
              <a:rPr lang="en-US" sz="1600" b="1">
                <a:solidFill>
                  <a:srgbClr val="2C2C2C"/>
                </a:solidFill>
                <a:latin typeface="Montserrat"/>
                <a:ea typeface="Montserrat"/>
                <a:cs typeface="Montserrat"/>
                <a:sym typeface="Montserrat"/>
              </a:rPr>
              <a:t>Vermont Climate Risk Toolkit</a:t>
            </a:r>
            <a:endParaRPr sz="1600">
              <a:solidFill>
                <a:schemeClr val="dk1"/>
              </a:solidFill>
              <a:latin typeface="Montserrat"/>
              <a:ea typeface="Montserrat"/>
              <a:cs typeface="Montserrat"/>
              <a:sym typeface="Montserrat"/>
            </a:endParaRPr>
          </a:p>
        </p:txBody>
      </p:sp>
      <p:sp>
        <p:nvSpPr>
          <p:cNvPr id="596" name="Google Shape;596;p28"/>
          <p:cNvSpPr/>
          <p:nvPr/>
        </p:nvSpPr>
        <p:spPr>
          <a:xfrm>
            <a:off x="5751756" y="3069617"/>
            <a:ext cx="4710307" cy="28899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4748B"/>
              </a:buClr>
              <a:buSzPts val="1100"/>
              <a:buFont typeface="Montserrat"/>
              <a:buNone/>
            </a:pPr>
            <a:r>
              <a:rPr lang="en-US" sz="1100">
                <a:solidFill>
                  <a:srgbClr val="64748B"/>
                </a:solidFill>
                <a:latin typeface="Montserrat"/>
                <a:ea typeface="Montserrat"/>
                <a:cs typeface="Montserrat"/>
                <a:sym typeface="Montserrat"/>
              </a:rPr>
              <a:t>climatechange.vermont.gov/climate-toolkit  ·  One-stop regional planning hub</a:t>
            </a:r>
            <a:endParaRPr sz="1100">
              <a:solidFill>
                <a:schemeClr val="dk1"/>
              </a:solidFill>
              <a:latin typeface="Montserrat"/>
              <a:ea typeface="Montserrat"/>
              <a:cs typeface="Montserrat"/>
              <a:sym typeface="Montserrat"/>
            </a:endParaRPr>
          </a:p>
        </p:txBody>
      </p:sp>
      <p:sp>
        <p:nvSpPr>
          <p:cNvPr id="597" name="Google Shape;597;p28"/>
          <p:cNvSpPr/>
          <p:nvPr/>
        </p:nvSpPr>
        <p:spPr>
          <a:xfrm>
            <a:off x="838200" y="3499385"/>
            <a:ext cx="5093704" cy="804672"/>
          </a:xfrm>
          <a:prstGeom prst="rect">
            <a:avLst/>
          </a:prstGeom>
          <a:solidFill>
            <a:srgbClr val="FFFFFF"/>
          </a:solidFill>
          <a:ln w="12700" cap="flat" cmpd="sng">
            <a:solidFill>
              <a:srgbClr val="E8EEE9"/>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98" name="Google Shape;598;p28"/>
          <p:cNvSpPr/>
          <p:nvPr/>
        </p:nvSpPr>
        <p:spPr>
          <a:xfrm>
            <a:off x="838200" y="3499385"/>
            <a:ext cx="87634" cy="804672"/>
          </a:xfrm>
          <a:prstGeom prst="rect">
            <a:avLst/>
          </a:prstGeom>
          <a:solidFill>
            <a:schemeClr val="accent4">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99" name="Google Shape;599;p28"/>
          <p:cNvSpPr/>
          <p:nvPr/>
        </p:nvSpPr>
        <p:spPr>
          <a:xfrm>
            <a:off x="1021079" y="3554249"/>
            <a:ext cx="4710307" cy="2011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2B788"/>
              </a:buClr>
              <a:buSzPts val="1050"/>
              <a:buFont typeface="Montserrat"/>
              <a:buNone/>
            </a:pPr>
            <a:r>
              <a:rPr lang="en-US" sz="1050" b="1" spc="300" dirty="0">
                <a:solidFill>
                  <a:schemeClr val="accent4">
                    <a:lumMod val="50000"/>
                  </a:schemeClr>
                </a:solidFill>
                <a:latin typeface="Montserrat"/>
                <a:ea typeface="Montserrat"/>
                <a:cs typeface="Montserrat"/>
                <a:sym typeface="Montserrat"/>
              </a:rPr>
              <a:t>BUSINESS ADVISING</a:t>
            </a:r>
            <a:endParaRPr sz="1050" spc="300" dirty="0">
              <a:solidFill>
                <a:schemeClr val="accent4">
                  <a:lumMod val="50000"/>
                </a:schemeClr>
              </a:solidFill>
              <a:latin typeface="Montserrat"/>
              <a:ea typeface="Montserrat"/>
              <a:cs typeface="Montserrat"/>
              <a:sym typeface="Montserrat"/>
            </a:endParaRPr>
          </a:p>
        </p:txBody>
      </p:sp>
      <p:sp>
        <p:nvSpPr>
          <p:cNvPr id="600" name="Google Shape;600;p28"/>
          <p:cNvSpPr/>
          <p:nvPr/>
        </p:nvSpPr>
        <p:spPr>
          <a:xfrm>
            <a:off x="1021079" y="3746273"/>
            <a:ext cx="4710307" cy="2560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C2C2C"/>
              </a:buClr>
              <a:buSzPts val="1600"/>
              <a:buFont typeface="Montserrat"/>
              <a:buNone/>
            </a:pPr>
            <a:r>
              <a:rPr lang="en-US" sz="1600" b="1">
                <a:solidFill>
                  <a:srgbClr val="2C2C2C"/>
                </a:solidFill>
                <a:latin typeface="Montserrat"/>
                <a:ea typeface="Montserrat"/>
                <a:cs typeface="Montserrat"/>
                <a:sym typeface="Montserrat"/>
              </a:rPr>
              <a:t>VtSBDC</a:t>
            </a:r>
            <a:endParaRPr sz="1600">
              <a:solidFill>
                <a:schemeClr val="dk1"/>
              </a:solidFill>
              <a:latin typeface="Montserrat"/>
              <a:ea typeface="Montserrat"/>
              <a:cs typeface="Montserrat"/>
              <a:sym typeface="Montserrat"/>
            </a:endParaRPr>
          </a:p>
        </p:txBody>
      </p:sp>
      <p:sp>
        <p:nvSpPr>
          <p:cNvPr id="601" name="Google Shape;601;p28"/>
          <p:cNvSpPr/>
          <p:nvPr/>
        </p:nvSpPr>
        <p:spPr>
          <a:xfrm>
            <a:off x="1021079" y="4002305"/>
            <a:ext cx="4710307" cy="23774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4748B"/>
              </a:buClr>
              <a:buSzPts val="1100"/>
              <a:buFont typeface="Montserrat"/>
              <a:buNone/>
            </a:pPr>
            <a:r>
              <a:rPr lang="en-US" sz="1100">
                <a:solidFill>
                  <a:srgbClr val="64748B"/>
                </a:solidFill>
                <a:latin typeface="Montserrat"/>
                <a:ea typeface="Montserrat"/>
                <a:cs typeface="Montserrat"/>
                <a:sym typeface="Montserrat"/>
              </a:rPr>
              <a:t>vtsbdc.org  ·  No-cost advising, all counties</a:t>
            </a:r>
            <a:endParaRPr sz="1100">
              <a:solidFill>
                <a:schemeClr val="dk1"/>
              </a:solidFill>
              <a:latin typeface="Montserrat"/>
              <a:ea typeface="Montserrat"/>
              <a:cs typeface="Montserrat"/>
              <a:sym typeface="Montserrat"/>
            </a:endParaRPr>
          </a:p>
        </p:txBody>
      </p:sp>
      <p:sp>
        <p:nvSpPr>
          <p:cNvPr id="602" name="Google Shape;602;p28"/>
          <p:cNvSpPr/>
          <p:nvPr/>
        </p:nvSpPr>
        <p:spPr>
          <a:xfrm>
            <a:off x="5568877" y="3499385"/>
            <a:ext cx="5093704" cy="804672"/>
          </a:xfrm>
          <a:prstGeom prst="rect">
            <a:avLst/>
          </a:prstGeom>
          <a:solidFill>
            <a:srgbClr val="FFFFFF"/>
          </a:solidFill>
          <a:ln w="12700" cap="flat" cmpd="sng">
            <a:solidFill>
              <a:srgbClr val="E8EEE9"/>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603" name="Google Shape;603;p28"/>
          <p:cNvSpPr/>
          <p:nvPr/>
        </p:nvSpPr>
        <p:spPr>
          <a:xfrm>
            <a:off x="5568877" y="3499385"/>
            <a:ext cx="87634" cy="804672"/>
          </a:xfrm>
          <a:prstGeom prst="rect">
            <a:avLst/>
          </a:prstGeom>
          <a:solidFill>
            <a:schemeClr val="accent4">
              <a:lumMod val="60000"/>
              <a:lumOff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604" name="Google Shape;604;p28"/>
          <p:cNvSpPr/>
          <p:nvPr/>
        </p:nvSpPr>
        <p:spPr>
          <a:xfrm>
            <a:off x="5751756" y="3554249"/>
            <a:ext cx="4710307" cy="2011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2B788"/>
              </a:buClr>
              <a:buSzPts val="1050"/>
              <a:buFont typeface="Montserrat"/>
              <a:buNone/>
            </a:pPr>
            <a:r>
              <a:rPr lang="en-US" sz="1050" b="1" spc="300" dirty="0">
                <a:solidFill>
                  <a:schemeClr val="accent4">
                    <a:lumMod val="60000"/>
                    <a:lumOff val="40000"/>
                  </a:schemeClr>
                </a:solidFill>
                <a:latin typeface="Montserrat"/>
                <a:ea typeface="Montserrat"/>
                <a:cs typeface="Montserrat"/>
                <a:sym typeface="Montserrat"/>
              </a:rPr>
              <a:t>FINANCING</a:t>
            </a:r>
            <a:endParaRPr sz="1050" spc="300" dirty="0">
              <a:solidFill>
                <a:schemeClr val="accent4">
                  <a:lumMod val="60000"/>
                  <a:lumOff val="40000"/>
                </a:schemeClr>
              </a:solidFill>
              <a:latin typeface="Montserrat"/>
              <a:ea typeface="Montserrat"/>
              <a:cs typeface="Montserrat"/>
              <a:sym typeface="Montserrat"/>
            </a:endParaRPr>
          </a:p>
        </p:txBody>
      </p:sp>
      <p:sp>
        <p:nvSpPr>
          <p:cNvPr id="605" name="Google Shape;605;p28"/>
          <p:cNvSpPr/>
          <p:nvPr/>
        </p:nvSpPr>
        <p:spPr>
          <a:xfrm>
            <a:off x="5751756" y="3746273"/>
            <a:ext cx="4710307" cy="2560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C2C2C"/>
              </a:buClr>
              <a:buSzPts val="1600"/>
              <a:buFont typeface="Montserrat"/>
              <a:buNone/>
            </a:pPr>
            <a:r>
              <a:rPr lang="en-US" sz="1600" b="1">
                <a:solidFill>
                  <a:srgbClr val="2C2C2C"/>
                </a:solidFill>
                <a:latin typeface="Montserrat"/>
                <a:ea typeface="Montserrat"/>
                <a:cs typeface="Montserrat"/>
                <a:sym typeface="Montserrat"/>
              </a:rPr>
              <a:t>VEDA Disaster Recovery</a:t>
            </a:r>
            <a:endParaRPr sz="1600">
              <a:solidFill>
                <a:schemeClr val="dk1"/>
              </a:solidFill>
              <a:latin typeface="Montserrat"/>
              <a:ea typeface="Montserrat"/>
              <a:cs typeface="Montserrat"/>
              <a:sym typeface="Montserrat"/>
            </a:endParaRPr>
          </a:p>
        </p:txBody>
      </p:sp>
      <p:sp>
        <p:nvSpPr>
          <p:cNvPr id="606" name="Google Shape;606;p28"/>
          <p:cNvSpPr/>
          <p:nvPr/>
        </p:nvSpPr>
        <p:spPr>
          <a:xfrm>
            <a:off x="5751756" y="4002305"/>
            <a:ext cx="4710307" cy="23774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4748B"/>
              </a:buClr>
              <a:buSzPts val="1100"/>
              <a:buFont typeface="Montserrat"/>
              <a:buNone/>
            </a:pPr>
            <a:r>
              <a:rPr lang="en-US" sz="1100">
                <a:solidFill>
                  <a:srgbClr val="64748B"/>
                </a:solidFill>
                <a:latin typeface="Montserrat"/>
                <a:ea typeface="Montserrat"/>
                <a:cs typeface="Montserrat"/>
                <a:sym typeface="Montserrat"/>
              </a:rPr>
              <a:t>veda.org  ·  Loan fund for declared disasters</a:t>
            </a:r>
            <a:endParaRPr sz="1100">
              <a:solidFill>
                <a:schemeClr val="dk1"/>
              </a:solidFill>
              <a:latin typeface="Montserrat"/>
              <a:ea typeface="Montserrat"/>
              <a:cs typeface="Montserrat"/>
              <a:sym typeface="Montserrat"/>
            </a:endParaRPr>
          </a:p>
        </p:txBody>
      </p:sp>
      <p:sp>
        <p:nvSpPr>
          <p:cNvPr id="607" name="Google Shape;607;p28"/>
          <p:cNvSpPr/>
          <p:nvPr/>
        </p:nvSpPr>
        <p:spPr>
          <a:xfrm>
            <a:off x="954739" y="5319581"/>
            <a:ext cx="5093704" cy="804672"/>
          </a:xfrm>
          <a:prstGeom prst="rect">
            <a:avLst/>
          </a:prstGeom>
          <a:solidFill>
            <a:srgbClr val="FFFFFF"/>
          </a:solidFill>
          <a:ln w="12700" cap="flat" cmpd="sng">
            <a:solidFill>
              <a:srgbClr val="E8EEE9"/>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608" name="Google Shape;608;p28"/>
          <p:cNvSpPr/>
          <p:nvPr/>
        </p:nvSpPr>
        <p:spPr>
          <a:xfrm>
            <a:off x="838200" y="5319581"/>
            <a:ext cx="87634" cy="804672"/>
          </a:xfrm>
          <a:prstGeom prst="rect">
            <a:avLst/>
          </a:prstGeom>
          <a:solidFill>
            <a:schemeClr val="accent4"/>
          </a:solidFill>
          <a:ln>
            <a:solidFill>
              <a:schemeClr val="accent4"/>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609" name="Google Shape;609;p28"/>
          <p:cNvSpPr/>
          <p:nvPr/>
        </p:nvSpPr>
        <p:spPr>
          <a:xfrm>
            <a:off x="1021079" y="5374445"/>
            <a:ext cx="4710307" cy="2011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B4332"/>
              </a:buClr>
              <a:buSzPts val="1050"/>
              <a:buFont typeface="Montserrat"/>
              <a:buNone/>
            </a:pPr>
            <a:r>
              <a:rPr lang="en-US" sz="1050" b="1" spc="300" dirty="0">
                <a:solidFill>
                  <a:schemeClr val="accent4"/>
                </a:solidFill>
                <a:latin typeface="Montserrat"/>
                <a:ea typeface="Montserrat"/>
                <a:cs typeface="Montserrat"/>
                <a:sym typeface="Montserrat"/>
              </a:rPr>
              <a:t>ENERGY RESILIENCE</a:t>
            </a:r>
            <a:endParaRPr sz="1050" spc="300" dirty="0">
              <a:solidFill>
                <a:schemeClr val="accent4"/>
              </a:solidFill>
              <a:latin typeface="Montserrat"/>
              <a:ea typeface="Montserrat"/>
              <a:cs typeface="Montserrat"/>
              <a:sym typeface="Montserrat"/>
            </a:endParaRPr>
          </a:p>
        </p:txBody>
      </p:sp>
      <p:sp>
        <p:nvSpPr>
          <p:cNvPr id="610" name="Google Shape;610;p28"/>
          <p:cNvSpPr/>
          <p:nvPr/>
        </p:nvSpPr>
        <p:spPr>
          <a:xfrm>
            <a:off x="1021079" y="5566469"/>
            <a:ext cx="4710307" cy="2560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C2C2C"/>
              </a:buClr>
              <a:buSzPts val="1600"/>
              <a:buFont typeface="Montserrat"/>
              <a:buNone/>
            </a:pPr>
            <a:r>
              <a:rPr lang="en-US" sz="1600" b="1">
                <a:solidFill>
                  <a:srgbClr val="2C2C2C"/>
                </a:solidFill>
                <a:latin typeface="Montserrat"/>
                <a:ea typeface="Montserrat"/>
                <a:cs typeface="Montserrat"/>
                <a:sym typeface="Montserrat"/>
              </a:rPr>
              <a:t>Efficiency Vermont</a:t>
            </a:r>
            <a:endParaRPr sz="1600">
              <a:solidFill>
                <a:schemeClr val="dk1"/>
              </a:solidFill>
              <a:latin typeface="Montserrat"/>
              <a:ea typeface="Montserrat"/>
              <a:cs typeface="Montserrat"/>
              <a:sym typeface="Montserrat"/>
            </a:endParaRPr>
          </a:p>
        </p:txBody>
      </p:sp>
      <p:sp>
        <p:nvSpPr>
          <p:cNvPr id="611" name="Google Shape;611;p28"/>
          <p:cNvSpPr/>
          <p:nvPr/>
        </p:nvSpPr>
        <p:spPr>
          <a:xfrm>
            <a:off x="1021079" y="5822501"/>
            <a:ext cx="4710307" cy="23774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4748B"/>
              </a:buClr>
              <a:buSzPts val="1100"/>
              <a:buFont typeface="Montserrat"/>
              <a:buNone/>
            </a:pPr>
            <a:r>
              <a:rPr lang="en-US" sz="1100">
                <a:solidFill>
                  <a:srgbClr val="64748B"/>
                </a:solidFill>
                <a:latin typeface="Montserrat"/>
                <a:ea typeface="Montserrat"/>
                <a:cs typeface="Montserrat"/>
                <a:sym typeface="Montserrat"/>
              </a:rPr>
              <a:t>efficiencyvermont.com  ·  Backup power + weatherization</a:t>
            </a:r>
            <a:endParaRPr sz="1100">
              <a:solidFill>
                <a:schemeClr val="dk1"/>
              </a:solidFill>
              <a:latin typeface="Montserrat"/>
              <a:ea typeface="Montserrat"/>
              <a:cs typeface="Montserrat"/>
              <a:sym typeface="Montserrat"/>
            </a:endParaRPr>
          </a:p>
        </p:txBody>
      </p:sp>
      <p:sp>
        <p:nvSpPr>
          <p:cNvPr id="612" name="Google Shape;612;p28"/>
          <p:cNvSpPr/>
          <p:nvPr/>
        </p:nvSpPr>
        <p:spPr>
          <a:xfrm>
            <a:off x="5568877" y="4432073"/>
            <a:ext cx="5093704" cy="804672"/>
          </a:xfrm>
          <a:prstGeom prst="rect">
            <a:avLst/>
          </a:prstGeom>
          <a:solidFill>
            <a:srgbClr val="FFFFFF"/>
          </a:solidFill>
          <a:ln w="12700" cap="flat" cmpd="sng">
            <a:solidFill>
              <a:srgbClr val="E8EEE9"/>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613" name="Google Shape;613;p28"/>
          <p:cNvSpPr/>
          <p:nvPr/>
        </p:nvSpPr>
        <p:spPr>
          <a:xfrm>
            <a:off x="5568877" y="4432073"/>
            <a:ext cx="87634" cy="804672"/>
          </a:xfrm>
          <a:prstGeom prst="rect">
            <a:avLst/>
          </a:prstGeom>
          <a:solidFill>
            <a:schemeClr val="accent4">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614" name="Google Shape;614;p28"/>
          <p:cNvSpPr/>
          <p:nvPr/>
        </p:nvSpPr>
        <p:spPr>
          <a:xfrm>
            <a:off x="5751756" y="4486937"/>
            <a:ext cx="4710307" cy="2011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97706"/>
              </a:buClr>
              <a:buSzPts val="1050"/>
              <a:buFont typeface="Montserrat"/>
              <a:buNone/>
            </a:pPr>
            <a:r>
              <a:rPr lang="en-US" sz="1050" b="1" spc="300" dirty="0">
                <a:solidFill>
                  <a:schemeClr val="accent4">
                    <a:lumMod val="75000"/>
                  </a:schemeClr>
                </a:solidFill>
                <a:latin typeface="Montserrat"/>
                <a:ea typeface="Montserrat"/>
                <a:cs typeface="Montserrat"/>
                <a:sym typeface="Montserrat"/>
              </a:rPr>
              <a:t>EMERGENCY MGMT</a:t>
            </a:r>
            <a:endParaRPr sz="1050" spc="300" dirty="0">
              <a:solidFill>
                <a:schemeClr val="accent4">
                  <a:lumMod val="75000"/>
                </a:schemeClr>
              </a:solidFill>
              <a:latin typeface="Montserrat"/>
              <a:ea typeface="Montserrat"/>
              <a:cs typeface="Montserrat"/>
              <a:sym typeface="Montserrat"/>
            </a:endParaRPr>
          </a:p>
        </p:txBody>
      </p:sp>
      <p:sp>
        <p:nvSpPr>
          <p:cNvPr id="615" name="Google Shape;615;p28"/>
          <p:cNvSpPr/>
          <p:nvPr/>
        </p:nvSpPr>
        <p:spPr>
          <a:xfrm>
            <a:off x="5751756" y="4678961"/>
            <a:ext cx="4710307" cy="2560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C2C2C"/>
              </a:buClr>
              <a:buSzPts val="1600"/>
              <a:buFont typeface="Montserrat"/>
              <a:buNone/>
            </a:pPr>
            <a:r>
              <a:rPr lang="en-US" sz="1600" b="1">
                <a:solidFill>
                  <a:srgbClr val="2C2C2C"/>
                </a:solidFill>
                <a:latin typeface="Montserrat"/>
                <a:ea typeface="Montserrat"/>
                <a:cs typeface="Montserrat"/>
                <a:sym typeface="Montserrat"/>
              </a:rPr>
              <a:t>VT Emergency Management</a:t>
            </a:r>
            <a:endParaRPr sz="1600">
              <a:solidFill>
                <a:schemeClr val="dk1"/>
              </a:solidFill>
              <a:latin typeface="Montserrat"/>
              <a:ea typeface="Montserrat"/>
              <a:cs typeface="Montserrat"/>
              <a:sym typeface="Montserrat"/>
            </a:endParaRPr>
          </a:p>
        </p:txBody>
      </p:sp>
      <p:sp>
        <p:nvSpPr>
          <p:cNvPr id="616" name="Google Shape;616;p28"/>
          <p:cNvSpPr/>
          <p:nvPr/>
        </p:nvSpPr>
        <p:spPr>
          <a:xfrm>
            <a:off x="5751756" y="4934993"/>
            <a:ext cx="4710307" cy="23774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4748B"/>
              </a:buClr>
              <a:buSzPts val="1100"/>
              <a:buFont typeface="Montserrat"/>
              <a:buNone/>
            </a:pPr>
            <a:r>
              <a:rPr lang="en-US" sz="1100">
                <a:solidFill>
                  <a:srgbClr val="64748B"/>
                </a:solidFill>
                <a:latin typeface="Montserrat"/>
                <a:ea typeface="Montserrat"/>
                <a:cs typeface="Montserrat"/>
                <a:sym typeface="Montserrat"/>
              </a:rPr>
              <a:t>vem.vermont.gov/plans  ·  Business continuity templates</a:t>
            </a:r>
            <a:endParaRPr sz="1100">
              <a:solidFill>
                <a:schemeClr val="dk1"/>
              </a:solidFill>
              <a:latin typeface="Montserrat"/>
              <a:ea typeface="Montserrat"/>
              <a:cs typeface="Montserrat"/>
              <a:sym typeface="Montserrat"/>
            </a:endParaRPr>
          </a:p>
        </p:txBody>
      </p:sp>
      <p:sp>
        <p:nvSpPr>
          <p:cNvPr id="617" name="Google Shape;61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
        <p:nvSpPr>
          <p:cNvPr id="3" name="Google Shape;618;p28">
            <a:extLst>
              <a:ext uri="{FF2B5EF4-FFF2-40B4-BE49-F238E27FC236}">
                <a16:creationId xmlns:a16="http://schemas.microsoft.com/office/drawing/2014/main" id="{EF846206-1AFB-5DA1-4883-A7E7534BAE47}"/>
              </a:ext>
            </a:extLst>
          </p:cNvPr>
          <p:cNvSpPr/>
          <p:nvPr/>
        </p:nvSpPr>
        <p:spPr>
          <a:xfrm>
            <a:off x="838200" y="4405536"/>
            <a:ext cx="4347206" cy="804672"/>
          </a:xfrm>
          <a:prstGeom prst="rect">
            <a:avLst/>
          </a:prstGeom>
          <a:solidFill>
            <a:srgbClr val="FFFFFF"/>
          </a:solidFill>
          <a:ln w="12700" cap="flat" cmpd="sng">
            <a:solidFill>
              <a:srgbClr val="E8EEE9"/>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4" name="Google Shape;619;p28">
            <a:extLst>
              <a:ext uri="{FF2B5EF4-FFF2-40B4-BE49-F238E27FC236}">
                <a16:creationId xmlns:a16="http://schemas.microsoft.com/office/drawing/2014/main" id="{326A28BD-583D-052C-7C22-C64C24135685}"/>
              </a:ext>
            </a:extLst>
          </p:cNvPr>
          <p:cNvSpPr/>
          <p:nvPr/>
        </p:nvSpPr>
        <p:spPr>
          <a:xfrm>
            <a:off x="838200" y="4405536"/>
            <a:ext cx="87634" cy="804672"/>
          </a:xfrm>
          <a:prstGeom prst="rect">
            <a:avLst/>
          </a:prstGeom>
          <a:solidFill>
            <a:schemeClr val="accent4">
              <a:lumMod val="60000"/>
              <a:lumOff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Montserrat"/>
              <a:ea typeface="Montserrat"/>
              <a:cs typeface="Montserrat"/>
              <a:sym typeface="Montserrat"/>
            </a:endParaRPr>
          </a:p>
        </p:txBody>
      </p:sp>
      <p:sp>
        <p:nvSpPr>
          <p:cNvPr id="5" name="Google Shape;620;p28">
            <a:extLst>
              <a:ext uri="{FF2B5EF4-FFF2-40B4-BE49-F238E27FC236}">
                <a16:creationId xmlns:a16="http://schemas.microsoft.com/office/drawing/2014/main" id="{C7ADFECC-9489-2979-5D78-F22DFD99903C}"/>
              </a:ext>
            </a:extLst>
          </p:cNvPr>
          <p:cNvSpPr/>
          <p:nvPr/>
        </p:nvSpPr>
        <p:spPr>
          <a:xfrm>
            <a:off x="1021079" y="4580706"/>
            <a:ext cx="4710307" cy="2560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C2C2C"/>
              </a:buClr>
              <a:buSzPts val="1600"/>
              <a:buFont typeface="Montserrat"/>
              <a:buNone/>
            </a:pPr>
            <a:r>
              <a:rPr lang="en-US" sz="1600" b="1" dirty="0">
                <a:solidFill>
                  <a:srgbClr val="2C2C2C"/>
                </a:solidFill>
                <a:latin typeface="Montserrat"/>
                <a:ea typeface="Montserrat"/>
                <a:cs typeface="Montserrat"/>
                <a:sym typeface="Montserrat"/>
              </a:rPr>
              <a:t>Vermont Small Business Law Center</a:t>
            </a:r>
            <a:endParaRPr sz="1600" dirty="0">
              <a:solidFill>
                <a:schemeClr val="dk1"/>
              </a:solidFill>
              <a:latin typeface="Montserrat"/>
              <a:ea typeface="Montserrat"/>
              <a:cs typeface="Montserrat"/>
              <a:sym typeface="Montserrat"/>
            </a:endParaRPr>
          </a:p>
        </p:txBody>
      </p:sp>
      <p:sp>
        <p:nvSpPr>
          <p:cNvPr id="6" name="Google Shape;621;p28">
            <a:extLst>
              <a:ext uri="{FF2B5EF4-FFF2-40B4-BE49-F238E27FC236}">
                <a16:creationId xmlns:a16="http://schemas.microsoft.com/office/drawing/2014/main" id="{DB034586-7D24-C6BF-0FBC-4E2AE8B28268}"/>
              </a:ext>
            </a:extLst>
          </p:cNvPr>
          <p:cNvSpPr/>
          <p:nvPr/>
        </p:nvSpPr>
        <p:spPr>
          <a:xfrm>
            <a:off x="1021079" y="4836738"/>
            <a:ext cx="4710307" cy="23774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100">
                <a:solidFill>
                  <a:srgbClr val="64748B"/>
                </a:solidFill>
                <a:latin typeface="Montserrat"/>
                <a:ea typeface="Montserrat"/>
                <a:cs typeface="Montserrat"/>
                <a:sym typeface="Montserrat"/>
              </a:rPr>
              <a:t>sblc.vermontlaw.edu  ·  Free consultations · Attorney referrals</a:t>
            </a:r>
            <a:endParaRPr sz="1100">
              <a:solidFill>
                <a:schemeClr val="dk1"/>
              </a:solidFill>
              <a:latin typeface="Montserrat"/>
              <a:ea typeface="Montserrat"/>
              <a:cs typeface="Montserrat"/>
              <a:sym typeface="Montserrat"/>
            </a:endParaRPr>
          </a:p>
        </p:txBody>
      </p:sp>
      <p:sp>
        <p:nvSpPr>
          <p:cNvPr id="7" name="Google Shape;622;p28">
            <a:extLst>
              <a:ext uri="{FF2B5EF4-FFF2-40B4-BE49-F238E27FC236}">
                <a16:creationId xmlns:a16="http://schemas.microsoft.com/office/drawing/2014/main" id="{863DB8F5-CB4C-E035-273B-AF337ADFDD5C}"/>
              </a:ext>
            </a:extLst>
          </p:cNvPr>
          <p:cNvSpPr/>
          <p:nvPr/>
        </p:nvSpPr>
        <p:spPr>
          <a:xfrm>
            <a:off x="1021078" y="4387248"/>
            <a:ext cx="4710307" cy="2011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2B788"/>
              </a:buClr>
              <a:buSzPts val="1050"/>
              <a:buFont typeface="Montserrat"/>
              <a:buNone/>
            </a:pPr>
            <a:r>
              <a:rPr lang="en-US" sz="1050" b="1" spc="300" dirty="0">
                <a:solidFill>
                  <a:schemeClr val="accent4">
                    <a:lumMod val="60000"/>
                    <a:lumOff val="40000"/>
                  </a:schemeClr>
                </a:solidFill>
                <a:latin typeface="Montserrat"/>
                <a:ea typeface="Montserrat"/>
                <a:cs typeface="Montserrat"/>
                <a:sym typeface="Montserrat"/>
              </a:rPr>
              <a:t>BUSINESS ADVISING</a:t>
            </a:r>
            <a:endParaRPr sz="1050" spc="300" dirty="0">
              <a:solidFill>
                <a:schemeClr val="accent4">
                  <a:lumMod val="60000"/>
                  <a:lumOff val="40000"/>
                </a:schemeClr>
              </a:solidFill>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2" name="Google Shape;568;p27">
            <a:extLst>
              <a:ext uri="{FF2B5EF4-FFF2-40B4-BE49-F238E27FC236}">
                <a16:creationId xmlns:a16="http://schemas.microsoft.com/office/drawing/2014/main" id="{71C46C71-B766-82FD-0F37-357648BDD3FA}"/>
              </a:ext>
            </a:extLst>
          </p:cNvPr>
          <p:cNvSpPr/>
          <p:nvPr/>
        </p:nvSpPr>
        <p:spPr>
          <a:xfrm>
            <a:off x="0" y="1526970"/>
            <a:ext cx="12192000" cy="4560065"/>
          </a:xfrm>
          <a:prstGeom prst="rect">
            <a:avLst/>
          </a:prstGeom>
          <a:solidFill>
            <a:srgbClr val="C0E4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7" name="Google Shape;627;p29"/>
          <p:cNvSpPr txBox="1">
            <a:spLocks noGrp="1"/>
          </p:cNvSpPr>
          <p:nvPr>
            <p:ph type="title"/>
          </p:nvPr>
        </p:nvSpPr>
        <p:spPr>
          <a:xfrm>
            <a:off x="838200" y="365126"/>
            <a:ext cx="10515600" cy="7262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Montserrat"/>
              <a:buNone/>
            </a:pPr>
            <a:r>
              <a:rPr lang="en-US" sz="4000">
                <a:latin typeface="Montserrat"/>
                <a:ea typeface="Montserrat"/>
                <a:cs typeface="Montserrat"/>
                <a:sym typeface="Montserrat"/>
              </a:rPr>
              <a:t>Upcoming ClimateReadyVT Workshop</a:t>
            </a:r>
            <a:endParaRPr/>
          </a:p>
        </p:txBody>
      </p:sp>
      <p:sp>
        <p:nvSpPr>
          <p:cNvPr id="628" name="Google Shape;62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629" name="Google Shape;629;p29"/>
          <p:cNvSpPr txBox="1"/>
          <p:nvPr/>
        </p:nvSpPr>
        <p:spPr>
          <a:xfrm>
            <a:off x="7000568" y="1630016"/>
            <a:ext cx="5012138" cy="30777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chemeClr val="dk1"/>
                </a:solidFill>
                <a:latin typeface="Montserrat"/>
                <a:ea typeface="Montserrat"/>
                <a:cs typeface="Montserrat"/>
                <a:sym typeface="Montserrat"/>
              </a:rPr>
              <a:t>Brattleboro</a:t>
            </a:r>
            <a:endParaRPr dirty="0"/>
          </a:p>
          <a:p>
            <a:pPr marL="0" marR="0" lvl="0" indent="0" algn="l" rtl="0">
              <a:spcBef>
                <a:spcPts val="0"/>
              </a:spcBef>
              <a:spcAft>
                <a:spcPts val="0"/>
              </a:spcAft>
              <a:buNone/>
            </a:pPr>
            <a:endParaRPr dirty="0">
              <a:solidFill>
                <a:schemeClr val="dk1"/>
              </a:solidFill>
              <a:latin typeface="Montserrat"/>
              <a:ea typeface="Montserrat"/>
              <a:cs typeface="Montserrat"/>
              <a:sym typeface="Montserrat"/>
            </a:endParaRPr>
          </a:p>
          <a:p>
            <a:pPr marL="0" marR="0" lvl="0" indent="0" algn="l" rtl="0">
              <a:spcBef>
                <a:spcPts val="0"/>
              </a:spcBef>
              <a:spcAft>
                <a:spcPts val="0"/>
              </a:spcAft>
              <a:buNone/>
            </a:pPr>
            <a:r>
              <a:rPr lang="en-US" sz="2000" dirty="0">
                <a:solidFill>
                  <a:schemeClr val="dk1"/>
                </a:solidFill>
                <a:latin typeface="Montserrat"/>
                <a:ea typeface="Montserrat"/>
                <a:cs typeface="Montserrat"/>
                <a:sym typeface="Montserrat"/>
              </a:rPr>
              <a:t>October 29, 2026 (full-day workshop)</a:t>
            </a:r>
            <a:endParaRPr sz="1200" dirty="0"/>
          </a:p>
          <a:p>
            <a:pPr marL="0" marR="0" lvl="0" indent="0" algn="l" rtl="0">
              <a:spcBef>
                <a:spcPts val="0"/>
              </a:spcBef>
              <a:spcAft>
                <a:spcPts val="0"/>
              </a:spcAft>
              <a:buNone/>
            </a:pPr>
            <a:endParaRPr sz="1600" dirty="0">
              <a:solidFill>
                <a:schemeClr val="dk1"/>
              </a:solidFill>
              <a:latin typeface="Montserrat"/>
              <a:ea typeface="Montserrat"/>
              <a:cs typeface="Montserrat"/>
              <a:sym typeface="Montserrat"/>
            </a:endParaRPr>
          </a:p>
          <a:p>
            <a:pPr marL="0" marR="0" lvl="0" indent="0" algn="l" rtl="0">
              <a:spcBef>
                <a:spcPts val="0"/>
              </a:spcBef>
              <a:spcAft>
                <a:spcPts val="0"/>
              </a:spcAft>
              <a:buNone/>
            </a:pPr>
            <a:r>
              <a:rPr lang="en-US" sz="2000" dirty="0">
                <a:solidFill>
                  <a:schemeClr val="dk1"/>
                </a:solidFill>
                <a:latin typeface="Montserrat"/>
                <a:ea typeface="Montserrat"/>
                <a:cs typeface="Montserrat"/>
                <a:sym typeface="Montserrat"/>
              </a:rPr>
              <a:t>For more information:</a:t>
            </a:r>
            <a:endParaRPr sz="1200" dirty="0"/>
          </a:p>
          <a:p>
            <a:pPr marL="0" marR="0" lvl="0" indent="0" algn="l" rtl="0">
              <a:spcBef>
                <a:spcPts val="0"/>
              </a:spcBef>
              <a:spcAft>
                <a:spcPts val="0"/>
              </a:spcAft>
              <a:buNone/>
            </a:pPr>
            <a:endParaRPr sz="2400" dirty="0">
              <a:solidFill>
                <a:schemeClr val="dk1"/>
              </a:solidFill>
              <a:latin typeface="Montserrat"/>
              <a:ea typeface="Montserrat"/>
              <a:cs typeface="Montserrat"/>
              <a:sym typeface="Montserrat"/>
            </a:endParaRPr>
          </a:p>
          <a:p>
            <a:pPr marL="0" marR="0" lvl="0" indent="0" algn="l" rtl="0">
              <a:spcBef>
                <a:spcPts val="0"/>
              </a:spcBef>
              <a:spcAft>
                <a:spcPts val="0"/>
              </a:spcAft>
              <a:buNone/>
            </a:pPr>
            <a:endParaRPr sz="2400" dirty="0">
              <a:solidFill>
                <a:schemeClr val="dk1"/>
              </a:solidFill>
              <a:latin typeface="Montserrat"/>
              <a:ea typeface="Montserrat"/>
              <a:cs typeface="Montserrat"/>
              <a:sym typeface="Montserrat"/>
            </a:endParaRPr>
          </a:p>
          <a:p>
            <a:pPr marL="0" marR="0" lvl="0" indent="0" algn="l" rtl="0">
              <a:spcBef>
                <a:spcPts val="0"/>
              </a:spcBef>
              <a:spcAft>
                <a:spcPts val="0"/>
              </a:spcAft>
              <a:buNone/>
            </a:pPr>
            <a:endParaRPr sz="2400" dirty="0">
              <a:solidFill>
                <a:schemeClr val="dk1"/>
              </a:solidFill>
              <a:latin typeface="Montserrat"/>
              <a:ea typeface="Montserrat"/>
              <a:cs typeface="Montserrat"/>
              <a:sym typeface="Montserrat"/>
            </a:endParaRPr>
          </a:p>
          <a:p>
            <a:pPr marL="0" marR="0" lvl="0" indent="0" algn="l" rtl="0">
              <a:spcBef>
                <a:spcPts val="0"/>
              </a:spcBef>
              <a:spcAft>
                <a:spcPts val="0"/>
              </a:spcAft>
              <a:buNone/>
            </a:pPr>
            <a:endParaRPr sz="2400" dirty="0">
              <a:solidFill>
                <a:schemeClr val="dk1"/>
              </a:solidFill>
              <a:latin typeface="Montserrat"/>
              <a:ea typeface="Montserrat"/>
              <a:cs typeface="Montserrat"/>
              <a:sym typeface="Montserrat"/>
            </a:endParaRPr>
          </a:p>
        </p:txBody>
      </p:sp>
      <p:pic>
        <p:nvPicPr>
          <p:cNvPr id="630" name="Google Shape;630;p29"/>
          <p:cNvPicPr preferRelativeResize="0"/>
          <p:nvPr/>
        </p:nvPicPr>
        <p:blipFill rotWithShape="1">
          <a:blip r:embed="rId3">
            <a:alphaModFix/>
          </a:blip>
          <a:srcRect/>
          <a:stretch/>
        </p:blipFill>
        <p:spPr>
          <a:xfrm>
            <a:off x="7402596" y="3226989"/>
            <a:ext cx="2104041" cy="2104041"/>
          </a:xfrm>
          <a:prstGeom prst="rect">
            <a:avLst/>
          </a:prstGeom>
          <a:noFill/>
          <a:ln>
            <a:noFill/>
          </a:ln>
        </p:spPr>
      </p:pic>
      <p:pic>
        <p:nvPicPr>
          <p:cNvPr id="631" name="Google Shape;631;p29"/>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838200" y="2488454"/>
            <a:ext cx="4827877" cy="2308985"/>
          </a:xfrm>
          <a:prstGeom prst="rect">
            <a:avLst/>
          </a:prstGeom>
          <a:noFill/>
          <a:ln>
            <a:noFill/>
          </a:ln>
        </p:spPr>
      </p:pic>
      <p:sp>
        <p:nvSpPr>
          <p:cNvPr id="632" name="Google Shape;632;p29"/>
          <p:cNvSpPr txBox="1"/>
          <p:nvPr/>
        </p:nvSpPr>
        <p:spPr>
          <a:xfrm>
            <a:off x="7223435" y="5331030"/>
            <a:ext cx="24623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err="1">
                <a:solidFill>
                  <a:schemeClr val="dk1"/>
                </a:solidFill>
                <a:latin typeface="Montserrat"/>
                <a:ea typeface="Montserrat"/>
                <a:cs typeface="Montserrat"/>
                <a:sym typeface="Montserrat"/>
              </a:rPr>
              <a:t>climatereadyvt.org</a:t>
            </a:r>
            <a:r>
              <a:rPr lang="en-US" sz="1400" dirty="0">
                <a:solidFill>
                  <a:schemeClr val="dk1"/>
                </a:solidFill>
                <a:latin typeface="Montserrat"/>
                <a:ea typeface="Montserrat"/>
                <a:cs typeface="Montserrat"/>
                <a:sym typeface="Montserrat"/>
              </a:rPr>
              <a: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
          <p:cNvSpPr/>
          <p:nvPr/>
        </p:nvSpPr>
        <p:spPr>
          <a:xfrm>
            <a:off x="0" y="1210330"/>
            <a:ext cx="4898571" cy="5268989"/>
          </a:xfrm>
          <a:prstGeom prst="rect">
            <a:avLst/>
          </a:prstGeom>
          <a:solidFill>
            <a:srgbClr val="C9F1FC"/>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1867" b="1">
              <a:solidFill>
                <a:schemeClr val="lt1"/>
              </a:solidFill>
              <a:latin typeface="Arial"/>
              <a:ea typeface="Arial"/>
              <a:cs typeface="Arial"/>
              <a:sym typeface="Arial"/>
            </a:endParaRPr>
          </a:p>
        </p:txBody>
      </p:sp>
      <p:sp>
        <p:nvSpPr>
          <p:cNvPr id="111" name="Google Shape;111;p2"/>
          <p:cNvSpPr txBox="1">
            <a:spLocks noGrp="1"/>
          </p:cNvSpPr>
          <p:nvPr>
            <p:ph type="title"/>
          </p:nvPr>
        </p:nvSpPr>
        <p:spPr>
          <a:xfrm>
            <a:off x="838199" y="365126"/>
            <a:ext cx="10761617" cy="74592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Montserrat"/>
              <a:buNone/>
            </a:pPr>
            <a:r>
              <a:rPr lang="en-US" dirty="0">
                <a:latin typeface="Montserrat"/>
                <a:ea typeface="Montserrat"/>
                <a:cs typeface="Montserrat"/>
                <a:sym typeface="Montserrat"/>
              </a:rPr>
              <a:t>Today’s </a:t>
            </a:r>
            <a:r>
              <a:rPr lang="en-US" dirty="0" err="1">
                <a:latin typeface="Montserrat"/>
                <a:ea typeface="Montserrat"/>
                <a:cs typeface="Montserrat"/>
                <a:sym typeface="Montserrat"/>
              </a:rPr>
              <a:t>ClimateReadyVT</a:t>
            </a:r>
            <a:r>
              <a:rPr lang="en-US" dirty="0">
                <a:latin typeface="Montserrat"/>
                <a:ea typeface="Montserrat"/>
                <a:cs typeface="Montserrat"/>
                <a:sym typeface="Montserrat"/>
              </a:rPr>
              <a:t> Micro-workshop</a:t>
            </a:r>
            <a:endParaRPr dirty="0"/>
          </a:p>
        </p:txBody>
      </p:sp>
      <p:sp>
        <p:nvSpPr>
          <p:cNvPr id="112" name="Google Shape;112;p2"/>
          <p:cNvSpPr txBox="1">
            <a:spLocks noGrp="1"/>
          </p:cNvSpPr>
          <p:nvPr>
            <p:ph type="body" idx="1"/>
          </p:nvPr>
        </p:nvSpPr>
        <p:spPr>
          <a:xfrm>
            <a:off x="5355772" y="1426029"/>
            <a:ext cx="5998028" cy="4702628"/>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2000"/>
              <a:buNone/>
            </a:pPr>
            <a:r>
              <a:rPr lang="en-US" sz="2000" b="1" spc="300" dirty="0">
                <a:latin typeface="Montserrat"/>
                <a:ea typeface="Montserrat"/>
                <a:cs typeface="Montserrat"/>
                <a:sym typeface="Montserrat"/>
              </a:rPr>
              <a:t>AGENDA</a:t>
            </a:r>
            <a:endParaRPr sz="2400" b="1" spc="300" dirty="0">
              <a:latin typeface="Montserrat"/>
              <a:ea typeface="Montserrat"/>
              <a:cs typeface="Montserrat"/>
              <a:sym typeface="Montserrat"/>
            </a:endParaRPr>
          </a:p>
          <a:p>
            <a:pPr marL="971550" lvl="1" indent="-514350" algn="l" rtl="0">
              <a:lnSpc>
                <a:spcPct val="110000"/>
              </a:lnSpc>
              <a:spcBef>
                <a:spcPts val="1700"/>
              </a:spcBef>
              <a:spcAft>
                <a:spcPts val="0"/>
              </a:spcAft>
              <a:buClr>
                <a:schemeClr val="dk1"/>
              </a:buClr>
              <a:buSzPts val="2000"/>
              <a:buFont typeface="Play"/>
              <a:buAutoNum type="arabicPeriod"/>
            </a:pPr>
            <a:r>
              <a:rPr lang="en-US" sz="2000" dirty="0">
                <a:latin typeface="Montserrat"/>
                <a:ea typeface="Montserrat"/>
                <a:cs typeface="Montserrat"/>
                <a:sym typeface="Montserrat"/>
              </a:rPr>
              <a:t>Introduction and Context</a:t>
            </a:r>
            <a:endParaRPr dirty="0"/>
          </a:p>
          <a:p>
            <a:pPr marL="971550" lvl="1" indent="-514350" algn="l" rtl="0">
              <a:lnSpc>
                <a:spcPct val="110000"/>
              </a:lnSpc>
              <a:spcBef>
                <a:spcPts val="1100"/>
              </a:spcBef>
              <a:spcAft>
                <a:spcPts val="0"/>
              </a:spcAft>
              <a:buClr>
                <a:schemeClr val="dk1"/>
              </a:buClr>
              <a:buSzPts val="2000"/>
              <a:buFont typeface="Play"/>
              <a:buAutoNum type="arabicPeriod"/>
            </a:pPr>
            <a:r>
              <a:rPr lang="en-US" sz="2000" dirty="0">
                <a:latin typeface="Montserrat"/>
                <a:ea typeface="Montserrat"/>
                <a:cs typeface="Montserrat"/>
                <a:sym typeface="Montserrat"/>
              </a:rPr>
              <a:t>Overview of Resilience Plan Framework</a:t>
            </a:r>
            <a:endParaRPr dirty="0"/>
          </a:p>
          <a:p>
            <a:pPr marL="971550" lvl="1" indent="-514350" algn="l" rtl="0">
              <a:lnSpc>
                <a:spcPct val="110000"/>
              </a:lnSpc>
              <a:spcBef>
                <a:spcPts val="1100"/>
              </a:spcBef>
              <a:spcAft>
                <a:spcPts val="0"/>
              </a:spcAft>
              <a:buClr>
                <a:schemeClr val="dk1"/>
              </a:buClr>
              <a:buSzPts val="2000"/>
              <a:buFont typeface="Play"/>
              <a:buAutoNum type="arabicPeriod"/>
            </a:pPr>
            <a:r>
              <a:rPr lang="en-US" sz="2000" dirty="0">
                <a:latin typeface="Montserrat"/>
                <a:ea typeface="Montserrat"/>
                <a:cs typeface="Montserrat"/>
                <a:sym typeface="Montserrat"/>
              </a:rPr>
              <a:t>Activity 1 – Asset Inventory</a:t>
            </a:r>
            <a:endParaRPr dirty="0"/>
          </a:p>
          <a:p>
            <a:pPr marL="971550" lvl="1" indent="-514350" algn="l" rtl="0">
              <a:lnSpc>
                <a:spcPct val="110000"/>
              </a:lnSpc>
              <a:spcBef>
                <a:spcPts val="1100"/>
              </a:spcBef>
              <a:spcAft>
                <a:spcPts val="0"/>
              </a:spcAft>
              <a:buClr>
                <a:schemeClr val="dk1"/>
              </a:buClr>
              <a:buSzPts val="2000"/>
              <a:buFont typeface="Play"/>
              <a:buAutoNum type="arabicPeriod"/>
            </a:pPr>
            <a:r>
              <a:rPr lang="en-US" sz="2000" dirty="0">
                <a:latin typeface="Montserrat"/>
                <a:ea typeface="Montserrat"/>
                <a:cs typeface="Montserrat"/>
                <a:sym typeface="Montserrat"/>
              </a:rPr>
              <a:t>Understanding Climate Risk</a:t>
            </a:r>
            <a:endParaRPr dirty="0"/>
          </a:p>
          <a:p>
            <a:pPr marL="971550" lvl="1" indent="-514350" algn="l" rtl="0">
              <a:lnSpc>
                <a:spcPct val="110000"/>
              </a:lnSpc>
              <a:spcBef>
                <a:spcPts val="1100"/>
              </a:spcBef>
              <a:spcAft>
                <a:spcPts val="0"/>
              </a:spcAft>
              <a:buClr>
                <a:schemeClr val="dk1"/>
              </a:buClr>
              <a:buSzPts val="2000"/>
              <a:buFont typeface="Play"/>
              <a:buAutoNum type="arabicPeriod"/>
            </a:pPr>
            <a:r>
              <a:rPr lang="en-US" sz="2000" dirty="0">
                <a:latin typeface="Montserrat"/>
                <a:ea typeface="Montserrat"/>
                <a:cs typeface="Montserrat"/>
                <a:sym typeface="Montserrat"/>
              </a:rPr>
              <a:t>Activity 2 – Risk Matrix</a:t>
            </a:r>
            <a:endParaRPr dirty="0"/>
          </a:p>
          <a:p>
            <a:pPr marL="971550" lvl="1" indent="-514350" algn="l" rtl="0">
              <a:lnSpc>
                <a:spcPct val="110000"/>
              </a:lnSpc>
              <a:spcBef>
                <a:spcPts val="1100"/>
              </a:spcBef>
              <a:spcAft>
                <a:spcPts val="0"/>
              </a:spcAft>
              <a:buClr>
                <a:schemeClr val="dk1"/>
              </a:buClr>
              <a:buSzPts val="2000"/>
              <a:buFont typeface="Play"/>
              <a:buAutoNum type="arabicPeriod"/>
            </a:pPr>
            <a:r>
              <a:rPr lang="en-US" sz="2000" dirty="0">
                <a:latin typeface="Montserrat"/>
                <a:ea typeface="Montserrat"/>
                <a:cs typeface="Montserrat"/>
                <a:sym typeface="Montserrat"/>
              </a:rPr>
              <a:t>From Risk Matrix to Action Plan</a:t>
            </a:r>
            <a:endParaRPr dirty="0"/>
          </a:p>
          <a:p>
            <a:pPr marL="971550" lvl="1" indent="-514350" algn="l" rtl="0">
              <a:lnSpc>
                <a:spcPct val="110000"/>
              </a:lnSpc>
              <a:spcBef>
                <a:spcPts val="1100"/>
              </a:spcBef>
              <a:spcAft>
                <a:spcPts val="0"/>
              </a:spcAft>
              <a:buClr>
                <a:schemeClr val="dk1"/>
              </a:buClr>
              <a:buSzPts val="2000"/>
              <a:buFont typeface="Play"/>
              <a:buAutoNum type="arabicPeriod"/>
            </a:pPr>
            <a:r>
              <a:rPr lang="en-US" sz="2000" dirty="0">
                <a:latin typeface="Montserrat"/>
                <a:ea typeface="Montserrat"/>
                <a:cs typeface="Montserrat"/>
                <a:sym typeface="Montserrat"/>
              </a:rPr>
              <a:t>Activity 3 – Use What You’ve Learned</a:t>
            </a:r>
            <a:endParaRPr dirty="0"/>
          </a:p>
          <a:p>
            <a:pPr marL="971550" lvl="1" indent="-514350" algn="l" rtl="0">
              <a:lnSpc>
                <a:spcPct val="110000"/>
              </a:lnSpc>
              <a:spcBef>
                <a:spcPts val="1100"/>
              </a:spcBef>
              <a:spcAft>
                <a:spcPts val="0"/>
              </a:spcAft>
              <a:buClr>
                <a:schemeClr val="dk1"/>
              </a:buClr>
              <a:buSzPts val="2000"/>
              <a:buFont typeface="Play"/>
              <a:buAutoNum type="arabicPeriod"/>
            </a:pPr>
            <a:r>
              <a:rPr lang="en-US" sz="2000" dirty="0">
                <a:latin typeface="Montserrat"/>
                <a:ea typeface="Montserrat"/>
                <a:cs typeface="Montserrat"/>
                <a:sym typeface="Montserrat"/>
              </a:rPr>
              <a:t>Future Full Workshops</a:t>
            </a:r>
            <a:endParaRPr sz="2400" dirty="0">
              <a:latin typeface="Montserrat"/>
              <a:ea typeface="Montserrat"/>
              <a:cs typeface="Montserrat"/>
              <a:sym typeface="Montserrat"/>
            </a:endParaRPr>
          </a:p>
        </p:txBody>
      </p:sp>
      <p:sp>
        <p:nvSpPr>
          <p:cNvPr id="113" name="Google Shape;113;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14" name="Google Shape;114;p2"/>
          <p:cNvSpPr txBox="1"/>
          <p:nvPr/>
        </p:nvSpPr>
        <p:spPr>
          <a:xfrm>
            <a:off x="593270" y="1426029"/>
            <a:ext cx="3712029" cy="40318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spc="300" dirty="0">
                <a:solidFill>
                  <a:schemeClr val="dk1"/>
                </a:solidFill>
                <a:latin typeface="Montserrat"/>
                <a:ea typeface="Montserrat"/>
                <a:cs typeface="Montserrat"/>
                <a:sym typeface="Montserrat"/>
              </a:rPr>
              <a:t>PURPOSE</a:t>
            </a:r>
            <a:endParaRPr spc="300" dirty="0"/>
          </a:p>
          <a:p>
            <a:pPr marL="0" marR="0" lvl="0" indent="0" algn="l" rtl="0">
              <a:spcBef>
                <a:spcPts val="0"/>
              </a:spcBef>
              <a:spcAft>
                <a:spcPts val="0"/>
              </a:spcAft>
              <a:buNone/>
            </a:pPr>
            <a:endParaRPr sz="2000" dirty="0">
              <a:solidFill>
                <a:schemeClr val="dk1"/>
              </a:solidFill>
              <a:latin typeface="Montserrat"/>
              <a:ea typeface="Montserrat"/>
              <a:cs typeface="Montserrat"/>
              <a:sym typeface="Montserrat"/>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Montserrat"/>
                <a:ea typeface="Montserrat"/>
                <a:cs typeface="Montserrat"/>
                <a:sym typeface="Montserrat"/>
              </a:rPr>
              <a:t>Experience the core </a:t>
            </a:r>
            <a:r>
              <a:rPr lang="en-US" sz="2400" dirty="0" err="1">
                <a:solidFill>
                  <a:schemeClr val="dk1"/>
                </a:solidFill>
                <a:latin typeface="Montserrat"/>
                <a:ea typeface="Montserrat"/>
                <a:cs typeface="Montserrat"/>
                <a:sym typeface="Montserrat"/>
              </a:rPr>
              <a:t>ClimateReadyVT</a:t>
            </a:r>
            <a:r>
              <a:rPr lang="en-US" sz="2400" dirty="0">
                <a:solidFill>
                  <a:schemeClr val="dk1"/>
                </a:solidFill>
                <a:latin typeface="Montserrat"/>
                <a:ea typeface="Montserrat"/>
                <a:cs typeface="Montserrat"/>
                <a:sym typeface="Montserrat"/>
              </a:rPr>
              <a:t> method </a:t>
            </a:r>
            <a:endParaRPr dirty="0"/>
          </a:p>
          <a:p>
            <a:pPr marL="285750" marR="0" lvl="0" indent="-133350" algn="l" rtl="0">
              <a:spcBef>
                <a:spcPts val="0"/>
              </a:spcBef>
              <a:spcAft>
                <a:spcPts val="0"/>
              </a:spcAft>
              <a:buClr>
                <a:schemeClr val="dk1"/>
              </a:buClr>
              <a:buSzPts val="2400"/>
              <a:buFont typeface="Arial"/>
              <a:buNone/>
            </a:pPr>
            <a:endParaRPr sz="2400" dirty="0">
              <a:solidFill>
                <a:schemeClr val="dk1"/>
              </a:solidFill>
              <a:latin typeface="Montserrat"/>
              <a:ea typeface="Montserrat"/>
              <a:cs typeface="Montserrat"/>
              <a:sym typeface="Montserrat"/>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Montserrat"/>
                <a:ea typeface="Montserrat"/>
                <a:cs typeface="Montserrat"/>
                <a:sym typeface="Montserrat"/>
              </a:rPr>
              <a:t>Learn how to help small businesses in your community build their climate resilience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
          <p:cNvSpPr/>
          <p:nvPr/>
        </p:nvSpPr>
        <p:spPr>
          <a:xfrm>
            <a:off x="0" y="1210330"/>
            <a:ext cx="12219826" cy="5268989"/>
          </a:xfrm>
          <a:prstGeom prst="rect">
            <a:avLst/>
          </a:prstGeom>
          <a:solidFill>
            <a:srgbClr val="C9F1FC"/>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1867" b="1">
              <a:solidFill>
                <a:schemeClr val="lt1"/>
              </a:solidFill>
              <a:latin typeface="Arial"/>
              <a:ea typeface="Arial"/>
              <a:cs typeface="Arial"/>
              <a:sym typeface="Arial"/>
            </a:endParaRPr>
          </a:p>
        </p:txBody>
      </p:sp>
      <p:sp>
        <p:nvSpPr>
          <p:cNvPr id="120" name="Google Shape;120;p3"/>
          <p:cNvSpPr txBox="1">
            <a:spLocks noGrp="1"/>
          </p:cNvSpPr>
          <p:nvPr>
            <p:ph type="title"/>
          </p:nvPr>
        </p:nvSpPr>
        <p:spPr>
          <a:xfrm>
            <a:off x="838200" y="365126"/>
            <a:ext cx="10515600" cy="65743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Montserrat"/>
              <a:buNone/>
            </a:pPr>
            <a:r>
              <a:rPr lang="en-US" sz="4000">
                <a:latin typeface="Montserrat"/>
                <a:ea typeface="Montserrat"/>
                <a:cs typeface="Montserrat"/>
                <a:sym typeface="Montserrat"/>
              </a:rPr>
              <a:t>Vermont’s Changing Climate Conditions</a:t>
            </a:r>
            <a:endParaRPr/>
          </a:p>
        </p:txBody>
      </p:sp>
      <p:sp>
        <p:nvSpPr>
          <p:cNvPr id="121" name="Google Shape;121;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122" name="Google Shape;122;p3"/>
          <p:cNvSpPr/>
          <p:nvPr/>
        </p:nvSpPr>
        <p:spPr>
          <a:xfrm>
            <a:off x="838200" y="3827002"/>
            <a:ext cx="994044" cy="1032101"/>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3"/>
          <p:cNvSpPr/>
          <p:nvPr/>
        </p:nvSpPr>
        <p:spPr>
          <a:xfrm>
            <a:off x="4336026" y="2143165"/>
            <a:ext cx="952661" cy="997544"/>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3"/>
          <p:cNvSpPr/>
          <p:nvPr/>
        </p:nvSpPr>
        <p:spPr>
          <a:xfrm>
            <a:off x="4336026" y="3717290"/>
            <a:ext cx="952661" cy="997544"/>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3"/>
          <p:cNvSpPr/>
          <p:nvPr/>
        </p:nvSpPr>
        <p:spPr>
          <a:xfrm>
            <a:off x="7982712" y="2143166"/>
            <a:ext cx="969336" cy="997542"/>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3"/>
          <p:cNvSpPr/>
          <p:nvPr/>
        </p:nvSpPr>
        <p:spPr>
          <a:xfrm>
            <a:off x="838200" y="2162564"/>
            <a:ext cx="994044" cy="1032102"/>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3"/>
          <p:cNvSpPr txBox="1"/>
          <p:nvPr/>
        </p:nvSpPr>
        <p:spPr>
          <a:xfrm>
            <a:off x="1868784" y="2181961"/>
            <a:ext cx="1980900" cy="10515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1000"/>
              </a:spcAft>
              <a:buClr>
                <a:schemeClr val="dk1"/>
              </a:buClr>
              <a:buSzPts val="1800"/>
              <a:buFont typeface="Arial"/>
              <a:buNone/>
            </a:pPr>
            <a:r>
              <a:rPr lang="en-US" sz="2000" b="1">
                <a:solidFill>
                  <a:schemeClr val="dk1"/>
                </a:solidFill>
                <a:latin typeface="Montserrat"/>
                <a:ea typeface="Montserrat"/>
                <a:cs typeface="Montserrat"/>
                <a:sym typeface="Montserrat"/>
              </a:rPr>
              <a:t>Warmer Year-round</a:t>
            </a:r>
            <a:endParaRPr/>
          </a:p>
        </p:txBody>
      </p:sp>
      <p:sp>
        <p:nvSpPr>
          <p:cNvPr id="128" name="Google Shape;128;p3"/>
          <p:cNvSpPr txBox="1"/>
          <p:nvPr/>
        </p:nvSpPr>
        <p:spPr>
          <a:xfrm>
            <a:off x="5296737" y="2177366"/>
            <a:ext cx="1980900" cy="12654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1000"/>
              </a:spcAft>
              <a:buClr>
                <a:schemeClr val="dk1"/>
              </a:buClr>
              <a:buSzPts val="1800"/>
              <a:buFont typeface="Arial"/>
              <a:buNone/>
            </a:pPr>
            <a:r>
              <a:rPr lang="en-US" sz="2000" b="1">
                <a:solidFill>
                  <a:schemeClr val="dk1"/>
                </a:solidFill>
                <a:latin typeface="Montserrat"/>
                <a:ea typeface="Montserrat"/>
                <a:cs typeface="Montserrat"/>
                <a:sym typeface="Montserrat"/>
              </a:rPr>
              <a:t>More Total Precipitation</a:t>
            </a:r>
            <a:endParaRPr/>
          </a:p>
        </p:txBody>
      </p:sp>
      <p:sp>
        <p:nvSpPr>
          <p:cNvPr id="129" name="Google Shape;129;p3"/>
          <p:cNvSpPr txBox="1"/>
          <p:nvPr/>
        </p:nvSpPr>
        <p:spPr>
          <a:xfrm>
            <a:off x="8946872" y="2177366"/>
            <a:ext cx="1704000" cy="1051500"/>
          </a:xfrm>
          <a:prstGeom prst="rect">
            <a:avLst/>
          </a:prstGeom>
          <a:noFill/>
          <a:ln>
            <a:noFill/>
          </a:ln>
        </p:spPr>
        <p:txBody>
          <a:bodyPr spcFirstLastPara="1" wrap="square" lIns="91425" tIns="91425" rIns="91425" bIns="91425" anchor="t" anchorCtr="0">
            <a:normAutofit fontScale="92500"/>
          </a:bodyPr>
          <a:lstStyle/>
          <a:p>
            <a:pPr marL="0" marR="0" lvl="0" indent="0" algn="l" rtl="0">
              <a:lnSpc>
                <a:spcPct val="100000"/>
              </a:lnSpc>
              <a:spcBef>
                <a:spcPts val="0"/>
              </a:spcBef>
              <a:spcAft>
                <a:spcPts val="1000"/>
              </a:spcAft>
              <a:buClr>
                <a:schemeClr val="dk1"/>
              </a:buClr>
              <a:buSzPct val="97297"/>
              <a:buFont typeface="Arial"/>
              <a:buNone/>
            </a:pPr>
            <a:r>
              <a:rPr lang="en-US" sz="2000" b="1">
                <a:solidFill>
                  <a:schemeClr val="dk1"/>
                </a:solidFill>
                <a:latin typeface="Montserrat"/>
                <a:ea typeface="Montserrat"/>
                <a:cs typeface="Montserrat"/>
                <a:sym typeface="Montserrat"/>
              </a:rPr>
              <a:t>Less Snowy Winters</a:t>
            </a:r>
            <a:endParaRPr/>
          </a:p>
        </p:txBody>
      </p:sp>
      <p:sp>
        <p:nvSpPr>
          <p:cNvPr id="130" name="Google Shape;130;p3"/>
          <p:cNvSpPr txBox="1"/>
          <p:nvPr/>
        </p:nvSpPr>
        <p:spPr>
          <a:xfrm>
            <a:off x="1851688" y="3707291"/>
            <a:ext cx="1820100" cy="15942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1000"/>
              </a:spcAft>
              <a:buClr>
                <a:schemeClr val="dk1"/>
              </a:buClr>
              <a:buSzPts val="1800"/>
              <a:buFont typeface="Arial"/>
              <a:buNone/>
            </a:pPr>
            <a:r>
              <a:rPr lang="en-US" sz="2000" b="1">
                <a:solidFill>
                  <a:schemeClr val="dk1"/>
                </a:solidFill>
                <a:latin typeface="Montserrat"/>
                <a:ea typeface="Montserrat"/>
                <a:cs typeface="Montserrat"/>
                <a:sym typeface="Montserrat"/>
              </a:rPr>
              <a:t>More Drought &amp; Smoke Conditions</a:t>
            </a:r>
            <a:endParaRPr/>
          </a:p>
        </p:txBody>
      </p:sp>
      <p:sp>
        <p:nvSpPr>
          <p:cNvPr id="131" name="Google Shape;131;p3"/>
          <p:cNvSpPr txBox="1"/>
          <p:nvPr/>
        </p:nvSpPr>
        <p:spPr>
          <a:xfrm>
            <a:off x="5296737" y="3690603"/>
            <a:ext cx="2017200" cy="1594200"/>
          </a:xfrm>
          <a:prstGeom prst="rect">
            <a:avLst/>
          </a:prstGeom>
          <a:noFill/>
          <a:ln>
            <a:noFill/>
          </a:ln>
        </p:spPr>
        <p:txBody>
          <a:bodyPr spcFirstLastPara="1" wrap="square" lIns="91425" tIns="91425" rIns="91425" bIns="91425" anchor="t" anchorCtr="0">
            <a:normAutofit fontScale="92500"/>
          </a:bodyPr>
          <a:lstStyle/>
          <a:p>
            <a:pPr marL="0" marR="0" lvl="0" indent="0" algn="l" rtl="0">
              <a:lnSpc>
                <a:spcPct val="100000"/>
              </a:lnSpc>
              <a:spcBef>
                <a:spcPts val="0"/>
              </a:spcBef>
              <a:spcAft>
                <a:spcPts val="1000"/>
              </a:spcAft>
              <a:buClr>
                <a:schemeClr val="dk1"/>
              </a:buClr>
              <a:buSzPct val="59459"/>
              <a:buFont typeface="Arial"/>
              <a:buNone/>
            </a:pPr>
            <a:r>
              <a:rPr lang="en-US" sz="2000" b="1">
                <a:solidFill>
                  <a:schemeClr val="dk1"/>
                </a:solidFill>
                <a:latin typeface="Montserrat"/>
                <a:ea typeface="Montserrat"/>
                <a:cs typeface="Montserrat"/>
                <a:sym typeface="Montserrat"/>
              </a:rPr>
              <a:t>More Extreme Events with Less Predictability</a:t>
            </a:r>
            <a:endParaRPr/>
          </a:p>
        </p:txBody>
      </p:sp>
      <p:pic>
        <p:nvPicPr>
          <p:cNvPr id="132" name="Google Shape;132;p3"/>
          <p:cNvPicPr preferRelativeResize="0"/>
          <p:nvPr/>
        </p:nvPicPr>
        <p:blipFill rotWithShape="1">
          <a:blip r:embed="rId3">
            <a:alphaModFix/>
          </a:blip>
          <a:srcRect/>
          <a:stretch/>
        </p:blipFill>
        <p:spPr>
          <a:xfrm>
            <a:off x="951887" y="2331506"/>
            <a:ext cx="673440" cy="623760"/>
          </a:xfrm>
          <a:prstGeom prst="rect">
            <a:avLst/>
          </a:prstGeom>
          <a:noFill/>
          <a:ln>
            <a:noFill/>
          </a:ln>
        </p:spPr>
      </p:pic>
      <p:pic>
        <p:nvPicPr>
          <p:cNvPr id="133" name="Google Shape;133;p3"/>
          <p:cNvPicPr preferRelativeResize="0"/>
          <p:nvPr/>
        </p:nvPicPr>
        <p:blipFill rotWithShape="1">
          <a:blip r:embed="rId4">
            <a:alphaModFix/>
          </a:blip>
          <a:srcRect/>
          <a:stretch/>
        </p:blipFill>
        <p:spPr>
          <a:xfrm>
            <a:off x="4558058" y="2303816"/>
            <a:ext cx="531762" cy="651450"/>
          </a:xfrm>
          <a:prstGeom prst="rect">
            <a:avLst/>
          </a:prstGeom>
          <a:noFill/>
          <a:ln>
            <a:noFill/>
          </a:ln>
        </p:spPr>
      </p:pic>
      <p:pic>
        <p:nvPicPr>
          <p:cNvPr id="134" name="Google Shape;134;p3"/>
          <p:cNvPicPr preferRelativeResize="0"/>
          <p:nvPr/>
        </p:nvPicPr>
        <p:blipFill rotWithShape="1">
          <a:blip r:embed="rId5">
            <a:alphaModFix/>
          </a:blip>
          <a:srcRect/>
          <a:stretch/>
        </p:blipFill>
        <p:spPr>
          <a:xfrm>
            <a:off x="8123272" y="2273627"/>
            <a:ext cx="709075" cy="754707"/>
          </a:xfrm>
          <a:prstGeom prst="rect">
            <a:avLst/>
          </a:prstGeom>
          <a:noFill/>
          <a:ln>
            <a:noFill/>
          </a:ln>
        </p:spPr>
      </p:pic>
      <p:pic>
        <p:nvPicPr>
          <p:cNvPr id="135" name="Google Shape;135;p3"/>
          <p:cNvPicPr preferRelativeResize="0"/>
          <p:nvPr/>
        </p:nvPicPr>
        <p:blipFill rotWithShape="1">
          <a:blip r:embed="rId6">
            <a:alphaModFix/>
          </a:blip>
          <a:srcRect/>
          <a:stretch/>
        </p:blipFill>
        <p:spPr>
          <a:xfrm>
            <a:off x="990404" y="3983008"/>
            <a:ext cx="689635" cy="664782"/>
          </a:xfrm>
          <a:prstGeom prst="rect">
            <a:avLst/>
          </a:prstGeom>
          <a:noFill/>
          <a:ln>
            <a:noFill/>
          </a:ln>
        </p:spPr>
      </p:pic>
      <p:pic>
        <p:nvPicPr>
          <p:cNvPr id="136" name="Google Shape;136;p3"/>
          <p:cNvPicPr preferRelativeResize="0"/>
          <p:nvPr/>
        </p:nvPicPr>
        <p:blipFill rotWithShape="1">
          <a:blip r:embed="rId7">
            <a:alphaModFix/>
          </a:blip>
          <a:srcRect/>
          <a:stretch/>
        </p:blipFill>
        <p:spPr>
          <a:xfrm>
            <a:off x="4512530" y="3869868"/>
            <a:ext cx="622817" cy="692388"/>
          </a:xfrm>
          <a:prstGeom prst="rect">
            <a:avLst/>
          </a:prstGeom>
          <a:noFill/>
          <a:ln>
            <a:noFill/>
          </a:ln>
        </p:spPr>
      </p:pic>
      <p:sp>
        <p:nvSpPr>
          <p:cNvPr id="137" name="Google Shape;137;p3"/>
          <p:cNvSpPr txBox="1"/>
          <p:nvPr/>
        </p:nvSpPr>
        <p:spPr>
          <a:xfrm>
            <a:off x="8995421" y="3690603"/>
            <a:ext cx="2017199" cy="1594200"/>
          </a:xfrm>
          <a:prstGeom prst="rect">
            <a:avLst/>
          </a:prstGeom>
          <a:noFill/>
          <a:ln>
            <a:noFill/>
          </a:ln>
        </p:spPr>
        <p:txBody>
          <a:bodyPr spcFirstLastPara="1" wrap="square" lIns="91425" tIns="91425" rIns="91425" bIns="91425" anchor="t" anchorCtr="0">
            <a:normAutofit fontScale="92500"/>
          </a:bodyPr>
          <a:lstStyle/>
          <a:p>
            <a:pPr marL="0" marR="0" lvl="0" indent="0" algn="l" rtl="0">
              <a:lnSpc>
                <a:spcPct val="100000"/>
              </a:lnSpc>
              <a:spcBef>
                <a:spcPts val="0"/>
              </a:spcBef>
              <a:spcAft>
                <a:spcPts val="1000"/>
              </a:spcAft>
              <a:buClr>
                <a:schemeClr val="dk1"/>
              </a:buClr>
              <a:buSzPct val="59459"/>
              <a:buFont typeface="Arial"/>
              <a:buNone/>
            </a:pPr>
            <a:r>
              <a:rPr lang="en-US" sz="2000" b="1">
                <a:solidFill>
                  <a:schemeClr val="dk1"/>
                </a:solidFill>
                <a:latin typeface="Montserrat"/>
                <a:ea typeface="Montserrat"/>
                <a:cs typeface="Montserrat"/>
                <a:sym typeface="Montserrat"/>
              </a:rPr>
              <a:t>Impacts on Built &amp; Natural Environments</a:t>
            </a:r>
            <a:endParaRPr/>
          </a:p>
        </p:txBody>
      </p:sp>
      <p:sp>
        <p:nvSpPr>
          <p:cNvPr id="138" name="Google Shape;138;p3"/>
          <p:cNvSpPr/>
          <p:nvPr/>
        </p:nvSpPr>
        <p:spPr>
          <a:xfrm>
            <a:off x="7982711" y="3707291"/>
            <a:ext cx="952661" cy="997542"/>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9" name="Google Shape;139;p3"/>
          <p:cNvPicPr preferRelativeResize="0"/>
          <p:nvPr/>
        </p:nvPicPr>
        <p:blipFill rotWithShape="1">
          <a:blip r:embed="rId8">
            <a:alphaModFix/>
            <a:extLst>
              <a:ext uri="{28A0092B-C50C-407E-A947-70E740481C1C}">
                <a14:useLocalDpi xmlns:a14="http://schemas.microsoft.com/office/drawing/2010/main"/>
              </a:ext>
            </a:extLst>
          </a:blip>
          <a:srcRect b="15038"/>
          <a:stretch/>
        </p:blipFill>
        <p:spPr>
          <a:xfrm>
            <a:off x="8123272" y="3869868"/>
            <a:ext cx="755199" cy="61717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4"/>
          <p:cNvSpPr/>
          <p:nvPr/>
        </p:nvSpPr>
        <p:spPr>
          <a:xfrm>
            <a:off x="0" y="856419"/>
            <a:ext cx="12192000" cy="5268989"/>
          </a:xfrm>
          <a:prstGeom prst="rect">
            <a:avLst/>
          </a:prstGeom>
          <a:solidFill>
            <a:srgbClr val="C9F1FC"/>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1867">
              <a:solidFill>
                <a:schemeClr val="lt1"/>
              </a:solidFill>
              <a:latin typeface="Arial"/>
              <a:ea typeface="Arial"/>
              <a:cs typeface="Arial"/>
              <a:sym typeface="Arial"/>
            </a:endParaRPr>
          </a:p>
        </p:txBody>
      </p:sp>
      <p:sp>
        <p:nvSpPr>
          <p:cNvPr id="145" name="Google Shape;145;p4"/>
          <p:cNvSpPr txBox="1">
            <a:spLocks noGrp="1"/>
          </p:cNvSpPr>
          <p:nvPr>
            <p:ph type="title"/>
          </p:nvPr>
        </p:nvSpPr>
        <p:spPr>
          <a:xfrm>
            <a:off x="936863" y="1268315"/>
            <a:ext cx="10134081" cy="577031"/>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lt1"/>
              </a:buClr>
              <a:buSzPts val="2600"/>
              <a:buFont typeface="Montserrat"/>
              <a:buNone/>
            </a:pPr>
            <a:r>
              <a:rPr lang="en-US" sz="2000" b="1" spc="300" dirty="0">
                <a:solidFill>
                  <a:schemeClr val="dk1"/>
                </a:solidFill>
                <a:latin typeface="Montserrat"/>
                <a:ea typeface="Montserrat"/>
                <a:cs typeface="Montserrat"/>
                <a:sym typeface="Montserrat"/>
              </a:rPr>
              <a:t>SMALL BUSINESSES </a:t>
            </a:r>
            <a:r>
              <a:rPr lang="en-US" sz="2000" b="1" u="sng" spc="300" dirty="0">
                <a:solidFill>
                  <a:schemeClr val="dk1"/>
                </a:solidFill>
                <a:latin typeface="Montserrat"/>
                <a:ea typeface="Montserrat"/>
                <a:cs typeface="Montserrat"/>
                <a:sym typeface="Montserrat"/>
              </a:rPr>
              <a:t>ARE</a:t>
            </a:r>
            <a:r>
              <a:rPr lang="en-US" sz="2000" b="1" spc="300" dirty="0">
                <a:solidFill>
                  <a:schemeClr val="dk1"/>
                </a:solidFill>
                <a:latin typeface="Montserrat"/>
                <a:ea typeface="Montserrat"/>
                <a:cs typeface="Montserrat"/>
                <a:sym typeface="Montserrat"/>
              </a:rPr>
              <a:t> THE ECONOMY</a:t>
            </a:r>
            <a:endParaRPr sz="1400" b="1" spc="300" dirty="0">
              <a:latin typeface="Montserrat"/>
              <a:ea typeface="Montserrat"/>
              <a:cs typeface="Montserrat"/>
              <a:sym typeface="Montserrat"/>
            </a:endParaRPr>
          </a:p>
        </p:txBody>
      </p:sp>
      <p:sp>
        <p:nvSpPr>
          <p:cNvPr id="146" name="Google Shape;146;p4"/>
          <p:cNvSpPr txBox="1">
            <a:spLocks noGrp="1"/>
          </p:cNvSpPr>
          <p:nvPr>
            <p:ph type="sldNum" idx="12"/>
          </p:nvPr>
        </p:nvSpPr>
        <p:spPr>
          <a:xfrm>
            <a:off x="11381736" y="6333135"/>
            <a:ext cx="731600" cy="524800"/>
          </a:xfrm>
          <a:prstGeom prst="rect">
            <a:avLst/>
          </a:prstGeom>
          <a:noFill/>
          <a:ln>
            <a:noFill/>
          </a:ln>
        </p:spPr>
        <p:txBody>
          <a:bodyPr spcFirstLastPara="1" wrap="square" lIns="121900" tIns="121900" rIns="121900" bIns="121900" anchor="ctr" anchorCtr="0">
            <a:norm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t>5</a:t>
            </a:fld>
            <a:endParaRPr/>
          </a:p>
        </p:txBody>
      </p:sp>
      <p:sp>
        <p:nvSpPr>
          <p:cNvPr id="147" name="Google Shape;147;p4"/>
          <p:cNvSpPr txBox="1"/>
          <p:nvPr/>
        </p:nvSpPr>
        <p:spPr>
          <a:xfrm>
            <a:off x="1153415" y="3826135"/>
            <a:ext cx="2676132" cy="1559668"/>
          </a:xfrm>
          <a:prstGeom prst="rect">
            <a:avLst/>
          </a:prstGeom>
          <a:noFill/>
          <a:ln>
            <a:noFill/>
          </a:ln>
        </p:spPr>
        <p:txBody>
          <a:bodyPr spcFirstLastPara="1" wrap="square" lIns="121900" tIns="60925" rIns="121900" bIns="60925" anchor="t" anchorCtr="0">
            <a:spAutoFit/>
          </a:bodyPr>
          <a:lstStyle/>
          <a:p>
            <a:pPr marL="0" marR="0" lvl="0" indent="0" algn="l" rtl="0">
              <a:spcBef>
                <a:spcPts val="0"/>
              </a:spcBef>
              <a:spcAft>
                <a:spcPts val="0"/>
              </a:spcAft>
              <a:buNone/>
            </a:pPr>
            <a:r>
              <a:rPr lang="en-US" sz="1867">
                <a:solidFill>
                  <a:srgbClr val="667E84"/>
                </a:solidFill>
                <a:latin typeface="Montserrat"/>
                <a:ea typeface="Montserrat"/>
                <a:cs typeface="Montserrat"/>
                <a:sym typeface="Montserrat"/>
              </a:rPr>
              <a:t>Nearly </a:t>
            </a:r>
            <a:r>
              <a:rPr lang="en-US" sz="1867" b="1">
                <a:solidFill>
                  <a:srgbClr val="667E84"/>
                </a:solidFill>
                <a:latin typeface="Montserrat"/>
                <a:ea typeface="Montserrat"/>
                <a:cs typeface="Montserrat"/>
                <a:sym typeface="Montserrat"/>
              </a:rPr>
              <a:t>half</a:t>
            </a:r>
            <a:r>
              <a:rPr lang="en-US" sz="1867">
                <a:solidFill>
                  <a:srgbClr val="667E84"/>
                </a:solidFill>
                <a:latin typeface="Montserrat"/>
                <a:ea typeface="Montserrat"/>
                <a:cs typeface="Montserrat"/>
                <a:sym typeface="Montserrat"/>
              </a:rPr>
              <a:t> of all U.S. private sector workers are employed by small businesses. </a:t>
            </a:r>
            <a:endParaRPr sz="2400">
              <a:solidFill>
                <a:schemeClr val="dk1"/>
              </a:solidFill>
              <a:latin typeface="Arial"/>
              <a:ea typeface="Arial"/>
              <a:cs typeface="Arial"/>
              <a:sym typeface="Arial"/>
            </a:endParaRPr>
          </a:p>
        </p:txBody>
      </p:sp>
      <p:sp>
        <p:nvSpPr>
          <p:cNvPr id="148" name="Google Shape;148;p4"/>
          <p:cNvSpPr txBox="1"/>
          <p:nvPr/>
        </p:nvSpPr>
        <p:spPr>
          <a:xfrm>
            <a:off x="4533922" y="3826135"/>
            <a:ext cx="2676131" cy="985023"/>
          </a:xfrm>
          <a:prstGeom prst="rect">
            <a:avLst/>
          </a:prstGeom>
          <a:noFill/>
          <a:ln>
            <a:noFill/>
          </a:ln>
        </p:spPr>
        <p:txBody>
          <a:bodyPr spcFirstLastPara="1" wrap="square" lIns="121900" tIns="60925" rIns="121900" bIns="60925" anchor="t" anchorCtr="0">
            <a:spAutoFit/>
          </a:bodyPr>
          <a:lstStyle/>
          <a:p>
            <a:pPr marL="0" marR="0" lvl="0" indent="0" algn="l" rtl="0">
              <a:spcBef>
                <a:spcPts val="0"/>
              </a:spcBef>
              <a:spcAft>
                <a:spcPts val="0"/>
              </a:spcAft>
              <a:buNone/>
            </a:pPr>
            <a:r>
              <a:rPr lang="en-US" sz="1867">
                <a:solidFill>
                  <a:srgbClr val="667E84"/>
                </a:solidFill>
                <a:latin typeface="Montserrat"/>
                <a:ea typeface="Montserrat"/>
                <a:cs typeface="Montserrat"/>
                <a:sym typeface="Montserrat"/>
              </a:rPr>
              <a:t>In rural states like Vermont, that share </a:t>
            </a:r>
            <a:r>
              <a:rPr lang="en-US" sz="1867" b="1">
                <a:solidFill>
                  <a:srgbClr val="667E84"/>
                </a:solidFill>
                <a:latin typeface="Montserrat"/>
                <a:ea typeface="Montserrat"/>
                <a:cs typeface="Montserrat"/>
                <a:sym typeface="Montserrat"/>
              </a:rPr>
              <a:t>exceeds 60%. </a:t>
            </a:r>
            <a:endParaRPr sz="2400">
              <a:solidFill>
                <a:schemeClr val="dk1"/>
              </a:solidFill>
              <a:latin typeface="Arial"/>
              <a:ea typeface="Arial"/>
              <a:cs typeface="Arial"/>
              <a:sym typeface="Arial"/>
            </a:endParaRPr>
          </a:p>
        </p:txBody>
      </p:sp>
      <p:sp>
        <p:nvSpPr>
          <p:cNvPr id="149" name="Google Shape;149;p4"/>
          <p:cNvSpPr txBox="1"/>
          <p:nvPr/>
        </p:nvSpPr>
        <p:spPr>
          <a:xfrm>
            <a:off x="7781428" y="3826136"/>
            <a:ext cx="3289517" cy="1846990"/>
          </a:xfrm>
          <a:prstGeom prst="rect">
            <a:avLst/>
          </a:prstGeom>
          <a:noFill/>
          <a:ln>
            <a:noFill/>
          </a:ln>
        </p:spPr>
        <p:txBody>
          <a:bodyPr spcFirstLastPara="1" wrap="square" lIns="121900" tIns="60925" rIns="121900" bIns="60925" anchor="t" anchorCtr="0">
            <a:spAutoFit/>
          </a:bodyPr>
          <a:lstStyle/>
          <a:p>
            <a:pPr marL="0" marR="0" lvl="0" indent="0" algn="l" rtl="0">
              <a:spcBef>
                <a:spcPts val="0"/>
              </a:spcBef>
              <a:spcAft>
                <a:spcPts val="0"/>
              </a:spcAft>
              <a:buNone/>
            </a:pPr>
            <a:r>
              <a:rPr lang="en-US" sz="1867">
                <a:solidFill>
                  <a:srgbClr val="667E84"/>
                </a:solidFill>
                <a:latin typeface="Montserrat"/>
                <a:ea typeface="Montserrat"/>
                <a:cs typeface="Montserrat"/>
                <a:sym typeface="Montserrat"/>
              </a:rPr>
              <a:t>When small businesses fail to recover, the damage </a:t>
            </a:r>
            <a:r>
              <a:rPr lang="en-US" sz="1867" b="1">
                <a:solidFill>
                  <a:srgbClr val="667E84"/>
                </a:solidFill>
                <a:latin typeface="Montserrat"/>
                <a:ea typeface="Montserrat"/>
                <a:cs typeface="Montserrat"/>
                <a:sym typeface="Montserrat"/>
              </a:rPr>
              <a:t>ripples outward </a:t>
            </a:r>
            <a:r>
              <a:rPr lang="en-US" sz="1867">
                <a:solidFill>
                  <a:srgbClr val="667E84"/>
                </a:solidFill>
                <a:latin typeface="Montserrat"/>
                <a:ea typeface="Montserrat"/>
                <a:cs typeface="Montserrat"/>
                <a:sym typeface="Montserrat"/>
              </a:rPr>
              <a:t>into jobs, municipal revenues, housing, community vitality.</a:t>
            </a:r>
            <a:endParaRPr sz="2400">
              <a:solidFill>
                <a:schemeClr val="dk1"/>
              </a:solidFill>
              <a:latin typeface="Arial"/>
              <a:ea typeface="Arial"/>
              <a:cs typeface="Arial"/>
              <a:sym typeface="Arial"/>
            </a:endParaRPr>
          </a:p>
        </p:txBody>
      </p:sp>
      <p:pic>
        <p:nvPicPr>
          <p:cNvPr id="150" name="Google Shape;150;p4"/>
          <p:cNvPicPr preferRelativeResize="0"/>
          <p:nvPr/>
        </p:nvPicPr>
        <p:blipFill rotWithShape="1">
          <a:blip r:embed="rId3">
            <a:alphaModFix/>
          </a:blip>
          <a:srcRect/>
          <a:stretch/>
        </p:blipFill>
        <p:spPr>
          <a:xfrm>
            <a:off x="1109306" y="2697074"/>
            <a:ext cx="1539685" cy="1110569"/>
          </a:xfrm>
          <a:prstGeom prst="rect">
            <a:avLst/>
          </a:prstGeom>
          <a:noFill/>
          <a:ln>
            <a:noFill/>
          </a:ln>
        </p:spPr>
      </p:pic>
      <p:pic>
        <p:nvPicPr>
          <p:cNvPr id="151" name="Google Shape;151;p4"/>
          <p:cNvPicPr preferRelativeResize="0"/>
          <p:nvPr/>
        </p:nvPicPr>
        <p:blipFill rotWithShape="1">
          <a:blip r:embed="rId4">
            <a:alphaModFix/>
          </a:blip>
          <a:srcRect/>
          <a:stretch/>
        </p:blipFill>
        <p:spPr>
          <a:xfrm>
            <a:off x="4452766" y="2669819"/>
            <a:ext cx="745460" cy="1163267"/>
          </a:xfrm>
          <a:prstGeom prst="rect">
            <a:avLst/>
          </a:prstGeom>
          <a:noFill/>
          <a:ln>
            <a:noFill/>
          </a:ln>
        </p:spPr>
      </p:pic>
      <p:cxnSp>
        <p:nvCxnSpPr>
          <p:cNvPr id="152" name="Google Shape;152;p4"/>
          <p:cNvCxnSpPr/>
          <p:nvPr/>
        </p:nvCxnSpPr>
        <p:spPr>
          <a:xfrm>
            <a:off x="1296119" y="3709173"/>
            <a:ext cx="402336" cy="0"/>
          </a:xfrm>
          <a:prstGeom prst="straightConnector1">
            <a:avLst/>
          </a:prstGeom>
          <a:noFill/>
          <a:ln w="57150" cap="flat" cmpd="sng">
            <a:solidFill>
              <a:schemeClr val="dk1"/>
            </a:solidFill>
            <a:prstDash val="solid"/>
            <a:round/>
            <a:headEnd type="none" w="sm" len="sm"/>
            <a:tailEnd type="none" w="sm" len="sm"/>
          </a:ln>
        </p:spPr>
      </p:cxnSp>
      <p:cxnSp>
        <p:nvCxnSpPr>
          <p:cNvPr id="153" name="Google Shape;153;p4"/>
          <p:cNvCxnSpPr/>
          <p:nvPr/>
        </p:nvCxnSpPr>
        <p:spPr>
          <a:xfrm>
            <a:off x="4639579" y="3709173"/>
            <a:ext cx="402336" cy="0"/>
          </a:xfrm>
          <a:prstGeom prst="straightConnector1">
            <a:avLst/>
          </a:prstGeom>
          <a:noFill/>
          <a:ln w="57150" cap="flat" cmpd="sng">
            <a:solidFill>
              <a:schemeClr val="dk1"/>
            </a:solidFill>
            <a:prstDash val="solid"/>
            <a:round/>
            <a:headEnd type="none" w="sm" len="sm"/>
            <a:tailEnd type="none" w="sm" len="sm"/>
          </a:ln>
        </p:spPr>
      </p:cxnSp>
      <p:cxnSp>
        <p:nvCxnSpPr>
          <p:cNvPr id="154" name="Google Shape;154;p4"/>
          <p:cNvCxnSpPr/>
          <p:nvPr/>
        </p:nvCxnSpPr>
        <p:spPr>
          <a:xfrm>
            <a:off x="7912509" y="3709173"/>
            <a:ext cx="402336" cy="0"/>
          </a:xfrm>
          <a:prstGeom prst="straightConnector1">
            <a:avLst/>
          </a:prstGeom>
          <a:noFill/>
          <a:ln w="57150" cap="flat" cmpd="sng">
            <a:solidFill>
              <a:schemeClr val="dk1"/>
            </a:solidFill>
            <a:prstDash val="solid"/>
            <a:round/>
            <a:headEnd type="none" w="sm" len="sm"/>
            <a:tailEnd type="none" w="sm" len="sm"/>
          </a:ln>
        </p:spPr>
      </p:cxnSp>
      <p:pic>
        <p:nvPicPr>
          <p:cNvPr id="159" name="Google Shape;159;p4"/>
          <p:cNvPicPr preferRelativeResize="0"/>
          <p:nvPr/>
        </p:nvPicPr>
        <p:blipFill rotWithShape="1">
          <a:blip r:embed="rId5">
            <a:alphaModFix/>
          </a:blip>
          <a:srcRect/>
          <a:stretch/>
        </p:blipFill>
        <p:spPr>
          <a:xfrm>
            <a:off x="1227945" y="2297628"/>
            <a:ext cx="1263535" cy="1263535"/>
          </a:xfrm>
          <a:prstGeom prst="rect">
            <a:avLst/>
          </a:prstGeom>
          <a:noFill/>
          <a:ln>
            <a:noFill/>
          </a:ln>
        </p:spPr>
      </p:pic>
      <p:pic>
        <p:nvPicPr>
          <p:cNvPr id="160" name="Google Shape;160;p4"/>
          <p:cNvPicPr preferRelativeResize="0"/>
          <p:nvPr/>
        </p:nvPicPr>
        <p:blipFill rotWithShape="1">
          <a:blip r:embed="rId6">
            <a:alphaModFix/>
          </a:blip>
          <a:srcRect/>
          <a:stretch/>
        </p:blipFill>
        <p:spPr>
          <a:xfrm>
            <a:off x="4413897" y="2502748"/>
            <a:ext cx="947941" cy="947941"/>
          </a:xfrm>
          <a:prstGeom prst="rect">
            <a:avLst/>
          </a:prstGeom>
          <a:noFill/>
          <a:ln>
            <a:noFill/>
          </a:ln>
        </p:spPr>
      </p:pic>
      <p:sp>
        <p:nvSpPr>
          <p:cNvPr id="161" name="Google Shape;161;p4"/>
          <p:cNvSpPr txBox="1"/>
          <p:nvPr/>
        </p:nvSpPr>
        <p:spPr>
          <a:xfrm>
            <a:off x="936864" y="184983"/>
            <a:ext cx="703180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dk1"/>
                </a:solidFill>
                <a:latin typeface="Montserrat"/>
                <a:ea typeface="Montserrat"/>
                <a:cs typeface="Montserrat"/>
                <a:sym typeface="Montserrat"/>
              </a:rPr>
              <a:t>Why This Matters</a:t>
            </a:r>
            <a:endParaRPr/>
          </a:p>
        </p:txBody>
      </p:sp>
      <p:grpSp>
        <p:nvGrpSpPr>
          <p:cNvPr id="2" name="Group 1">
            <a:extLst>
              <a:ext uri="{FF2B5EF4-FFF2-40B4-BE49-F238E27FC236}">
                <a16:creationId xmlns:a16="http://schemas.microsoft.com/office/drawing/2014/main" id="{8B2DD945-4B68-FBBD-9A3B-F9032D8003D6}"/>
              </a:ext>
            </a:extLst>
          </p:cNvPr>
          <p:cNvGrpSpPr>
            <a:grpSpLocks noChangeAspect="1"/>
          </p:cNvGrpSpPr>
          <p:nvPr/>
        </p:nvGrpSpPr>
        <p:grpSpPr>
          <a:xfrm>
            <a:off x="7522873" y="2299002"/>
            <a:ext cx="1263534" cy="1263534"/>
            <a:chOff x="5695960" y="1974852"/>
            <a:chExt cx="954222" cy="954222"/>
          </a:xfrm>
        </p:grpSpPr>
        <p:sp>
          <p:nvSpPr>
            <p:cNvPr id="3" name="Google Shape;85;p20">
              <a:extLst>
                <a:ext uri="{FF2B5EF4-FFF2-40B4-BE49-F238E27FC236}">
                  <a16:creationId xmlns:a16="http://schemas.microsoft.com/office/drawing/2014/main" id="{FDE58B0F-CBA5-B0C5-A2EC-F611C9DF9FDD}"/>
                </a:ext>
              </a:extLst>
            </p:cNvPr>
            <p:cNvSpPr/>
            <p:nvPr/>
          </p:nvSpPr>
          <p:spPr>
            <a:xfrm>
              <a:off x="5845600" y="2124492"/>
              <a:ext cx="646639" cy="646639"/>
            </a:xfrm>
            <a:prstGeom prst="ellipse">
              <a:avLst/>
            </a:prstGeom>
            <a:gradFill>
              <a:gsLst>
                <a:gs pos="0">
                  <a:srgbClr val="787878"/>
                </a:gs>
                <a:gs pos="46000">
                  <a:srgbClr val="D0D0D0"/>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 name="Google Shape;93;p20">
              <a:extLst>
                <a:ext uri="{FF2B5EF4-FFF2-40B4-BE49-F238E27FC236}">
                  <a16:creationId xmlns:a16="http://schemas.microsoft.com/office/drawing/2014/main" id="{93BE5248-5A08-7982-C2BA-5B1569FF32FA}"/>
                </a:ext>
              </a:extLst>
            </p:cNvPr>
            <p:cNvSpPr/>
            <p:nvPr/>
          </p:nvSpPr>
          <p:spPr>
            <a:xfrm>
              <a:off x="5695960" y="1974852"/>
              <a:ext cx="954222" cy="954222"/>
            </a:xfrm>
            <a:prstGeom prst="rect">
              <a:avLst/>
            </a:prstGeom>
            <a:noFill/>
            <a:ln>
              <a:noFill/>
            </a:ln>
          </p:spPr>
          <p:txBody>
            <a:bodyPr/>
            <a:lstStyle/>
            <a:p>
              <a:endParaRPr lang="en-US"/>
            </a:p>
          </p:txBody>
        </p:sp>
        <p:pic>
          <p:nvPicPr>
            <p:cNvPr id="5" name="Graphic 4">
              <a:extLst>
                <a:ext uri="{FF2B5EF4-FFF2-40B4-BE49-F238E27FC236}">
                  <a16:creationId xmlns:a16="http://schemas.microsoft.com/office/drawing/2014/main" id="{D65AF703-3EB5-99E2-21F0-23BF519AAE9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94271" y="2047631"/>
              <a:ext cx="781916" cy="781916"/>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5"/>
          <p:cNvSpPr txBox="1">
            <a:spLocks noGrp="1"/>
          </p:cNvSpPr>
          <p:nvPr>
            <p:ph type="title"/>
          </p:nvPr>
        </p:nvSpPr>
        <p:spPr>
          <a:xfrm>
            <a:off x="838200" y="365125"/>
            <a:ext cx="10515600" cy="71256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Montserrat"/>
              <a:buNone/>
            </a:pPr>
            <a:r>
              <a:rPr lang="en-US" sz="4000">
                <a:latin typeface="Montserrat"/>
                <a:ea typeface="Montserrat"/>
                <a:cs typeface="Montserrat"/>
                <a:sym typeface="Montserrat"/>
              </a:rPr>
              <a:t>ClimateReadyVT: From Anxiety to Agency</a:t>
            </a:r>
            <a:endParaRPr/>
          </a:p>
        </p:txBody>
      </p:sp>
      <p:pic>
        <p:nvPicPr>
          <p:cNvPr id="168" name="Google Shape;168;p5"/>
          <p:cNvPicPr preferRelativeResize="0"/>
          <p:nvPr/>
        </p:nvPicPr>
        <p:blipFill rotWithShape="1">
          <a:blip r:embed="rId3">
            <a:alphaModFix/>
          </a:blip>
          <a:srcRect/>
          <a:stretch/>
        </p:blipFill>
        <p:spPr>
          <a:xfrm>
            <a:off x="1638169" y="2030848"/>
            <a:ext cx="4337878" cy="1973260"/>
          </a:xfrm>
          <a:prstGeom prst="rect">
            <a:avLst/>
          </a:prstGeom>
          <a:noFill/>
          <a:ln>
            <a:noFill/>
          </a:ln>
        </p:spPr>
      </p:pic>
      <p:sp>
        <p:nvSpPr>
          <p:cNvPr id="169" name="Google Shape;169;p5"/>
          <p:cNvSpPr txBox="1"/>
          <p:nvPr/>
        </p:nvSpPr>
        <p:spPr>
          <a:xfrm>
            <a:off x="6361603" y="1698583"/>
            <a:ext cx="2164412" cy="2746865"/>
          </a:xfrm>
          <a:prstGeom prst="rect">
            <a:avLst/>
          </a:prstGeom>
          <a:noFill/>
          <a:ln>
            <a:noFill/>
          </a:ln>
        </p:spPr>
        <p:txBody>
          <a:bodyPr spcFirstLastPara="1" wrap="square" lIns="91425" tIns="45700" rIns="91425" bIns="45700" anchor="t" anchorCtr="0">
            <a:spAutoFit/>
          </a:bodyPr>
          <a:lstStyle/>
          <a:p>
            <a:pPr marL="233362" marR="0" lvl="2" indent="0" algn="l" rtl="0">
              <a:lnSpc>
                <a:spcPct val="100000"/>
              </a:lnSpc>
              <a:spcBef>
                <a:spcPts val="600"/>
              </a:spcBef>
              <a:spcAft>
                <a:spcPts val="0"/>
              </a:spcAft>
              <a:buClr>
                <a:srgbClr val="000000"/>
              </a:buClr>
              <a:buSzPts val="1400"/>
              <a:buFont typeface="Montserrat"/>
              <a:buNone/>
            </a:pPr>
            <a:r>
              <a:rPr lang="en-US" sz="1600" b="1" i="0" u="none" strike="noStrike" cap="none" dirty="0">
                <a:solidFill>
                  <a:srgbClr val="000000"/>
                </a:solidFill>
                <a:latin typeface="Montserrat" pitchFamily="2" charset="77"/>
                <a:ea typeface="Montserrat"/>
                <a:cs typeface="Montserrat"/>
                <a:sym typeface="Montserrat"/>
              </a:rPr>
              <a:t>Practical tools and strategies</a:t>
            </a:r>
            <a:r>
              <a:rPr lang="en-US" sz="1600" b="0" i="0" u="none" strike="noStrike" cap="none" dirty="0">
                <a:solidFill>
                  <a:srgbClr val="000000"/>
                </a:solidFill>
                <a:latin typeface="Montserrat" pitchFamily="2" charset="77"/>
                <a:ea typeface="Montserrat"/>
                <a:cs typeface="Montserrat"/>
                <a:sym typeface="Montserrat"/>
              </a:rPr>
              <a:t> to anticipate and respond to disruption</a:t>
            </a:r>
            <a:endParaRPr sz="1600" b="0" i="0" u="none" strike="noStrike" cap="none" dirty="0">
              <a:solidFill>
                <a:schemeClr val="dk1"/>
              </a:solidFill>
              <a:latin typeface="Montserrat" pitchFamily="2" charset="77"/>
              <a:sym typeface="Arial"/>
            </a:endParaRPr>
          </a:p>
          <a:p>
            <a:pPr marL="233362" marR="0" lvl="2" indent="0" algn="l" rtl="0">
              <a:lnSpc>
                <a:spcPct val="100000"/>
              </a:lnSpc>
              <a:spcBef>
                <a:spcPts val="600"/>
              </a:spcBef>
              <a:spcAft>
                <a:spcPts val="0"/>
              </a:spcAft>
              <a:buClr>
                <a:schemeClr val="dk1"/>
              </a:buClr>
              <a:buSzPts val="1400"/>
              <a:buFont typeface="Arial"/>
              <a:buNone/>
            </a:pPr>
            <a:endParaRPr sz="1600" b="0" i="0" u="none" strike="noStrike" cap="none" dirty="0">
              <a:solidFill>
                <a:srgbClr val="000000"/>
              </a:solidFill>
              <a:latin typeface="Montserrat" pitchFamily="2" charset="77"/>
              <a:sym typeface="Arial"/>
            </a:endParaRPr>
          </a:p>
          <a:p>
            <a:pPr marL="233362" marR="0" lvl="2" indent="0" algn="l" rtl="0">
              <a:lnSpc>
                <a:spcPct val="100000"/>
              </a:lnSpc>
              <a:spcBef>
                <a:spcPts val="300"/>
              </a:spcBef>
              <a:spcAft>
                <a:spcPts val="0"/>
              </a:spcAft>
              <a:buClr>
                <a:srgbClr val="000000"/>
              </a:buClr>
              <a:buSzPts val="1400"/>
              <a:buFont typeface="Montserrat"/>
              <a:buNone/>
            </a:pPr>
            <a:r>
              <a:rPr lang="en-US" sz="1600" b="1" i="0" u="none" strike="noStrike" cap="none" dirty="0">
                <a:solidFill>
                  <a:srgbClr val="000000"/>
                </a:solidFill>
                <a:latin typeface="Montserrat" pitchFamily="2" charset="77"/>
                <a:ea typeface="Montserrat"/>
                <a:cs typeface="Montserrat"/>
                <a:sym typeface="Montserrat"/>
              </a:rPr>
              <a:t>Clear priorities</a:t>
            </a:r>
            <a:r>
              <a:rPr lang="en-US" sz="1600" b="0" i="0" u="none" strike="noStrike" cap="none" dirty="0">
                <a:solidFill>
                  <a:srgbClr val="000000"/>
                </a:solidFill>
                <a:latin typeface="Montserrat" pitchFamily="2" charset="77"/>
                <a:ea typeface="Montserrat"/>
                <a:cs typeface="Montserrat"/>
                <a:sym typeface="Montserrat"/>
              </a:rPr>
              <a:t> for maintaining operations and cash flow</a:t>
            </a:r>
            <a:endParaRPr sz="1600" b="0" i="0" u="none" strike="noStrike" cap="none" dirty="0">
              <a:solidFill>
                <a:srgbClr val="000000"/>
              </a:solidFill>
              <a:latin typeface="Montserrat" pitchFamily="2" charset="77"/>
              <a:sym typeface="Arial"/>
            </a:endParaRPr>
          </a:p>
        </p:txBody>
      </p:sp>
      <p:sp>
        <p:nvSpPr>
          <p:cNvPr id="170" name="Google Shape;170;p5"/>
          <p:cNvSpPr txBox="1"/>
          <p:nvPr/>
        </p:nvSpPr>
        <p:spPr>
          <a:xfrm>
            <a:off x="8604272" y="3298142"/>
            <a:ext cx="2341282" cy="1115650"/>
          </a:xfrm>
          <a:prstGeom prst="rect">
            <a:avLst/>
          </a:prstGeom>
          <a:noFill/>
          <a:ln>
            <a:noFill/>
          </a:ln>
        </p:spPr>
        <p:txBody>
          <a:bodyPr spcFirstLastPara="1" wrap="square" lIns="91425" tIns="45700" rIns="91425" bIns="45700" anchor="t" anchorCtr="0">
            <a:spAutoFit/>
          </a:bodyPr>
          <a:lstStyle/>
          <a:p>
            <a:pPr marL="233362" marR="0" lvl="2" indent="0" algn="l" rtl="0">
              <a:lnSpc>
                <a:spcPct val="100000"/>
              </a:lnSpc>
              <a:spcBef>
                <a:spcPts val="300"/>
              </a:spcBef>
              <a:spcAft>
                <a:spcPts val="0"/>
              </a:spcAft>
              <a:buClr>
                <a:srgbClr val="000000"/>
              </a:buClr>
              <a:buSzPts val="1400"/>
              <a:buFont typeface="Montserrat"/>
              <a:buNone/>
            </a:pPr>
            <a:r>
              <a:rPr lang="en-US" sz="1600" b="1" i="0" u="none" strike="noStrike" cap="none" dirty="0">
                <a:solidFill>
                  <a:srgbClr val="000000"/>
                </a:solidFill>
                <a:latin typeface="Montserrat" pitchFamily="2" charset="77"/>
                <a:ea typeface="Montserrat"/>
                <a:cs typeface="Montserrat"/>
                <a:sym typeface="Montserrat"/>
              </a:rPr>
              <a:t>Long-term resilience</a:t>
            </a:r>
            <a:r>
              <a:rPr lang="en-US" sz="1600" b="0" i="0" u="none" strike="noStrike" cap="none" dirty="0">
                <a:solidFill>
                  <a:srgbClr val="000000"/>
                </a:solidFill>
                <a:latin typeface="Montserrat" pitchFamily="2" charset="77"/>
                <a:ea typeface="Montserrat"/>
                <a:cs typeface="Montserrat"/>
                <a:sym typeface="Montserrat"/>
              </a:rPr>
              <a:t> built into everyday decisions</a:t>
            </a:r>
            <a:endParaRPr sz="1600" b="0" i="0" u="none" strike="noStrike" cap="none" dirty="0">
              <a:solidFill>
                <a:schemeClr val="dk2"/>
              </a:solidFill>
              <a:latin typeface="Montserrat" pitchFamily="2" charset="77"/>
              <a:ea typeface="Montserrat"/>
              <a:cs typeface="Montserrat"/>
              <a:sym typeface="Montserrat"/>
            </a:endParaRPr>
          </a:p>
        </p:txBody>
      </p:sp>
      <p:cxnSp>
        <p:nvCxnSpPr>
          <p:cNvPr id="171" name="Google Shape;171;p5"/>
          <p:cNvCxnSpPr>
            <a:cxnSpLocks/>
          </p:cNvCxnSpPr>
          <p:nvPr/>
        </p:nvCxnSpPr>
        <p:spPr>
          <a:xfrm>
            <a:off x="8604272" y="1811841"/>
            <a:ext cx="0" cy="2699638"/>
          </a:xfrm>
          <a:prstGeom prst="straightConnector1">
            <a:avLst/>
          </a:prstGeom>
          <a:noFill/>
          <a:ln w="28575" cap="flat" cmpd="sng">
            <a:solidFill>
              <a:schemeClr val="accent4">
                <a:lumMod val="60000"/>
                <a:lumOff val="40000"/>
              </a:schemeClr>
            </a:solidFill>
            <a:prstDash val="solid"/>
            <a:round/>
            <a:headEnd type="none" w="sm" len="sm"/>
            <a:tailEnd type="none" w="sm" len="sm"/>
          </a:ln>
        </p:spPr>
      </p:cxnSp>
      <p:cxnSp>
        <p:nvCxnSpPr>
          <p:cNvPr id="172" name="Google Shape;172;p5"/>
          <p:cNvCxnSpPr>
            <a:cxnSpLocks/>
          </p:cNvCxnSpPr>
          <p:nvPr/>
        </p:nvCxnSpPr>
        <p:spPr>
          <a:xfrm>
            <a:off x="6439861" y="3161660"/>
            <a:ext cx="4328823" cy="0"/>
          </a:xfrm>
          <a:prstGeom prst="straightConnector1">
            <a:avLst/>
          </a:prstGeom>
          <a:noFill/>
          <a:ln w="28575" cap="flat" cmpd="sng">
            <a:solidFill>
              <a:schemeClr val="accent4">
                <a:lumMod val="60000"/>
                <a:lumOff val="40000"/>
              </a:schemeClr>
            </a:solidFill>
            <a:prstDash val="solid"/>
            <a:round/>
            <a:headEnd type="none" w="sm" len="sm"/>
            <a:tailEnd type="none" w="sm" len="sm"/>
          </a:ln>
        </p:spPr>
      </p:cxnSp>
      <p:grpSp>
        <p:nvGrpSpPr>
          <p:cNvPr id="2" name="Group 1">
            <a:extLst>
              <a:ext uri="{FF2B5EF4-FFF2-40B4-BE49-F238E27FC236}">
                <a16:creationId xmlns:a16="http://schemas.microsoft.com/office/drawing/2014/main" id="{0030D783-190C-314C-43FE-392324965280}"/>
              </a:ext>
            </a:extLst>
          </p:cNvPr>
          <p:cNvGrpSpPr/>
          <p:nvPr/>
        </p:nvGrpSpPr>
        <p:grpSpPr>
          <a:xfrm>
            <a:off x="7091773" y="4816987"/>
            <a:ext cx="3305075" cy="830956"/>
            <a:chOff x="5926361" y="5562707"/>
            <a:chExt cx="3305075" cy="830956"/>
          </a:xfrm>
        </p:grpSpPr>
        <p:sp>
          <p:nvSpPr>
            <p:cNvPr id="173" name="Google Shape;173;p5"/>
            <p:cNvSpPr txBox="1"/>
            <p:nvPr/>
          </p:nvSpPr>
          <p:spPr>
            <a:xfrm>
              <a:off x="7115582" y="5562707"/>
              <a:ext cx="2115854"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Montserrat"/>
                <a:buNone/>
              </a:pPr>
              <a:r>
                <a:rPr lang="en-US" sz="1600" i="1" dirty="0">
                  <a:solidFill>
                    <a:srgbClr val="000000"/>
                  </a:solidFill>
                  <a:latin typeface="Montserrat"/>
                  <a:ea typeface="Montserrat"/>
                  <a:cs typeface="Montserrat"/>
                  <a:sym typeface="Montserrat"/>
                </a:rPr>
                <a:t>S</a:t>
              </a:r>
              <a:r>
                <a:rPr lang="en-US" sz="1600" b="0" i="1" u="none" strike="noStrike" cap="none" dirty="0">
                  <a:solidFill>
                    <a:srgbClr val="000000"/>
                  </a:solidFill>
                  <a:latin typeface="Montserrat"/>
                  <a:ea typeface="Montserrat"/>
                  <a:cs typeface="Montserrat"/>
                  <a:sym typeface="Montserrat"/>
                </a:rPr>
                <a:t>mall businesses &amp; organizations served to date</a:t>
              </a:r>
              <a:endParaRPr sz="2800" dirty="0">
                <a:solidFill>
                  <a:schemeClr val="dk1"/>
                </a:solidFill>
                <a:latin typeface="Arial"/>
                <a:ea typeface="Arial"/>
                <a:cs typeface="Arial"/>
                <a:sym typeface="Arial"/>
              </a:endParaRPr>
            </a:p>
          </p:txBody>
        </p:sp>
        <p:sp>
          <p:nvSpPr>
            <p:cNvPr id="174" name="Google Shape;174;p5"/>
            <p:cNvSpPr txBox="1"/>
            <p:nvPr/>
          </p:nvSpPr>
          <p:spPr>
            <a:xfrm>
              <a:off x="5926361" y="5600363"/>
              <a:ext cx="1189221" cy="70784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4000"/>
                <a:buFont typeface="Montserrat"/>
                <a:buNone/>
              </a:pPr>
              <a:r>
                <a:rPr lang="en-US" sz="4000" b="0" i="1" u="none" strike="noStrike" cap="none" dirty="0">
                  <a:solidFill>
                    <a:schemeClr val="accent4"/>
                  </a:solidFill>
                  <a:latin typeface="Montserrat"/>
                  <a:ea typeface="Montserrat"/>
                  <a:cs typeface="Montserrat"/>
                  <a:sym typeface="Montserrat"/>
                </a:rPr>
                <a:t>80+</a:t>
              </a:r>
              <a:endParaRPr sz="2000" dirty="0">
                <a:solidFill>
                  <a:schemeClr val="accent4"/>
                </a:solidFill>
                <a:latin typeface="Arial"/>
                <a:ea typeface="Arial"/>
                <a:cs typeface="Arial"/>
                <a:sym typeface="Arial"/>
              </a:endParaRPr>
            </a:p>
          </p:txBody>
        </p:sp>
      </p:grpSp>
      <p:sp>
        <p:nvSpPr>
          <p:cNvPr id="177" name="Google Shape;177;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grpSp>
        <p:nvGrpSpPr>
          <p:cNvPr id="3" name="Group 2">
            <a:extLst>
              <a:ext uri="{FF2B5EF4-FFF2-40B4-BE49-F238E27FC236}">
                <a16:creationId xmlns:a16="http://schemas.microsoft.com/office/drawing/2014/main" id="{ACF2D0D0-B96D-3ABD-747C-62DC7609AFDD}"/>
              </a:ext>
            </a:extLst>
          </p:cNvPr>
          <p:cNvGrpSpPr/>
          <p:nvPr/>
        </p:nvGrpSpPr>
        <p:grpSpPr>
          <a:xfrm>
            <a:off x="760056" y="4909113"/>
            <a:ext cx="5215991" cy="646703"/>
            <a:chOff x="120480" y="5590131"/>
            <a:chExt cx="5215991" cy="646703"/>
          </a:xfrm>
        </p:grpSpPr>
        <p:pic>
          <p:nvPicPr>
            <p:cNvPr id="176" name="Google Shape;176;p5"/>
            <p:cNvPicPr preferRelativeResize="0"/>
            <p:nvPr/>
          </p:nvPicPr>
          <p:blipFill rotWithShape="1">
            <a:blip r:embed="rId4">
              <a:alphaModFix/>
            </a:blip>
            <a:srcRect/>
            <a:stretch/>
          </p:blipFill>
          <p:spPr>
            <a:xfrm>
              <a:off x="2817336" y="5590131"/>
              <a:ext cx="2519135" cy="646703"/>
            </a:xfrm>
            <a:prstGeom prst="rect">
              <a:avLst/>
            </a:prstGeom>
            <a:noFill/>
            <a:ln>
              <a:noFill/>
            </a:ln>
          </p:spPr>
        </p:pic>
        <p:pic>
          <p:nvPicPr>
            <p:cNvPr id="178" name="Google Shape;178;p5" title="vbsrlogo-wName-horizontal-RGB.jpg"/>
            <p:cNvPicPr preferRelativeResize="0"/>
            <p:nvPr/>
          </p:nvPicPr>
          <p:blipFill>
            <a:blip r:embed="rId5">
              <a:alphaModFix/>
            </a:blip>
            <a:stretch>
              <a:fillRect/>
            </a:stretch>
          </p:blipFill>
          <p:spPr>
            <a:xfrm>
              <a:off x="120480" y="5592548"/>
              <a:ext cx="2519148" cy="626099"/>
            </a:xfrm>
            <a:prstGeom prst="rect">
              <a:avLst/>
            </a:prstGeom>
            <a:noFill/>
            <a:ln>
              <a:noFill/>
            </a:ln>
          </p:spPr>
        </p:pic>
      </p:grpSp>
      <p:sp>
        <p:nvSpPr>
          <p:cNvPr id="8" name="TextBox 7">
            <a:extLst>
              <a:ext uri="{FF2B5EF4-FFF2-40B4-BE49-F238E27FC236}">
                <a16:creationId xmlns:a16="http://schemas.microsoft.com/office/drawing/2014/main" id="{0A214CB5-316B-6D5B-4D9A-212428B150BE}"/>
              </a:ext>
            </a:extLst>
          </p:cNvPr>
          <p:cNvSpPr txBox="1"/>
          <p:nvPr/>
        </p:nvSpPr>
        <p:spPr>
          <a:xfrm>
            <a:off x="8604271" y="1748577"/>
            <a:ext cx="2164413" cy="1323439"/>
          </a:xfrm>
          <a:prstGeom prst="rect">
            <a:avLst/>
          </a:prstGeom>
          <a:noFill/>
        </p:spPr>
        <p:txBody>
          <a:bodyPr wrap="square">
            <a:spAutoFit/>
          </a:bodyPr>
          <a:lstStyle/>
          <a:p>
            <a:pPr marL="233362" marR="0" lvl="2" indent="0" algn="l" rtl="0">
              <a:lnSpc>
                <a:spcPct val="100000"/>
              </a:lnSpc>
              <a:spcBef>
                <a:spcPts val="300"/>
              </a:spcBef>
              <a:spcAft>
                <a:spcPts val="0"/>
              </a:spcAft>
              <a:buClr>
                <a:srgbClr val="000000"/>
              </a:buClr>
              <a:buSzPts val="1400"/>
              <a:buFont typeface="Montserrat"/>
              <a:buNone/>
            </a:pPr>
            <a:r>
              <a:rPr lang="en-US" sz="1600" b="1" i="0" u="none" strike="noStrike" cap="none" dirty="0">
                <a:solidFill>
                  <a:srgbClr val="000000"/>
                </a:solidFill>
                <a:latin typeface="Montserrat" pitchFamily="2" charset="77"/>
                <a:ea typeface="Montserrat"/>
                <a:cs typeface="Montserrat"/>
                <a:sym typeface="Montserrat"/>
              </a:rPr>
              <a:t>Guided planning</a:t>
            </a:r>
            <a:r>
              <a:rPr lang="en-US" sz="1600" b="0" i="0" u="none" strike="noStrike" cap="none" dirty="0">
                <a:solidFill>
                  <a:srgbClr val="000000"/>
                </a:solidFill>
                <a:latin typeface="Montserrat" pitchFamily="2" charset="77"/>
                <a:ea typeface="Montserrat"/>
                <a:cs typeface="Montserrat"/>
                <a:sym typeface="Montserrat"/>
              </a:rPr>
              <a:t> that turns concern into concrete next steps</a:t>
            </a:r>
            <a:endParaRPr lang="en-US" sz="1600" b="0" i="0" u="none" strike="noStrike" cap="none" dirty="0">
              <a:solidFill>
                <a:schemeClr val="dk1"/>
              </a:solidFill>
              <a:latin typeface="Montserrat" pitchFamily="2" charset="77"/>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a:extLst>
            <a:ext uri="{FF2B5EF4-FFF2-40B4-BE49-F238E27FC236}">
              <a16:creationId xmlns:a16="http://schemas.microsoft.com/office/drawing/2014/main" id="{50FD603E-6AAD-0AE8-731E-C2333F674AD1}"/>
            </a:ext>
          </a:extLst>
        </p:cNvPr>
        <p:cNvGrpSpPr/>
        <p:nvPr/>
      </p:nvGrpSpPr>
      <p:grpSpPr>
        <a:xfrm>
          <a:off x="0" y="0"/>
          <a:ext cx="0" cy="0"/>
          <a:chOff x="0" y="0"/>
          <a:chExt cx="0" cy="0"/>
        </a:xfrm>
      </p:grpSpPr>
      <p:sp>
        <p:nvSpPr>
          <p:cNvPr id="27" name="Google Shape;144;p4">
            <a:extLst>
              <a:ext uri="{FF2B5EF4-FFF2-40B4-BE49-F238E27FC236}">
                <a16:creationId xmlns:a16="http://schemas.microsoft.com/office/drawing/2014/main" id="{5F079FDE-D439-EABA-09B9-5F811E7CA343}"/>
              </a:ext>
            </a:extLst>
          </p:cNvPr>
          <p:cNvSpPr/>
          <p:nvPr/>
        </p:nvSpPr>
        <p:spPr>
          <a:xfrm>
            <a:off x="0" y="1974152"/>
            <a:ext cx="12192000" cy="4148742"/>
          </a:xfrm>
          <a:prstGeom prst="rect">
            <a:avLst/>
          </a:prstGeom>
          <a:solidFill>
            <a:srgbClr val="C9F1FC"/>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1867">
              <a:solidFill>
                <a:schemeClr val="lt1"/>
              </a:solidFill>
              <a:latin typeface="Arial"/>
              <a:ea typeface="Arial"/>
              <a:cs typeface="Arial"/>
              <a:sym typeface="Arial"/>
            </a:endParaRPr>
          </a:p>
        </p:txBody>
      </p:sp>
      <p:sp>
        <p:nvSpPr>
          <p:cNvPr id="183" name="Google Shape;183;p6">
            <a:extLst>
              <a:ext uri="{FF2B5EF4-FFF2-40B4-BE49-F238E27FC236}">
                <a16:creationId xmlns:a16="http://schemas.microsoft.com/office/drawing/2014/main" id="{290032F9-F10A-EB93-8DD1-0F4CFF9076FF}"/>
              </a:ext>
            </a:extLst>
          </p:cNvPr>
          <p:cNvSpPr txBox="1">
            <a:spLocks noGrp="1"/>
          </p:cNvSpPr>
          <p:nvPr>
            <p:ph type="title"/>
          </p:nvPr>
        </p:nvSpPr>
        <p:spPr>
          <a:xfrm>
            <a:off x="838200" y="365125"/>
            <a:ext cx="10515600" cy="104209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Montserrat"/>
              <a:buNone/>
            </a:pPr>
            <a:r>
              <a:rPr lang="en-US">
                <a:latin typeface="Montserrat"/>
                <a:ea typeface="Montserrat"/>
                <a:cs typeface="Montserrat"/>
                <a:sym typeface="Montserrat"/>
              </a:rPr>
              <a:t>The Climate Resilience Plan</a:t>
            </a:r>
            <a:endParaRPr/>
          </a:p>
        </p:txBody>
      </p:sp>
      <p:sp>
        <p:nvSpPr>
          <p:cNvPr id="184" name="Google Shape;184;p6">
            <a:extLst>
              <a:ext uri="{FF2B5EF4-FFF2-40B4-BE49-F238E27FC236}">
                <a16:creationId xmlns:a16="http://schemas.microsoft.com/office/drawing/2014/main" id="{DC33C036-22A0-2660-1197-FBB2E6AB2C5B}"/>
              </a:ext>
            </a:extLst>
          </p:cNvPr>
          <p:cNvSpPr/>
          <p:nvPr/>
        </p:nvSpPr>
        <p:spPr>
          <a:xfrm>
            <a:off x="935664" y="1516952"/>
            <a:ext cx="8406455" cy="3474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95959"/>
              </a:buClr>
              <a:buSzPts val="2400"/>
              <a:buFont typeface="Montserrat"/>
              <a:buNone/>
            </a:pPr>
            <a:r>
              <a:rPr lang="en-US" sz="2400" spc="300" dirty="0">
                <a:solidFill>
                  <a:srgbClr val="595959"/>
                </a:solidFill>
                <a:latin typeface="Montserrat"/>
                <a:ea typeface="Montserrat"/>
                <a:cs typeface="Montserrat"/>
                <a:sym typeface="Montserrat"/>
              </a:rPr>
              <a:t>FIVE STEPS. ONE PLAN.</a:t>
            </a:r>
            <a:endParaRPr sz="2400" spc="300" dirty="0">
              <a:solidFill>
                <a:srgbClr val="595959"/>
              </a:solidFill>
              <a:latin typeface="Montserrat"/>
              <a:ea typeface="Montserrat"/>
              <a:cs typeface="Montserrat"/>
              <a:sym typeface="Montserrat"/>
            </a:endParaRPr>
          </a:p>
        </p:txBody>
      </p:sp>
      <p:sp>
        <p:nvSpPr>
          <p:cNvPr id="187" name="Google Shape;187;p6">
            <a:extLst>
              <a:ext uri="{FF2B5EF4-FFF2-40B4-BE49-F238E27FC236}">
                <a16:creationId xmlns:a16="http://schemas.microsoft.com/office/drawing/2014/main" id="{8A69728A-C2C3-2D56-BC52-085E67698B32}"/>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grpSp>
        <p:nvGrpSpPr>
          <p:cNvPr id="2" name="Group 1">
            <a:extLst>
              <a:ext uri="{FF2B5EF4-FFF2-40B4-BE49-F238E27FC236}">
                <a16:creationId xmlns:a16="http://schemas.microsoft.com/office/drawing/2014/main" id="{DE248239-FA11-57FB-AEEB-9E4FCBC41A0F}"/>
              </a:ext>
            </a:extLst>
          </p:cNvPr>
          <p:cNvGrpSpPr/>
          <p:nvPr/>
        </p:nvGrpSpPr>
        <p:grpSpPr>
          <a:xfrm>
            <a:off x="838200" y="2617694"/>
            <a:ext cx="10314657" cy="2841812"/>
            <a:chOff x="837437" y="2210479"/>
            <a:chExt cx="7256910" cy="1892700"/>
          </a:xfrm>
        </p:grpSpPr>
        <p:sp>
          <p:nvSpPr>
            <p:cNvPr id="3" name="Round Diagonal Corner Rectangle 2">
              <a:extLst>
                <a:ext uri="{FF2B5EF4-FFF2-40B4-BE49-F238E27FC236}">
                  <a16:creationId xmlns:a16="http://schemas.microsoft.com/office/drawing/2014/main" id="{415A6D33-C55D-8223-2393-6957B4E995E9}"/>
                </a:ext>
              </a:extLst>
            </p:cNvPr>
            <p:cNvSpPr/>
            <p:nvPr/>
          </p:nvSpPr>
          <p:spPr>
            <a:xfrm>
              <a:off x="2292165" y="2242297"/>
              <a:ext cx="1381983" cy="1860882"/>
            </a:xfrm>
            <a:prstGeom prst="round2Diag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 Diagonal Corner Rectangle 3">
              <a:extLst>
                <a:ext uri="{FF2B5EF4-FFF2-40B4-BE49-F238E27FC236}">
                  <a16:creationId xmlns:a16="http://schemas.microsoft.com/office/drawing/2014/main" id="{2429BFDF-EB49-F167-E387-AC21E93A5F77}"/>
                </a:ext>
              </a:extLst>
            </p:cNvPr>
            <p:cNvSpPr/>
            <p:nvPr/>
          </p:nvSpPr>
          <p:spPr>
            <a:xfrm>
              <a:off x="3761347" y="2210479"/>
              <a:ext cx="1381983" cy="1860882"/>
            </a:xfrm>
            <a:prstGeom prst="round2Diag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 Diagonal Corner Rectangle 4">
              <a:extLst>
                <a:ext uri="{FF2B5EF4-FFF2-40B4-BE49-F238E27FC236}">
                  <a16:creationId xmlns:a16="http://schemas.microsoft.com/office/drawing/2014/main" id="{7A590DFB-0F1C-AD80-25C5-B80EE2678866}"/>
                </a:ext>
              </a:extLst>
            </p:cNvPr>
            <p:cNvSpPr/>
            <p:nvPr/>
          </p:nvSpPr>
          <p:spPr>
            <a:xfrm>
              <a:off x="5241012" y="2210479"/>
              <a:ext cx="1381983" cy="1860882"/>
            </a:xfrm>
            <a:prstGeom prst="round2Diag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 Diagonal Corner Rectangle 5">
              <a:extLst>
                <a:ext uri="{FF2B5EF4-FFF2-40B4-BE49-F238E27FC236}">
                  <a16:creationId xmlns:a16="http://schemas.microsoft.com/office/drawing/2014/main" id="{C4A51D30-2803-6CC6-931C-EED66EED865A}"/>
                </a:ext>
              </a:extLst>
            </p:cNvPr>
            <p:cNvSpPr/>
            <p:nvPr/>
          </p:nvSpPr>
          <p:spPr>
            <a:xfrm>
              <a:off x="6712364" y="2210479"/>
              <a:ext cx="1381983" cy="1860882"/>
            </a:xfrm>
            <a:prstGeom prst="round2Diag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a:extLst>
                <a:ext uri="{FF2B5EF4-FFF2-40B4-BE49-F238E27FC236}">
                  <a16:creationId xmlns:a16="http://schemas.microsoft.com/office/drawing/2014/main" id="{EF3CC605-5178-42ED-5D98-A83DC8EA33CF}"/>
                </a:ext>
              </a:extLst>
            </p:cNvPr>
            <p:cNvSpPr/>
            <p:nvPr/>
          </p:nvSpPr>
          <p:spPr>
            <a:xfrm>
              <a:off x="837437" y="2242297"/>
              <a:ext cx="1381983" cy="1860882"/>
            </a:xfrm>
            <a:prstGeom prst="round2Diag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oogle Shape;454;p53">
              <a:extLst>
                <a:ext uri="{FF2B5EF4-FFF2-40B4-BE49-F238E27FC236}">
                  <a16:creationId xmlns:a16="http://schemas.microsoft.com/office/drawing/2014/main" id="{0BDD1472-F05C-3C72-C66B-F11474F65443}"/>
                </a:ext>
              </a:extLst>
            </p:cNvPr>
            <p:cNvPicPr preferRelativeResize="0"/>
            <p:nvPr/>
          </p:nvPicPr>
          <p:blipFill>
            <a:blip r:embed="rId3">
              <a:alphaModFix/>
            </a:blip>
            <a:stretch>
              <a:fillRect/>
            </a:stretch>
          </p:blipFill>
          <p:spPr>
            <a:xfrm>
              <a:off x="2794485" y="2837392"/>
              <a:ext cx="399900" cy="399925"/>
            </a:xfrm>
            <a:prstGeom prst="rect">
              <a:avLst/>
            </a:prstGeom>
            <a:noFill/>
            <a:ln>
              <a:noFill/>
            </a:ln>
          </p:spPr>
        </p:pic>
        <p:pic>
          <p:nvPicPr>
            <p:cNvPr id="9" name="Google Shape;455;p53">
              <a:extLst>
                <a:ext uri="{FF2B5EF4-FFF2-40B4-BE49-F238E27FC236}">
                  <a16:creationId xmlns:a16="http://schemas.microsoft.com/office/drawing/2014/main" id="{161581D4-1524-E2E0-0EDA-FAFD104B2E97}"/>
                </a:ext>
              </a:extLst>
            </p:cNvPr>
            <p:cNvPicPr preferRelativeResize="0"/>
            <p:nvPr/>
          </p:nvPicPr>
          <p:blipFill>
            <a:blip r:embed="rId4">
              <a:alphaModFix/>
            </a:blip>
            <a:stretch>
              <a:fillRect/>
            </a:stretch>
          </p:blipFill>
          <p:spPr>
            <a:xfrm rot="5400000">
              <a:off x="4260351" y="2850803"/>
              <a:ext cx="452375" cy="452375"/>
            </a:xfrm>
            <a:prstGeom prst="rect">
              <a:avLst/>
            </a:prstGeom>
            <a:noFill/>
            <a:ln>
              <a:noFill/>
            </a:ln>
          </p:spPr>
        </p:pic>
        <p:pic>
          <p:nvPicPr>
            <p:cNvPr id="10" name="Google Shape;456;p53">
              <a:extLst>
                <a:ext uri="{FF2B5EF4-FFF2-40B4-BE49-F238E27FC236}">
                  <a16:creationId xmlns:a16="http://schemas.microsoft.com/office/drawing/2014/main" id="{BDB35D48-4C43-D1E1-F9D2-AE88217497E9}"/>
                </a:ext>
              </a:extLst>
            </p:cNvPr>
            <p:cNvPicPr preferRelativeResize="0"/>
            <p:nvPr/>
          </p:nvPicPr>
          <p:blipFill>
            <a:blip r:embed="rId5">
              <a:alphaModFix/>
            </a:blip>
            <a:stretch>
              <a:fillRect/>
            </a:stretch>
          </p:blipFill>
          <p:spPr>
            <a:xfrm>
              <a:off x="5692790" y="2829444"/>
              <a:ext cx="456778" cy="456778"/>
            </a:xfrm>
            <a:prstGeom prst="rect">
              <a:avLst/>
            </a:prstGeom>
            <a:noFill/>
            <a:ln>
              <a:noFill/>
            </a:ln>
          </p:spPr>
        </p:pic>
        <p:pic>
          <p:nvPicPr>
            <p:cNvPr id="11" name="Google Shape;457;p53">
              <a:extLst>
                <a:ext uri="{FF2B5EF4-FFF2-40B4-BE49-F238E27FC236}">
                  <a16:creationId xmlns:a16="http://schemas.microsoft.com/office/drawing/2014/main" id="{B3977B03-41D5-AD69-10AC-2AAAA397F25A}"/>
                </a:ext>
              </a:extLst>
            </p:cNvPr>
            <p:cNvPicPr preferRelativeResize="0"/>
            <p:nvPr/>
          </p:nvPicPr>
          <p:blipFill>
            <a:blip r:embed="rId6">
              <a:alphaModFix/>
            </a:blip>
            <a:stretch>
              <a:fillRect/>
            </a:stretch>
          </p:blipFill>
          <p:spPr>
            <a:xfrm>
              <a:off x="1248842" y="2863711"/>
              <a:ext cx="452375" cy="452375"/>
            </a:xfrm>
            <a:prstGeom prst="rect">
              <a:avLst/>
            </a:prstGeom>
            <a:noFill/>
            <a:ln>
              <a:noFill/>
            </a:ln>
          </p:spPr>
        </p:pic>
        <p:pic>
          <p:nvPicPr>
            <p:cNvPr id="12" name="Google Shape;458;p53">
              <a:extLst>
                <a:ext uri="{FF2B5EF4-FFF2-40B4-BE49-F238E27FC236}">
                  <a16:creationId xmlns:a16="http://schemas.microsoft.com/office/drawing/2014/main" id="{DBCA1893-153E-B282-C6F0-8DC433A34BC4}"/>
                </a:ext>
              </a:extLst>
            </p:cNvPr>
            <p:cNvPicPr preferRelativeResize="0"/>
            <p:nvPr/>
          </p:nvPicPr>
          <p:blipFill>
            <a:blip r:embed="rId7">
              <a:alphaModFix/>
            </a:blip>
            <a:stretch>
              <a:fillRect/>
            </a:stretch>
          </p:blipFill>
          <p:spPr>
            <a:xfrm>
              <a:off x="7266232" y="2813335"/>
              <a:ext cx="471600" cy="471577"/>
            </a:xfrm>
            <a:prstGeom prst="rect">
              <a:avLst/>
            </a:prstGeom>
            <a:noFill/>
            <a:ln>
              <a:noFill/>
            </a:ln>
          </p:spPr>
        </p:pic>
        <p:sp>
          <p:nvSpPr>
            <p:cNvPr id="13" name="TextBox 12">
              <a:extLst>
                <a:ext uri="{FF2B5EF4-FFF2-40B4-BE49-F238E27FC236}">
                  <a16:creationId xmlns:a16="http://schemas.microsoft.com/office/drawing/2014/main" id="{7A77F38A-C519-D929-8C8E-4D336B3E7F01}"/>
                </a:ext>
              </a:extLst>
            </p:cNvPr>
            <p:cNvSpPr txBox="1"/>
            <p:nvPr/>
          </p:nvSpPr>
          <p:spPr>
            <a:xfrm>
              <a:off x="837437" y="3410918"/>
              <a:ext cx="1308825" cy="348474"/>
            </a:xfrm>
            <a:prstGeom prst="rect">
              <a:avLst/>
            </a:prstGeom>
            <a:noFill/>
          </p:spPr>
          <p:txBody>
            <a:bodyPr wrap="square" rtlCol="0">
              <a:spAutoFit/>
            </a:bodyPr>
            <a:lstStyle/>
            <a:p>
              <a:r>
                <a:rPr lang="en-US" b="1" dirty="0">
                  <a:latin typeface="Montserrat" pitchFamily="2" charset="77"/>
                </a:rPr>
                <a:t>Understand Exposure</a:t>
              </a:r>
            </a:p>
          </p:txBody>
        </p:sp>
        <p:sp>
          <p:nvSpPr>
            <p:cNvPr id="14" name="TextBox 13">
              <a:extLst>
                <a:ext uri="{FF2B5EF4-FFF2-40B4-BE49-F238E27FC236}">
                  <a16:creationId xmlns:a16="http://schemas.microsoft.com/office/drawing/2014/main" id="{7FEE83BC-D238-F4BC-1033-412AF206A6BF}"/>
                </a:ext>
              </a:extLst>
            </p:cNvPr>
            <p:cNvSpPr txBox="1"/>
            <p:nvPr/>
          </p:nvSpPr>
          <p:spPr>
            <a:xfrm>
              <a:off x="2391231" y="3364515"/>
              <a:ext cx="1250773" cy="491964"/>
            </a:xfrm>
            <a:prstGeom prst="rect">
              <a:avLst/>
            </a:prstGeom>
            <a:noFill/>
          </p:spPr>
          <p:txBody>
            <a:bodyPr wrap="square" rtlCol="0">
              <a:spAutoFit/>
            </a:bodyPr>
            <a:lstStyle/>
            <a:p>
              <a:r>
                <a:rPr lang="en-US" b="1" dirty="0">
                  <a:latin typeface="Montserrat" pitchFamily="2" charset="77"/>
                </a:rPr>
                <a:t>Assess Vulnerability &amp; Risk</a:t>
              </a:r>
            </a:p>
          </p:txBody>
        </p:sp>
        <p:sp>
          <p:nvSpPr>
            <p:cNvPr id="15" name="TextBox 14">
              <a:extLst>
                <a:ext uri="{FF2B5EF4-FFF2-40B4-BE49-F238E27FC236}">
                  <a16:creationId xmlns:a16="http://schemas.microsoft.com/office/drawing/2014/main" id="{5CFA331A-E892-8AA6-52C8-EFDE6E65D915}"/>
                </a:ext>
              </a:extLst>
            </p:cNvPr>
            <p:cNvSpPr txBox="1"/>
            <p:nvPr/>
          </p:nvSpPr>
          <p:spPr>
            <a:xfrm>
              <a:off x="3833278" y="3370010"/>
              <a:ext cx="1308825" cy="348474"/>
            </a:xfrm>
            <a:prstGeom prst="rect">
              <a:avLst/>
            </a:prstGeom>
            <a:noFill/>
          </p:spPr>
          <p:txBody>
            <a:bodyPr wrap="square" rtlCol="0">
              <a:spAutoFit/>
            </a:bodyPr>
            <a:lstStyle/>
            <a:p>
              <a:r>
                <a:rPr lang="en-US" b="1" dirty="0">
                  <a:latin typeface="Montserrat" pitchFamily="2" charset="77"/>
                </a:rPr>
                <a:t>Investigate Options</a:t>
              </a:r>
            </a:p>
          </p:txBody>
        </p:sp>
        <p:sp>
          <p:nvSpPr>
            <p:cNvPr id="16" name="TextBox 15">
              <a:extLst>
                <a:ext uri="{FF2B5EF4-FFF2-40B4-BE49-F238E27FC236}">
                  <a16:creationId xmlns:a16="http://schemas.microsoft.com/office/drawing/2014/main" id="{DE61347D-CF91-07EE-DD1E-4294C543A570}"/>
                </a:ext>
              </a:extLst>
            </p:cNvPr>
            <p:cNvSpPr txBox="1"/>
            <p:nvPr/>
          </p:nvSpPr>
          <p:spPr>
            <a:xfrm>
              <a:off x="5338091" y="3371273"/>
              <a:ext cx="1050602" cy="348474"/>
            </a:xfrm>
            <a:prstGeom prst="rect">
              <a:avLst/>
            </a:prstGeom>
            <a:noFill/>
          </p:spPr>
          <p:txBody>
            <a:bodyPr wrap="square" rtlCol="0">
              <a:spAutoFit/>
            </a:bodyPr>
            <a:lstStyle/>
            <a:p>
              <a:r>
                <a:rPr lang="en-US" b="1" dirty="0">
                  <a:latin typeface="Montserrat" pitchFamily="2" charset="77"/>
                </a:rPr>
                <a:t>Prioritize &amp; Plan</a:t>
              </a:r>
            </a:p>
          </p:txBody>
        </p:sp>
        <p:sp>
          <p:nvSpPr>
            <p:cNvPr id="17" name="TextBox 16">
              <a:extLst>
                <a:ext uri="{FF2B5EF4-FFF2-40B4-BE49-F238E27FC236}">
                  <a16:creationId xmlns:a16="http://schemas.microsoft.com/office/drawing/2014/main" id="{7825C605-27BA-F7D0-3D18-CDD6C7514997}"/>
                </a:ext>
              </a:extLst>
            </p:cNvPr>
            <p:cNvSpPr txBox="1"/>
            <p:nvPr/>
          </p:nvSpPr>
          <p:spPr>
            <a:xfrm>
              <a:off x="6842162" y="3428478"/>
              <a:ext cx="1053732" cy="204985"/>
            </a:xfrm>
            <a:prstGeom prst="rect">
              <a:avLst/>
            </a:prstGeom>
            <a:noFill/>
          </p:spPr>
          <p:txBody>
            <a:bodyPr wrap="square" rtlCol="0">
              <a:spAutoFit/>
            </a:bodyPr>
            <a:lstStyle/>
            <a:p>
              <a:r>
                <a:rPr lang="en-US" b="1" dirty="0">
                  <a:latin typeface="Montserrat" pitchFamily="2" charset="77"/>
                </a:rPr>
                <a:t>Take Action</a:t>
              </a:r>
            </a:p>
          </p:txBody>
        </p:sp>
        <p:sp>
          <p:nvSpPr>
            <p:cNvPr id="18" name="Google Shape;460;p53">
              <a:extLst>
                <a:ext uri="{FF2B5EF4-FFF2-40B4-BE49-F238E27FC236}">
                  <a16:creationId xmlns:a16="http://schemas.microsoft.com/office/drawing/2014/main" id="{4773F790-5CE6-14FA-8C60-E703AF9308DD}"/>
                </a:ext>
              </a:extLst>
            </p:cNvPr>
            <p:cNvSpPr/>
            <p:nvPr/>
          </p:nvSpPr>
          <p:spPr>
            <a:xfrm>
              <a:off x="2087534" y="2881389"/>
              <a:ext cx="471600" cy="372000"/>
            </a:xfrm>
            <a:prstGeom prst="rightArrow">
              <a:avLst>
                <a:gd name="adj1" fmla="val 50000"/>
                <a:gd name="adj2" fmla="val 50000"/>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 name="Google Shape;460;p53">
              <a:extLst>
                <a:ext uri="{FF2B5EF4-FFF2-40B4-BE49-F238E27FC236}">
                  <a16:creationId xmlns:a16="http://schemas.microsoft.com/office/drawing/2014/main" id="{A4463460-749D-479F-E43B-BC2DE10BD838}"/>
                </a:ext>
              </a:extLst>
            </p:cNvPr>
            <p:cNvSpPr/>
            <p:nvPr/>
          </p:nvSpPr>
          <p:spPr>
            <a:xfrm>
              <a:off x="3549373" y="2881389"/>
              <a:ext cx="471600" cy="372000"/>
            </a:xfrm>
            <a:prstGeom prst="rightArrow">
              <a:avLst>
                <a:gd name="adj1" fmla="val 50000"/>
                <a:gd name="adj2" fmla="val 50000"/>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 name="Google Shape;460;p53">
              <a:extLst>
                <a:ext uri="{FF2B5EF4-FFF2-40B4-BE49-F238E27FC236}">
                  <a16:creationId xmlns:a16="http://schemas.microsoft.com/office/drawing/2014/main" id="{46BE3A39-9824-AE82-4C63-C946E733EE9A}"/>
                </a:ext>
              </a:extLst>
            </p:cNvPr>
            <p:cNvSpPr/>
            <p:nvPr/>
          </p:nvSpPr>
          <p:spPr>
            <a:xfrm>
              <a:off x="5027736" y="2881389"/>
              <a:ext cx="471600" cy="372000"/>
            </a:xfrm>
            <a:prstGeom prst="rightArrow">
              <a:avLst>
                <a:gd name="adj1" fmla="val 50000"/>
                <a:gd name="adj2" fmla="val 50000"/>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 name="Google Shape;460;p53">
              <a:extLst>
                <a:ext uri="{FF2B5EF4-FFF2-40B4-BE49-F238E27FC236}">
                  <a16:creationId xmlns:a16="http://schemas.microsoft.com/office/drawing/2014/main" id="{1E38BAF0-404C-D444-4516-5D35EE519190}"/>
                </a:ext>
              </a:extLst>
            </p:cNvPr>
            <p:cNvSpPr/>
            <p:nvPr/>
          </p:nvSpPr>
          <p:spPr>
            <a:xfrm>
              <a:off x="6501716" y="2881389"/>
              <a:ext cx="471600" cy="372000"/>
            </a:xfrm>
            <a:prstGeom prst="rightArrow">
              <a:avLst>
                <a:gd name="adj1" fmla="val 50000"/>
                <a:gd name="adj2" fmla="val 50000"/>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 name="TextBox 21">
              <a:extLst>
                <a:ext uri="{FF2B5EF4-FFF2-40B4-BE49-F238E27FC236}">
                  <a16:creationId xmlns:a16="http://schemas.microsoft.com/office/drawing/2014/main" id="{AE9250F3-CA3C-A0A8-B1ED-236C1DBD4877}"/>
                </a:ext>
              </a:extLst>
            </p:cNvPr>
            <p:cNvSpPr txBox="1"/>
            <p:nvPr/>
          </p:nvSpPr>
          <p:spPr>
            <a:xfrm>
              <a:off x="906008" y="2242297"/>
              <a:ext cx="1240254" cy="321458"/>
            </a:xfrm>
            <a:prstGeom prst="rect">
              <a:avLst/>
            </a:prstGeom>
            <a:noFill/>
          </p:spPr>
          <p:txBody>
            <a:bodyPr wrap="square" rtlCol="0">
              <a:spAutoFit/>
            </a:bodyPr>
            <a:lstStyle/>
            <a:p>
              <a:r>
                <a:rPr lang="en-US" sz="2800" b="1" dirty="0">
                  <a:solidFill>
                    <a:schemeClr val="bg1"/>
                  </a:solidFill>
                  <a:latin typeface="Montserrat" pitchFamily="2" charset="77"/>
                </a:rPr>
                <a:t>1.</a:t>
              </a:r>
            </a:p>
          </p:txBody>
        </p:sp>
        <p:sp>
          <p:nvSpPr>
            <p:cNvPr id="23" name="TextBox 22">
              <a:extLst>
                <a:ext uri="{FF2B5EF4-FFF2-40B4-BE49-F238E27FC236}">
                  <a16:creationId xmlns:a16="http://schemas.microsoft.com/office/drawing/2014/main" id="{D4DDCE17-8F0B-8E71-AE05-28F822F66463}"/>
                </a:ext>
              </a:extLst>
            </p:cNvPr>
            <p:cNvSpPr txBox="1"/>
            <p:nvPr/>
          </p:nvSpPr>
          <p:spPr>
            <a:xfrm>
              <a:off x="2338763" y="2242297"/>
              <a:ext cx="1422584" cy="523220"/>
            </a:xfrm>
            <a:prstGeom prst="rect">
              <a:avLst/>
            </a:prstGeom>
            <a:noFill/>
          </p:spPr>
          <p:txBody>
            <a:bodyPr wrap="square" rtlCol="0">
              <a:spAutoFit/>
            </a:bodyPr>
            <a:lstStyle/>
            <a:p>
              <a:r>
                <a:rPr lang="en-US" sz="2800" b="1" dirty="0">
                  <a:solidFill>
                    <a:schemeClr val="bg1"/>
                  </a:solidFill>
                  <a:latin typeface="Montserrat" pitchFamily="2" charset="77"/>
                </a:rPr>
                <a:t>2.</a:t>
              </a:r>
            </a:p>
          </p:txBody>
        </p:sp>
        <p:sp>
          <p:nvSpPr>
            <p:cNvPr id="24" name="TextBox 23">
              <a:extLst>
                <a:ext uri="{FF2B5EF4-FFF2-40B4-BE49-F238E27FC236}">
                  <a16:creationId xmlns:a16="http://schemas.microsoft.com/office/drawing/2014/main" id="{A789ACE5-CFA6-C70C-7F46-5535D6EE1490}"/>
                </a:ext>
              </a:extLst>
            </p:cNvPr>
            <p:cNvSpPr txBox="1"/>
            <p:nvPr/>
          </p:nvSpPr>
          <p:spPr>
            <a:xfrm>
              <a:off x="3842818" y="2242297"/>
              <a:ext cx="1308825" cy="523220"/>
            </a:xfrm>
            <a:prstGeom prst="rect">
              <a:avLst/>
            </a:prstGeom>
            <a:noFill/>
          </p:spPr>
          <p:txBody>
            <a:bodyPr wrap="square" rtlCol="0">
              <a:spAutoFit/>
            </a:bodyPr>
            <a:lstStyle/>
            <a:p>
              <a:r>
                <a:rPr lang="en-US" sz="2800" b="1" dirty="0">
                  <a:solidFill>
                    <a:schemeClr val="bg1"/>
                  </a:solidFill>
                  <a:latin typeface="Montserrat" pitchFamily="2" charset="77"/>
                </a:rPr>
                <a:t>3.</a:t>
              </a:r>
            </a:p>
          </p:txBody>
        </p:sp>
        <p:sp>
          <p:nvSpPr>
            <p:cNvPr id="25" name="TextBox 24">
              <a:extLst>
                <a:ext uri="{FF2B5EF4-FFF2-40B4-BE49-F238E27FC236}">
                  <a16:creationId xmlns:a16="http://schemas.microsoft.com/office/drawing/2014/main" id="{4673B377-2BC4-9D72-F413-1B2FDA465B4F}"/>
                </a:ext>
              </a:extLst>
            </p:cNvPr>
            <p:cNvSpPr txBox="1"/>
            <p:nvPr/>
          </p:nvSpPr>
          <p:spPr>
            <a:xfrm>
              <a:off x="5289233" y="2242297"/>
              <a:ext cx="1308825" cy="523220"/>
            </a:xfrm>
            <a:prstGeom prst="rect">
              <a:avLst/>
            </a:prstGeom>
            <a:noFill/>
          </p:spPr>
          <p:txBody>
            <a:bodyPr wrap="square" rtlCol="0">
              <a:spAutoFit/>
            </a:bodyPr>
            <a:lstStyle/>
            <a:p>
              <a:r>
                <a:rPr lang="en-US" sz="2800" b="1" dirty="0">
                  <a:solidFill>
                    <a:schemeClr val="bg1"/>
                  </a:solidFill>
                  <a:latin typeface="Montserrat" pitchFamily="2" charset="77"/>
                </a:rPr>
                <a:t>4.</a:t>
              </a:r>
            </a:p>
          </p:txBody>
        </p:sp>
        <p:sp>
          <p:nvSpPr>
            <p:cNvPr id="26" name="TextBox 25">
              <a:extLst>
                <a:ext uri="{FF2B5EF4-FFF2-40B4-BE49-F238E27FC236}">
                  <a16:creationId xmlns:a16="http://schemas.microsoft.com/office/drawing/2014/main" id="{FA661A60-6114-9429-1462-185D03E1D4C0}"/>
                </a:ext>
              </a:extLst>
            </p:cNvPr>
            <p:cNvSpPr txBox="1"/>
            <p:nvPr/>
          </p:nvSpPr>
          <p:spPr>
            <a:xfrm>
              <a:off x="6773540" y="2242297"/>
              <a:ext cx="1053732" cy="523220"/>
            </a:xfrm>
            <a:prstGeom prst="rect">
              <a:avLst/>
            </a:prstGeom>
            <a:noFill/>
          </p:spPr>
          <p:txBody>
            <a:bodyPr wrap="square" rtlCol="0">
              <a:spAutoFit/>
            </a:bodyPr>
            <a:lstStyle/>
            <a:p>
              <a:r>
                <a:rPr lang="en-US" sz="2800" b="1" dirty="0">
                  <a:solidFill>
                    <a:schemeClr val="bg1"/>
                  </a:solidFill>
                  <a:latin typeface="Montserrat" pitchFamily="2" charset="77"/>
                </a:rPr>
                <a:t>5.</a:t>
              </a:r>
            </a:p>
          </p:txBody>
        </p:sp>
      </p:grpSp>
    </p:spTree>
    <p:extLst>
      <p:ext uri="{BB962C8B-B14F-4D97-AF65-F5344CB8AC3E}">
        <p14:creationId xmlns:p14="http://schemas.microsoft.com/office/powerpoint/2010/main" val="2263860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2"/>
          <p:cNvSpPr txBox="1">
            <a:spLocks noGrp="1"/>
          </p:cNvSpPr>
          <p:nvPr>
            <p:ph type="title"/>
          </p:nvPr>
        </p:nvSpPr>
        <p:spPr>
          <a:xfrm>
            <a:off x="838200" y="365126"/>
            <a:ext cx="10515600" cy="7234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Montserrat"/>
              <a:buNone/>
            </a:pPr>
            <a:r>
              <a:rPr lang="en-US" sz="4000" dirty="0">
                <a:latin typeface="Montserrat"/>
                <a:ea typeface="Montserrat"/>
                <a:cs typeface="Montserrat"/>
                <a:sym typeface="Montserrat"/>
              </a:rPr>
              <a:t>Illustrative Example</a:t>
            </a:r>
            <a:endParaRPr dirty="0"/>
          </a:p>
        </p:txBody>
      </p:sp>
      <p:pic>
        <p:nvPicPr>
          <p:cNvPr id="286" name="Google Shape;286;p12"/>
          <p:cNvPicPr preferRelativeResize="0"/>
          <p:nvPr/>
        </p:nvPicPr>
        <p:blipFill rotWithShape="1">
          <a:blip r:embed="rId3">
            <a:alphaModFix/>
          </a:blip>
          <a:srcRect/>
          <a:stretch/>
        </p:blipFill>
        <p:spPr>
          <a:xfrm>
            <a:off x="1243886" y="2711226"/>
            <a:ext cx="3284572" cy="1827434"/>
          </a:xfrm>
          <a:prstGeom prst="rect">
            <a:avLst/>
          </a:prstGeom>
          <a:noFill/>
          <a:ln>
            <a:noFill/>
          </a:ln>
        </p:spPr>
      </p:pic>
      <p:sp>
        <p:nvSpPr>
          <p:cNvPr id="287" name="Google Shape;287;p12"/>
          <p:cNvSpPr/>
          <p:nvPr/>
        </p:nvSpPr>
        <p:spPr>
          <a:xfrm>
            <a:off x="5312229" y="1785256"/>
            <a:ext cx="6041571" cy="4188336"/>
          </a:xfrm>
          <a:prstGeom prst="round2DiagRect">
            <a:avLst>
              <a:gd name="adj1" fmla="val 16667"/>
              <a:gd name="adj2" fmla="val 0"/>
            </a:avLst>
          </a:prstGeom>
          <a:solidFill>
            <a:srgbClr val="C7EDFC"/>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Montserrat"/>
                <a:ea typeface="Montserrat"/>
                <a:cs typeface="Montserrat"/>
                <a:sym typeface="Montserrat"/>
              </a:rPr>
              <a:t>Meal-prep service firm</a:t>
            </a:r>
            <a:endParaRPr dirty="0"/>
          </a:p>
          <a:p>
            <a:pPr marL="285750" marR="0" lvl="0" indent="-133350" algn="l" rtl="0">
              <a:spcBef>
                <a:spcPts val="0"/>
              </a:spcBef>
              <a:spcAft>
                <a:spcPts val="0"/>
              </a:spcAft>
              <a:buClr>
                <a:schemeClr val="dk1"/>
              </a:buClr>
              <a:buSzPts val="2400"/>
              <a:buFont typeface="Arial"/>
              <a:buNone/>
            </a:pPr>
            <a:endParaRPr sz="2400" dirty="0">
              <a:solidFill>
                <a:schemeClr val="dk1"/>
              </a:solidFill>
              <a:latin typeface="Montserrat"/>
              <a:ea typeface="Montserrat"/>
              <a:cs typeface="Montserrat"/>
              <a:sym typeface="Montserrat"/>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Montserrat"/>
                <a:ea typeface="Montserrat"/>
                <a:cs typeface="Montserrat"/>
                <a:sym typeface="Montserrat"/>
              </a:rPr>
              <a:t>Pick-up and home delivery</a:t>
            </a:r>
            <a:endParaRPr dirty="0"/>
          </a:p>
          <a:p>
            <a:pPr marL="285750" marR="0" lvl="0" indent="-133350" algn="l" rtl="0">
              <a:spcBef>
                <a:spcPts val="0"/>
              </a:spcBef>
              <a:spcAft>
                <a:spcPts val="0"/>
              </a:spcAft>
              <a:buClr>
                <a:schemeClr val="dk1"/>
              </a:buClr>
              <a:buSzPts val="2400"/>
              <a:buFont typeface="Arial"/>
              <a:buNone/>
            </a:pPr>
            <a:endParaRPr sz="2400" dirty="0">
              <a:solidFill>
                <a:schemeClr val="dk1"/>
              </a:solidFill>
              <a:latin typeface="Montserrat"/>
              <a:ea typeface="Montserrat"/>
              <a:cs typeface="Montserrat"/>
              <a:sym typeface="Montserrat"/>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Montserrat"/>
                <a:ea typeface="Montserrat"/>
                <a:cs typeface="Montserrat"/>
                <a:sym typeface="Montserrat"/>
              </a:rPr>
              <a:t>Located in Montpelier’s Winooski River 100-year flood plain</a:t>
            </a:r>
            <a:endParaRPr dirty="0"/>
          </a:p>
          <a:p>
            <a:pPr marL="285750" marR="0" lvl="0" indent="-133350" algn="l" rtl="0">
              <a:spcBef>
                <a:spcPts val="0"/>
              </a:spcBef>
              <a:spcAft>
                <a:spcPts val="0"/>
              </a:spcAft>
              <a:buClr>
                <a:schemeClr val="dk1"/>
              </a:buClr>
              <a:buSzPts val="2400"/>
              <a:buFont typeface="Arial"/>
              <a:buNone/>
            </a:pPr>
            <a:endParaRPr sz="2400" dirty="0">
              <a:solidFill>
                <a:schemeClr val="dk1"/>
              </a:solidFill>
              <a:latin typeface="Montserrat"/>
              <a:ea typeface="Montserrat"/>
              <a:cs typeface="Montserrat"/>
              <a:sym typeface="Montserrat"/>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Montserrat"/>
                <a:ea typeface="Montserrat"/>
                <a:cs typeface="Montserrat"/>
                <a:sym typeface="Montserrat"/>
              </a:rPr>
              <a:t>Key assets include refrigerators and freezers, cooking equipment, internet access, skilled staff (12)</a:t>
            </a:r>
            <a:endParaRPr dirty="0"/>
          </a:p>
        </p:txBody>
      </p:sp>
      <p:sp>
        <p:nvSpPr>
          <p:cNvPr id="289" name="Google Shape;28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grpSp>
        <p:nvGrpSpPr>
          <p:cNvPr id="192" name="Google Shape;192;p7"/>
          <p:cNvGrpSpPr/>
          <p:nvPr/>
        </p:nvGrpSpPr>
        <p:grpSpPr>
          <a:xfrm>
            <a:off x="1026274" y="2328552"/>
            <a:ext cx="9649594" cy="3811980"/>
            <a:chOff x="3017" y="9896"/>
            <a:chExt cx="9649594" cy="3811980"/>
          </a:xfrm>
        </p:grpSpPr>
        <p:sp>
          <p:nvSpPr>
            <p:cNvPr id="193" name="Google Shape;193;p7"/>
            <p:cNvSpPr/>
            <p:nvPr/>
          </p:nvSpPr>
          <p:spPr>
            <a:xfrm>
              <a:off x="3017" y="9896"/>
              <a:ext cx="2941949" cy="1176779"/>
            </a:xfrm>
            <a:prstGeom prst="rect">
              <a:avLst/>
            </a:prstGeom>
            <a:solidFill>
              <a:srgbClr val="126082">
                <a:alpha val="90196"/>
              </a:srgbClr>
            </a:solidFill>
            <a:ln w="19050" cap="flat" cmpd="sng">
              <a:solidFill>
                <a:srgbClr val="126082">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7"/>
            <p:cNvSpPr txBox="1"/>
            <p:nvPr/>
          </p:nvSpPr>
          <p:spPr>
            <a:xfrm>
              <a:off x="3017" y="9896"/>
              <a:ext cx="2941949" cy="1176779"/>
            </a:xfrm>
            <a:prstGeom prst="rect">
              <a:avLst/>
            </a:prstGeom>
            <a:noFill/>
            <a:ln>
              <a:noFill/>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Clr>
                  <a:schemeClr val="lt1"/>
                </a:buClr>
                <a:buSzPts val="2000"/>
                <a:buFont typeface="Montserrat"/>
                <a:buNone/>
              </a:pPr>
              <a:r>
                <a:rPr lang="en-US" sz="2000" b="1" dirty="0">
                  <a:solidFill>
                    <a:schemeClr val="lt1"/>
                  </a:solidFill>
                  <a:latin typeface="Montserrat"/>
                  <a:ea typeface="Montserrat"/>
                  <a:cs typeface="Montserrat"/>
                  <a:sym typeface="Montserrat"/>
                </a:rPr>
                <a:t>Tangible (Physical) Assets</a:t>
              </a:r>
              <a:endParaRPr dirty="0"/>
            </a:p>
          </p:txBody>
        </p:sp>
        <p:sp>
          <p:nvSpPr>
            <p:cNvPr id="195" name="Google Shape;195;p7"/>
            <p:cNvSpPr/>
            <p:nvPr/>
          </p:nvSpPr>
          <p:spPr>
            <a:xfrm>
              <a:off x="3017" y="1186676"/>
              <a:ext cx="2941949" cy="2635200"/>
            </a:xfrm>
            <a:prstGeom prst="rect">
              <a:avLst/>
            </a:prstGeom>
            <a:solidFill>
              <a:srgbClr val="CAD1D8">
                <a:alpha val="90196"/>
              </a:srgbClr>
            </a:solidFill>
            <a:ln w="19050" cap="flat" cmpd="sng">
              <a:solidFill>
                <a:srgbClr val="CAD1D8">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7"/>
            <p:cNvSpPr txBox="1"/>
            <p:nvPr/>
          </p:nvSpPr>
          <p:spPr>
            <a:xfrm>
              <a:off x="3017" y="1186676"/>
              <a:ext cx="2941949" cy="2635200"/>
            </a:xfrm>
            <a:prstGeom prst="rect">
              <a:avLst/>
            </a:prstGeom>
            <a:noFill/>
            <a:ln>
              <a:noFill/>
            </a:ln>
          </p:spPr>
          <p:txBody>
            <a:bodyPr spcFirstLastPara="1" wrap="square" lIns="106675" tIns="106675" rIns="142225" bIns="160000" anchor="t" anchorCtr="0">
              <a:noAutofit/>
            </a:bodyPr>
            <a:lstStyle/>
            <a:p>
              <a:pPr marL="228600" marR="0" lvl="1" indent="-228600" algn="l" rtl="0">
                <a:lnSpc>
                  <a:spcPct val="100000"/>
                </a:lnSpc>
                <a:spcBef>
                  <a:spcPts val="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Office equipment</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Vehicles</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Computers</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Machinery</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Other?</a:t>
              </a:r>
              <a:endParaRPr/>
            </a:p>
          </p:txBody>
        </p:sp>
        <p:sp>
          <p:nvSpPr>
            <p:cNvPr id="197" name="Google Shape;197;p7"/>
            <p:cNvSpPr/>
            <p:nvPr/>
          </p:nvSpPr>
          <p:spPr>
            <a:xfrm>
              <a:off x="3356840" y="9896"/>
              <a:ext cx="2941949" cy="1176779"/>
            </a:xfrm>
            <a:prstGeom prst="rect">
              <a:avLst/>
            </a:prstGeom>
            <a:solidFill>
              <a:srgbClr val="126082">
                <a:alpha val="70196"/>
              </a:srgbClr>
            </a:solidFill>
            <a:ln w="19050" cap="flat" cmpd="sng">
              <a:solidFill>
                <a:srgbClr val="126082">
                  <a:alpha val="7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7"/>
            <p:cNvSpPr txBox="1"/>
            <p:nvPr/>
          </p:nvSpPr>
          <p:spPr>
            <a:xfrm>
              <a:off x="3356840" y="9896"/>
              <a:ext cx="2941949" cy="1176779"/>
            </a:xfrm>
            <a:prstGeom prst="rect">
              <a:avLst/>
            </a:prstGeom>
            <a:noFill/>
            <a:ln>
              <a:noFill/>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Clr>
                  <a:schemeClr val="lt1"/>
                </a:buClr>
                <a:buSzPts val="2000"/>
                <a:buFont typeface="Montserrat"/>
                <a:buNone/>
              </a:pPr>
              <a:r>
                <a:rPr lang="en-US" sz="2000" b="1">
                  <a:solidFill>
                    <a:schemeClr val="lt1"/>
                  </a:solidFill>
                  <a:latin typeface="Montserrat"/>
                  <a:ea typeface="Montserrat"/>
                  <a:cs typeface="Montserrat"/>
                  <a:sym typeface="Montserrat"/>
                </a:rPr>
                <a:t>Intangible Assets</a:t>
              </a:r>
              <a:endParaRPr/>
            </a:p>
          </p:txBody>
        </p:sp>
        <p:sp>
          <p:nvSpPr>
            <p:cNvPr id="199" name="Google Shape;199;p7"/>
            <p:cNvSpPr/>
            <p:nvPr/>
          </p:nvSpPr>
          <p:spPr>
            <a:xfrm>
              <a:off x="3356840" y="1186676"/>
              <a:ext cx="2941949" cy="2635200"/>
            </a:xfrm>
            <a:prstGeom prst="rect">
              <a:avLst/>
            </a:prstGeom>
            <a:solidFill>
              <a:srgbClr val="CAD1D8">
                <a:alpha val="90196"/>
              </a:srgbClr>
            </a:solidFill>
            <a:ln w="19050" cap="flat" cmpd="sng">
              <a:solidFill>
                <a:srgbClr val="CAD1D8">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7"/>
            <p:cNvSpPr txBox="1"/>
            <p:nvPr/>
          </p:nvSpPr>
          <p:spPr>
            <a:xfrm>
              <a:off x="3356840" y="1186676"/>
              <a:ext cx="2941949" cy="2635200"/>
            </a:xfrm>
            <a:prstGeom prst="rect">
              <a:avLst/>
            </a:prstGeom>
            <a:noFill/>
            <a:ln>
              <a:noFill/>
            </a:ln>
          </p:spPr>
          <p:txBody>
            <a:bodyPr spcFirstLastPara="1" wrap="square" lIns="106675" tIns="106675" rIns="142225" bIns="160000" anchor="t" anchorCtr="0">
              <a:noAutofit/>
            </a:bodyPr>
            <a:lstStyle/>
            <a:p>
              <a:pPr marL="228600" marR="0" lvl="1" indent="-228600" algn="l" rtl="0">
                <a:lnSpc>
                  <a:spcPct val="100000"/>
                </a:lnSpc>
                <a:spcBef>
                  <a:spcPts val="0"/>
                </a:spcBef>
                <a:spcAft>
                  <a:spcPts val="0"/>
                </a:spcAft>
                <a:buClr>
                  <a:schemeClr val="dk1"/>
                </a:buClr>
                <a:buSzPts val="2000"/>
                <a:buFont typeface="Montserrat"/>
                <a:buChar char="•"/>
              </a:pPr>
              <a:r>
                <a:rPr lang="en-US" sz="2000" b="0" i="0" u="none" strike="noStrike" cap="none" dirty="0">
                  <a:solidFill>
                    <a:schemeClr val="dk1"/>
                  </a:solidFill>
                  <a:latin typeface="Montserrat"/>
                  <a:ea typeface="Montserrat"/>
                  <a:cs typeface="Montserrat"/>
                  <a:sym typeface="Montserrat"/>
                </a:rPr>
                <a:t>Employees (Expertise &amp; Retention)</a:t>
              </a:r>
              <a:endParaRPr dirty="0"/>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dirty="0">
                  <a:solidFill>
                    <a:schemeClr val="dk1"/>
                  </a:solidFill>
                  <a:latin typeface="Montserrat"/>
                  <a:ea typeface="Montserrat"/>
                  <a:cs typeface="Montserrat"/>
                  <a:sym typeface="Montserrat"/>
                </a:rPr>
                <a:t>Customers</a:t>
              </a:r>
              <a:endParaRPr dirty="0"/>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dirty="0">
                  <a:solidFill>
                    <a:schemeClr val="dk1"/>
                  </a:solidFill>
                  <a:latin typeface="Montserrat"/>
                  <a:ea typeface="Montserrat"/>
                  <a:cs typeface="Montserrat"/>
                  <a:sym typeface="Montserrat"/>
                </a:rPr>
                <a:t>Suppliers</a:t>
              </a:r>
              <a:endParaRPr dirty="0"/>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dirty="0">
                  <a:solidFill>
                    <a:schemeClr val="dk1"/>
                  </a:solidFill>
                  <a:latin typeface="Montserrat"/>
                  <a:ea typeface="Montserrat"/>
                  <a:cs typeface="Montserrat"/>
                  <a:sym typeface="Montserrat"/>
                </a:rPr>
                <a:t>Other?</a:t>
              </a:r>
              <a:endParaRPr dirty="0"/>
            </a:p>
          </p:txBody>
        </p:sp>
        <p:sp>
          <p:nvSpPr>
            <p:cNvPr id="201" name="Google Shape;201;p7"/>
            <p:cNvSpPr/>
            <p:nvPr/>
          </p:nvSpPr>
          <p:spPr>
            <a:xfrm>
              <a:off x="6710662" y="9896"/>
              <a:ext cx="2941949" cy="1176779"/>
            </a:xfrm>
            <a:prstGeom prst="rect">
              <a:avLst/>
            </a:prstGeom>
            <a:solidFill>
              <a:srgbClr val="126082">
                <a:alpha val="50196"/>
              </a:srgbClr>
            </a:solidFill>
            <a:ln w="19050" cap="flat" cmpd="sng">
              <a:solidFill>
                <a:srgbClr val="126082">
                  <a:alpha val="5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7"/>
            <p:cNvSpPr txBox="1"/>
            <p:nvPr/>
          </p:nvSpPr>
          <p:spPr>
            <a:xfrm>
              <a:off x="6710662" y="9896"/>
              <a:ext cx="2941949" cy="1176779"/>
            </a:xfrm>
            <a:prstGeom prst="rect">
              <a:avLst/>
            </a:prstGeom>
            <a:noFill/>
            <a:ln>
              <a:noFill/>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Clr>
                  <a:schemeClr val="lt1"/>
                </a:buClr>
                <a:buSzPts val="2000"/>
                <a:buFont typeface="Montserrat"/>
                <a:buNone/>
              </a:pPr>
              <a:r>
                <a:rPr lang="en-US" sz="2000" b="1">
                  <a:solidFill>
                    <a:schemeClr val="lt1"/>
                  </a:solidFill>
                  <a:latin typeface="Montserrat"/>
                  <a:ea typeface="Montserrat"/>
                  <a:cs typeface="Montserrat"/>
                  <a:sym typeface="Montserrat"/>
                </a:rPr>
                <a:t>Infrastructure (Supportive) Assets</a:t>
              </a:r>
              <a:endParaRPr/>
            </a:p>
          </p:txBody>
        </p:sp>
        <p:sp>
          <p:nvSpPr>
            <p:cNvPr id="203" name="Google Shape;203;p7"/>
            <p:cNvSpPr/>
            <p:nvPr/>
          </p:nvSpPr>
          <p:spPr>
            <a:xfrm>
              <a:off x="6710662" y="1186676"/>
              <a:ext cx="2941949" cy="2635200"/>
            </a:xfrm>
            <a:prstGeom prst="rect">
              <a:avLst/>
            </a:prstGeom>
            <a:solidFill>
              <a:srgbClr val="CAD1D8">
                <a:alpha val="90196"/>
              </a:srgbClr>
            </a:solidFill>
            <a:ln w="19050" cap="flat" cmpd="sng">
              <a:solidFill>
                <a:srgbClr val="CAD1D8">
                  <a:alpha val="90196"/>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txBox="1"/>
            <p:nvPr/>
          </p:nvSpPr>
          <p:spPr>
            <a:xfrm>
              <a:off x="6710662" y="1186676"/>
              <a:ext cx="2941949" cy="2635200"/>
            </a:xfrm>
            <a:prstGeom prst="rect">
              <a:avLst/>
            </a:prstGeom>
            <a:noFill/>
            <a:ln>
              <a:noFill/>
            </a:ln>
          </p:spPr>
          <p:txBody>
            <a:bodyPr spcFirstLastPara="1" wrap="square" lIns="106675" tIns="106675" rIns="142225" bIns="160000" anchor="t" anchorCtr="0">
              <a:noAutofit/>
            </a:bodyPr>
            <a:lstStyle/>
            <a:p>
              <a:pPr marL="228600" marR="0" lvl="1" indent="-228600" algn="l" rtl="0">
                <a:lnSpc>
                  <a:spcPct val="100000"/>
                </a:lnSpc>
                <a:spcBef>
                  <a:spcPts val="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Supply chains</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Internet</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Customer access</a:t>
              </a:r>
              <a:endParaRPr/>
            </a:p>
            <a:p>
              <a:pPr marL="228600" marR="0" lvl="1" indent="-228600" algn="l" rtl="0">
                <a:lnSpc>
                  <a:spcPct val="100000"/>
                </a:lnSpc>
                <a:spcBef>
                  <a:spcPts val="600"/>
                </a:spcBef>
                <a:spcAft>
                  <a:spcPts val="0"/>
                </a:spcAft>
                <a:buClr>
                  <a:schemeClr val="dk1"/>
                </a:buClr>
                <a:buSzPts val="2000"/>
                <a:buFont typeface="Montserrat"/>
                <a:buChar char="•"/>
              </a:pPr>
              <a:r>
                <a:rPr lang="en-US" sz="2000" b="0" i="0" u="none" strike="noStrike" cap="none">
                  <a:solidFill>
                    <a:schemeClr val="dk1"/>
                  </a:solidFill>
                  <a:latin typeface="Montserrat"/>
                  <a:ea typeface="Montserrat"/>
                  <a:cs typeface="Montserrat"/>
                  <a:sym typeface="Montserrat"/>
                </a:rPr>
                <a:t>Other?</a:t>
              </a:r>
              <a:endParaRPr/>
            </a:p>
          </p:txBody>
        </p:sp>
      </p:grpSp>
      <p:sp>
        <p:nvSpPr>
          <p:cNvPr id="207" name="Google Shape;207;p7"/>
          <p:cNvSpPr/>
          <p:nvPr/>
        </p:nvSpPr>
        <p:spPr>
          <a:xfrm>
            <a:off x="4052365" y="1707630"/>
            <a:ext cx="914400" cy="914400"/>
          </a:xfrm>
          <a:prstGeom prst="ellipse">
            <a:avLst/>
          </a:prstGeom>
          <a:solidFill>
            <a:srgbClr val="A5A5A5"/>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5" name="Google Shape;205;p7"/>
          <p:cNvSpPr txBox="1"/>
          <p:nvPr/>
        </p:nvSpPr>
        <p:spPr>
          <a:xfrm>
            <a:off x="326951" y="256585"/>
            <a:ext cx="60977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F7F7F"/>
              </a:buClr>
              <a:buSzPts val="1800"/>
              <a:buFont typeface="Calibri"/>
              <a:buNone/>
            </a:pPr>
            <a:r>
              <a:rPr lang="en-US" sz="1800" b="1" spc="300" dirty="0">
                <a:solidFill>
                  <a:srgbClr val="7F7F7F"/>
                </a:solidFill>
                <a:latin typeface="Calibri"/>
                <a:ea typeface="Calibri"/>
                <a:cs typeface="Calibri"/>
                <a:sym typeface="Calibri"/>
              </a:rPr>
              <a:t>ACTIVITY 1</a:t>
            </a:r>
            <a:endParaRPr sz="1800" spc="300" dirty="0">
              <a:solidFill>
                <a:srgbClr val="7F7F7F"/>
              </a:solidFill>
              <a:latin typeface="Arial"/>
              <a:ea typeface="Arial"/>
              <a:cs typeface="Arial"/>
              <a:sym typeface="Arial"/>
            </a:endParaRPr>
          </a:p>
        </p:txBody>
      </p:sp>
      <p:sp>
        <p:nvSpPr>
          <p:cNvPr id="206" name="Google Shape;206;p7"/>
          <p:cNvSpPr txBox="1"/>
          <p:nvPr/>
        </p:nvSpPr>
        <p:spPr>
          <a:xfrm>
            <a:off x="246257" y="876886"/>
            <a:ext cx="1169948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3600"/>
              <a:buFont typeface="Montserrat"/>
              <a:buNone/>
            </a:pPr>
            <a:r>
              <a:rPr lang="en-US" sz="3600">
                <a:solidFill>
                  <a:schemeClr val="dk1"/>
                </a:solidFill>
                <a:latin typeface="Montserrat"/>
                <a:ea typeface="Montserrat"/>
                <a:cs typeface="Montserrat"/>
                <a:sym typeface="Montserrat"/>
              </a:rPr>
              <a:t>What does a business need to protect?</a:t>
            </a:r>
            <a:endParaRPr sz="3600">
              <a:solidFill>
                <a:schemeClr val="dk1"/>
              </a:solidFill>
              <a:latin typeface="Montserrat"/>
              <a:ea typeface="Montserrat"/>
              <a:cs typeface="Montserrat"/>
              <a:sym typeface="Montserrat"/>
            </a:endParaRPr>
          </a:p>
        </p:txBody>
      </p:sp>
      <p:sp>
        <p:nvSpPr>
          <p:cNvPr id="213" name="Google Shape;21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grpSp>
        <p:nvGrpSpPr>
          <p:cNvPr id="8" name="Group 7">
            <a:extLst>
              <a:ext uri="{FF2B5EF4-FFF2-40B4-BE49-F238E27FC236}">
                <a16:creationId xmlns:a16="http://schemas.microsoft.com/office/drawing/2014/main" id="{FE62E764-3376-88B7-0A38-DF89A64F37DF}"/>
              </a:ext>
            </a:extLst>
          </p:cNvPr>
          <p:cNvGrpSpPr/>
          <p:nvPr/>
        </p:nvGrpSpPr>
        <p:grpSpPr>
          <a:xfrm>
            <a:off x="617603" y="1723737"/>
            <a:ext cx="914400" cy="914400"/>
            <a:chOff x="617603" y="1723737"/>
            <a:chExt cx="914400" cy="914400"/>
          </a:xfrm>
        </p:grpSpPr>
        <p:sp>
          <p:nvSpPr>
            <p:cNvPr id="208" name="Google Shape;208;p7"/>
            <p:cNvSpPr/>
            <p:nvPr/>
          </p:nvSpPr>
          <p:spPr>
            <a:xfrm>
              <a:off x="617603" y="1723737"/>
              <a:ext cx="914400" cy="914400"/>
            </a:xfrm>
            <a:prstGeom prst="ellipse">
              <a:avLst/>
            </a:prstGeom>
            <a:solidFill>
              <a:srgbClr val="A5A5A5"/>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209" name="Google Shape;209;p7" descr="Store outline"/>
            <p:cNvSpPr/>
            <p:nvPr/>
          </p:nvSpPr>
          <p:spPr>
            <a:xfrm>
              <a:off x="734466" y="1840600"/>
              <a:ext cx="680674" cy="680674"/>
            </a:xfrm>
            <a:prstGeom prst="rect">
              <a:avLst/>
            </a:prstGeom>
            <a:noFill/>
            <a:ln>
              <a:noFill/>
            </a:ln>
          </p:spPr>
          <p:txBody>
            <a:bodyPr/>
            <a:lstStyle/>
            <a:p>
              <a:endParaRPr lang="en-US"/>
            </a:p>
          </p:txBody>
        </p:sp>
        <p:pic>
          <p:nvPicPr>
            <p:cNvPr id="3" name="Graphic 2" descr="Photocopier outline">
              <a:extLst>
                <a:ext uri="{FF2B5EF4-FFF2-40B4-BE49-F238E27FC236}">
                  <a16:creationId xmlns:a16="http://schemas.microsoft.com/office/drawing/2014/main" id="{90391FF3-155C-8135-08BD-F8CA9B972B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4466" y="1840599"/>
              <a:ext cx="680674" cy="680674"/>
            </a:xfrm>
            <a:prstGeom prst="rect">
              <a:avLst/>
            </a:prstGeom>
          </p:spPr>
        </p:pic>
      </p:grpSp>
      <p:grpSp>
        <p:nvGrpSpPr>
          <p:cNvPr id="9" name="Group 8">
            <a:extLst>
              <a:ext uri="{FF2B5EF4-FFF2-40B4-BE49-F238E27FC236}">
                <a16:creationId xmlns:a16="http://schemas.microsoft.com/office/drawing/2014/main" id="{A70A9A7B-7F00-4270-8CC9-C6DE6B47D63E}"/>
              </a:ext>
            </a:extLst>
          </p:cNvPr>
          <p:cNvGrpSpPr/>
          <p:nvPr/>
        </p:nvGrpSpPr>
        <p:grpSpPr>
          <a:xfrm>
            <a:off x="4122920" y="1774186"/>
            <a:ext cx="838078" cy="805519"/>
            <a:chOff x="4122920" y="1774186"/>
            <a:chExt cx="838078" cy="805519"/>
          </a:xfrm>
        </p:grpSpPr>
        <p:sp>
          <p:nvSpPr>
            <p:cNvPr id="212" name="Google Shape;212;p7" descr="Head with gears outline"/>
            <p:cNvSpPr/>
            <p:nvPr/>
          </p:nvSpPr>
          <p:spPr>
            <a:xfrm>
              <a:off x="4163461" y="1782168"/>
              <a:ext cx="797537" cy="797537"/>
            </a:xfrm>
            <a:prstGeom prst="rect">
              <a:avLst/>
            </a:prstGeom>
            <a:noFill/>
            <a:ln>
              <a:noFill/>
            </a:ln>
          </p:spPr>
          <p:txBody>
            <a:bodyPr/>
            <a:lstStyle/>
            <a:p>
              <a:endParaRPr lang="en-US"/>
            </a:p>
          </p:txBody>
        </p:sp>
        <p:pic>
          <p:nvPicPr>
            <p:cNvPr id="5" name="Graphic 4" descr="Office worker female outline">
              <a:extLst>
                <a:ext uri="{FF2B5EF4-FFF2-40B4-BE49-F238E27FC236}">
                  <a16:creationId xmlns:a16="http://schemas.microsoft.com/office/drawing/2014/main" id="{39CE53BF-69B3-E1E2-E324-1ED857A014F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22920" y="1774186"/>
              <a:ext cx="781430" cy="781430"/>
            </a:xfrm>
            <a:prstGeom prst="rect">
              <a:avLst/>
            </a:prstGeom>
          </p:spPr>
        </p:pic>
      </p:grpSp>
      <p:grpSp>
        <p:nvGrpSpPr>
          <p:cNvPr id="10" name="Group 9">
            <a:extLst>
              <a:ext uri="{FF2B5EF4-FFF2-40B4-BE49-F238E27FC236}">
                <a16:creationId xmlns:a16="http://schemas.microsoft.com/office/drawing/2014/main" id="{D8070389-1AE6-E7CB-5E5A-544C1928FC5D}"/>
              </a:ext>
            </a:extLst>
          </p:cNvPr>
          <p:cNvGrpSpPr/>
          <p:nvPr/>
        </p:nvGrpSpPr>
        <p:grpSpPr>
          <a:xfrm>
            <a:off x="7399403" y="1707630"/>
            <a:ext cx="914400" cy="914400"/>
            <a:chOff x="7399403" y="1707630"/>
            <a:chExt cx="914400" cy="914400"/>
          </a:xfrm>
        </p:grpSpPr>
        <p:sp>
          <p:nvSpPr>
            <p:cNvPr id="210" name="Google Shape;210;p7"/>
            <p:cNvSpPr/>
            <p:nvPr/>
          </p:nvSpPr>
          <p:spPr>
            <a:xfrm>
              <a:off x="7399403" y="1707630"/>
              <a:ext cx="914400" cy="914400"/>
            </a:xfrm>
            <a:prstGeom prst="ellipse">
              <a:avLst/>
            </a:prstGeom>
            <a:solidFill>
              <a:srgbClr val="A5A5A5"/>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1" name="Google Shape;211;p7" descr="Ecommerce outline"/>
            <p:cNvSpPr/>
            <p:nvPr/>
          </p:nvSpPr>
          <p:spPr>
            <a:xfrm>
              <a:off x="7496343" y="1820677"/>
              <a:ext cx="720520" cy="720520"/>
            </a:xfrm>
            <a:prstGeom prst="rect">
              <a:avLst/>
            </a:prstGeom>
            <a:noFill/>
            <a:ln>
              <a:noFill/>
            </a:ln>
          </p:spPr>
          <p:txBody>
            <a:bodyPr/>
            <a:lstStyle/>
            <a:p>
              <a:endParaRPr lang="en-US"/>
            </a:p>
          </p:txBody>
        </p:sp>
        <p:pic>
          <p:nvPicPr>
            <p:cNvPr id="7" name="Graphic 6" descr="Electric Tower outline">
              <a:extLst>
                <a:ext uri="{FF2B5EF4-FFF2-40B4-BE49-F238E27FC236}">
                  <a16:creationId xmlns:a16="http://schemas.microsoft.com/office/drawing/2014/main" id="{59D5D306-F0A9-3C80-EC4F-6B025690BF4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96343" y="1783879"/>
              <a:ext cx="720520" cy="720520"/>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DFE98C7071274EA709CFED0A4CB478" ma:contentTypeVersion="6" ma:contentTypeDescription="Create a new document." ma:contentTypeScope="" ma:versionID="7158459663e79b8cb81214032c1cca5f">
  <xsd:schema xmlns:xsd="http://www.w3.org/2001/XMLSchema" xmlns:xs="http://www.w3.org/2001/XMLSchema" xmlns:p="http://schemas.microsoft.com/office/2006/metadata/properties" xmlns:ns2="b0572314-4400-4c30-b6be-af21dc0ec631" targetNamespace="http://schemas.microsoft.com/office/2006/metadata/properties" ma:root="true" ma:fieldsID="082c0f711b387a5b6700f705db5f1b23" ns2:_="">
    <xsd:import namespace="b0572314-4400-4c30-b6be-af21dc0ec631"/>
    <xsd:element name="properties">
      <xsd:complexType>
        <xsd:sequence>
          <xsd:element name="documentManagement">
            <xsd:complexType>
              <xsd:all>
                <xsd:element ref="ns2:SharedWithUsers" minOccurs="0"/>
                <xsd:element ref="ns2:_dlc_DocId" minOccurs="0"/>
                <xsd:element ref="ns2:_dlc_DocIdUrl" minOccurs="0"/>
                <xsd:element ref="ns2:_dlc_DocIdPersistId"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572314-4400-4c30-b6be-af21dc0ec6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b0572314-4400-4c30-b6be-af21dc0ec631">YSSN3WUNHHSM-535129369-11874</_dlc_DocId>
    <_dlc_DocIdUrl xmlns="b0572314-4400-4c30-b6be-af21dc0ec631">
      <Url>https://outside.vermont.gov/agency/ACCD/_layouts/15/DocIdRedir.aspx?ID=YSSN3WUNHHSM-535129369-11874</Url>
      <Description>YSSN3WUNHHSM-535129369-11874</Description>
    </_dlc_DocIdUrl>
  </documentManagement>
</p:properties>
</file>

<file path=customXml/itemProps1.xml><?xml version="1.0" encoding="utf-8"?>
<ds:datastoreItem xmlns:ds="http://schemas.openxmlformats.org/officeDocument/2006/customXml" ds:itemID="{579FEA1D-6FDE-4CB5-84B8-AE614A634F1C}"/>
</file>

<file path=customXml/itemProps2.xml><?xml version="1.0" encoding="utf-8"?>
<ds:datastoreItem xmlns:ds="http://schemas.openxmlformats.org/officeDocument/2006/customXml" ds:itemID="{ADF8F3F5-B450-4F97-A88A-4D9CCB3ACE90}"/>
</file>

<file path=customXml/itemProps3.xml><?xml version="1.0" encoding="utf-8"?>
<ds:datastoreItem xmlns:ds="http://schemas.openxmlformats.org/officeDocument/2006/customXml" ds:itemID="{10FB1947-7270-441B-A8CB-CF510F8735D8}"/>
</file>

<file path=customXml/itemProps4.xml><?xml version="1.0" encoding="utf-8"?>
<ds:datastoreItem xmlns:ds="http://schemas.openxmlformats.org/officeDocument/2006/customXml" ds:itemID="{A5AD71C9-BCE5-401A-8A74-A215198A4F0E}"/>
</file>

<file path=docProps/app.xml><?xml version="1.0" encoding="utf-8"?>
<Properties xmlns="http://schemas.openxmlformats.org/officeDocument/2006/extended-properties" xmlns:vt="http://schemas.openxmlformats.org/officeDocument/2006/docPropsVTypes">
  <TotalTime>8767</TotalTime>
  <Words>3852</Words>
  <Application>Microsoft Office PowerPoint</Application>
  <PresentationFormat>Widescreen</PresentationFormat>
  <Paragraphs>441</Paragraphs>
  <Slides>29</Slides>
  <Notes>29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Arial</vt:lpstr>
      <vt:lpstr>Montserrat Medium</vt:lpstr>
      <vt:lpstr>Bahnschrift Condensed</vt:lpstr>
      <vt:lpstr>Montserrat Light</vt:lpstr>
      <vt:lpstr>Play</vt:lpstr>
      <vt:lpstr>Source Sans Pro</vt:lpstr>
      <vt:lpstr>Calibri</vt:lpstr>
      <vt:lpstr>Montserrat</vt:lpstr>
      <vt:lpstr>Noto Sans Symbols</vt:lpstr>
      <vt:lpstr>Office Theme</vt:lpstr>
      <vt:lpstr>PowerPoint Presentation</vt:lpstr>
      <vt:lpstr>Resilience on Main Street</vt:lpstr>
      <vt:lpstr>Today’s ClimateReadyVT Micro-workshop</vt:lpstr>
      <vt:lpstr>Vermont’s Changing Climate Conditions</vt:lpstr>
      <vt:lpstr>SMALL BUSINESSES ARE THE ECONOMY</vt:lpstr>
      <vt:lpstr>ClimateReadyVT: From Anxiety to Agency</vt:lpstr>
      <vt:lpstr>The Climate Resilience Plan</vt:lpstr>
      <vt:lpstr>Illustrative Example</vt:lpstr>
      <vt:lpstr>PowerPoint Presentation</vt:lpstr>
      <vt:lpstr>PowerPoint Presentation</vt:lpstr>
      <vt:lpstr>Understanding Climate Risk</vt:lpstr>
      <vt:lpstr>From Hazard Exposure To Risk</vt:lpstr>
      <vt:lpstr>Closing The Vulnerability Gap = Resilience</vt:lpstr>
      <vt:lpstr>Step 1: Understand Exposure</vt:lpstr>
      <vt:lpstr>Step 2: Assess Vulnerability &amp; Risk</vt:lpstr>
      <vt:lpstr>Step 2: Assess Vulnerability &amp; Risk</vt:lpstr>
      <vt:lpstr>Step 2: Assess Vulnerability &amp; Risk</vt:lpstr>
      <vt:lpstr>Step 2: Assess Vulnerability &amp; Risk</vt:lpstr>
      <vt:lpstr>Step 2: Assess Vulnerability &amp; Risk</vt:lpstr>
      <vt:lpstr>Step 2: Assess Vulnerability &amp; Risk</vt:lpstr>
      <vt:lpstr>Step 2: Assess Vulnerability &amp; Risk</vt:lpstr>
      <vt:lpstr>Build Your Own Risk Matrix</vt:lpstr>
      <vt:lpstr>From Risk Matrix to Action Plan</vt:lpstr>
      <vt:lpstr>Example Of Action Plan Template</vt:lpstr>
      <vt:lpstr>Sharing the Action Plan for Buy-in</vt:lpstr>
      <vt:lpstr>Key Takeaways</vt:lpstr>
      <vt:lpstr>What is one thing you will do in the next 30 days to help a business in your community build its climate resilience?</vt:lpstr>
      <vt:lpstr>Tools &amp; Resources</vt:lpstr>
      <vt:lpstr>Upcoming ClimateReadyVT Workshop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Peter Plumeau</dc:creator>
  <cp:keywords/>
  <dc:description/>
  <cp:lastModifiedBy>Holloway, Gary</cp:lastModifiedBy>
  <cp:revision>49</cp:revision>
  <dcterms:created xsi:type="dcterms:W3CDTF">2026-05-19T15:22:40Z</dcterms:created>
  <dcterms:modified xsi:type="dcterms:W3CDTF">2026-06-02T14:36:58Z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0x010100CCDFE98C7071274EA709CFED0A4CB478</vt:lpwstr>
  </property>
  <property fmtid="{D5CDD505-2E9C-101B-9397-08002B2CF9AE}" pid="3" name="_dlc_DocIdItemGuid">
    <vt:lpwstr>dc62ab2c-7dec-470e-a7f4-4fa2eb9dc8d5</vt:lpwstr>
  </property>
</Properties>
</file>